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5"/>
  </p:notesMasterIdLst>
  <p:handoutMasterIdLst>
    <p:handoutMasterId r:id="rId116"/>
  </p:handoutMasterIdLst>
  <p:sldIdLst>
    <p:sldId id="411" r:id="rId2"/>
    <p:sldId id="256" r:id="rId3"/>
    <p:sldId id="389" r:id="rId4"/>
    <p:sldId id="390" r:id="rId5"/>
    <p:sldId id="391" r:id="rId6"/>
    <p:sldId id="392" r:id="rId7"/>
    <p:sldId id="393" r:id="rId8"/>
    <p:sldId id="394" r:id="rId9"/>
    <p:sldId id="395" r:id="rId10"/>
    <p:sldId id="396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407" r:id="rId22"/>
    <p:sldId id="408" r:id="rId23"/>
    <p:sldId id="409" r:id="rId24"/>
    <p:sldId id="410" r:id="rId25"/>
    <p:sldId id="257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  <p:sldId id="280" r:id="rId43"/>
    <p:sldId id="281" r:id="rId44"/>
    <p:sldId id="282" r:id="rId45"/>
    <p:sldId id="286" r:id="rId46"/>
    <p:sldId id="287" r:id="rId47"/>
    <p:sldId id="289" r:id="rId48"/>
    <p:sldId id="290" r:id="rId49"/>
    <p:sldId id="291" r:id="rId50"/>
    <p:sldId id="292" r:id="rId51"/>
    <p:sldId id="293" r:id="rId52"/>
    <p:sldId id="294" r:id="rId53"/>
    <p:sldId id="295" r:id="rId54"/>
    <p:sldId id="296" r:id="rId55"/>
    <p:sldId id="297" r:id="rId56"/>
    <p:sldId id="298" r:id="rId57"/>
    <p:sldId id="412" r:id="rId58"/>
    <p:sldId id="299" r:id="rId59"/>
    <p:sldId id="300" r:id="rId60"/>
    <p:sldId id="301" r:id="rId61"/>
    <p:sldId id="302" r:id="rId62"/>
    <p:sldId id="303" r:id="rId63"/>
    <p:sldId id="304" r:id="rId64"/>
    <p:sldId id="305" r:id="rId65"/>
    <p:sldId id="306" r:id="rId66"/>
    <p:sldId id="307" r:id="rId67"/>
    <p:sldId id="308" r:id="rId68"/>
    <p:sldId id="309" r:id="rId69"/>
    <p:sldId id="310" r:id="rId70"/>
    <p:sldId id="311" r:id="rId71"/>
    <p:sldId id="312" r:id="rId72"/>
    <p:sldId id="313" r:id="rId73"/>
    <p:sldId id="314" r:id="rId74"/>
    <p:sldId id="315" r:id="rId75"/>
    <p:sldId id="316" r:id="rId76"/>
    <p:sldId id="317" r:id="rId77"/>
    <p:sldId id="318" r:id="rId78"/>
    <p:sldId id="319" r:id="rId79"/>
    <p:sldId id="320" r:id="rId80"/>
    <p:sldId id="321" r:id="rId81"/>
    <p:sldId id="322" r:id="rId82"/>
    <p:sldId id="323" r:id="rId83"/>
    <p:sldId id="324" r:id="rId84"/>
    <p:sldId id="325" r:id="rId85"/>
    <p:sldId id="326" r:id="rId86"/>
    <p:sldId id="327" r:id="rId87"/>
    <p:sldId id="328" r:id="rId88"/>
    <p:sldId id="329" r:id="rId89"/>
    <p:sldId id="330" r:id="rId90"/>
    <p:sldId id="331" r:id="rId91"/>
    <p:sldId id="332" r:id="rId92"/>
    <p:sldId id="333" r:id="rId93"/>
    <p:sldId id="334" r:id="rId94"/>
    <p:sldId id="336" r:id="rId95"/>
    <p:sldId id="337" r:id="rId96"/>
    <p:sldId id="338" r:id="rId97"/>
    <p:sldId id="339" r:id="rId98"/>
    <p:sldId id="340" r:id="rId99"/>
    <p:sldId id="341" r:id="rId100"/>
    <p:sldId id="342" r:id="rId101"/>
    <p:sldId id="343" r:id="rId102"/>
    <p:sldId id="344" r:id="rId103"/>
    <p:sldId id="345" r:id="rId104"/>
    <p:sldId id="346" r:id="rId105"/>
    <p:sldId id="347" r:id="rId106"/>
    <p:sldId id="348" r:id="rId107"/>
    <p:sldId id="349" r:id="rId108"/>
    <p:sldId id="350" r:id="rId109"/>
    <p:sldId id="351" r:id="rId110"/>
    <p:sldId id="352" r:id="rId111"/>
    <p:sldId id="353" r:id="rId112"/>
    <p:sldId id="413" r:id="rId113"/>
    <p:sldId id="414" r:id="rId1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799">
          <p15:clr>
            <a:srgbClr val="A4A3A4"/>
          </p15:clr>
        </p15:guide>
        <p15:guide id="3" pos="2880">
          <p15:clr>
            <a:srgbClr val="A4A3A4"/>
          </p15:clr>
        </p15:guide>
        <p15:guide id="4" pos="5556">
          <p15:clr>
            <a:srgbClr val="A4A3A4"/>
          </p15:clr>
        </p15:guide>
        <p15:guide id="5" pos="2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53"/>
    <a:srgbClr val="2DCCD3"/>
    <a:srgbClr val="FFB81C"/>
    <a:srgbClr val="E91995"/>
    <a:srgbClr val="78BE20"/>
    <a:srgbClr val="00313C"/>
    <a:srgbClr val="004B87"/>
    <a:srgbClr val="E4002B"/>
    <a:srgbClr val="6D20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4767" autoAdjust="0"/>
  </p:normalViewPr>
  <p:slideViewPr>
    <p:cSldViewPr showGuides="1">
      <p:cViewPr varScale="1">
        <p:scale>
          <a:sx n="61" d="100"/>
          <a:sy n="61" d="100"/>
        </p:scale>
        <p:origin x="702" y="78"/>
      </p:cViewPr>
      <p:guideLst>
        <p:guide orient="horz" pos="2160"/>
        <p:guide orient="horz" pos="799"/>
        <p:guide pos="2880"/>
        <p:guide pos="5556"/>
        <p:guide pos="226"/>
      </p:guideLst>
    </p:cSldViewPr>
  </p:slideViewPr>
  <p:outlineViewPr>
    <p:cViewPr>
      <p:scale>
        <a:sx n="33" d="100"/>
        <a:sy n="33" d="100"/>
      </p:scale>
      <p:origin x="0" y="58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handoutMaster" Target="handoutMasters/handoutMaster1.xml"/><Relationship Id="rId129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8B2E43B-A491-441E-AD5E-87184243ABD3}"/>
    <pc:docChg chg="modSld">
      <pc:chgData name="" userId="" providerId="" clId="Web-{D8B2E43B-A491-441E-AD5E-87184243ABD3}" dt="2017-12-12T23:26:05.123" v="125"/>
      <pc:docMkLst>
        <pc:docMk/>
      </pc:docMkLst>
      <pc:sldChg chg="modNotes">
        <pc:chgData name="" userId="" providerId="" clId="Web-{D8B2E43B-A491-441E-AD5E-87184243ABD3}" dt="2017-12-12T23:20:36.759" v="67"/>
        <pc:sldMkLst>
          <pc:docMk/>
          <pc:sldMk cId="1641145993" sldId="258"/>
        </pc:sldMkLst>
      </pc:sldChg>
      <pc:sldChg chg="modNotes">
        <pc:chgData name="" userId="" providerId="" clId="Web-{D8B2E43B-A491-441E-AD5E-87184243ABD3}" dt="2017-12-12T23:22:08.486" v="75"/>
        <pc:sldMkLst>
          <pc:docMk/>
          <pc:sldMk cId="3797740752" sldId="260"/>
        </pc:sldMkLst>
      </pc:sldChg>
      <pc:sldChg chg="modNotes">
        <pc:chgData name="" userId="" providerId="" clId="Web-{D8B2E43B-A491-441E-AD5E-87184243ABD3}" dt="2017-12-12T23:24:02.299" v="102"/>
        <pc:sldMkLst>
          <pc:docMk/>
          <pc:sldMk cId="1366411618" sldId="278"/>
        </pc:sldMkLst>
      </pc:sldChg>
      <pc:sldChg chg="modNotes">
        <pc:chgData name="" userId="" providerId="" clId="Web-{D8B2E43B-A491-441E-AD5E-87184243ABD3}" dt="2017-12-12T23:25:21.506" v="121"/>
        <pc:sldMkLst>
          <pc:docMk/>
          <pc:sldMk cId="281516333" sldId="281"/>
        </pc:sldMkLst>
      </pc:sldChg>
      <pc:sldChg chg="modNotes">
        <pc:chgData name="" userId="" providerId="" clId="Web-{D8B2E43B-A491-441E-AD5E-87184243ABD3}" dt="2017-12-12T23:26:05.123" v="125"/>
        <pc:sldMkLst>
          <pc:docMk/>
          <pc:sldMk cId="245361169" sldId="283"/>
        </pc:sldMkLst>
      </pc:sldChg>
      <pc:sldChg chg="modNotes">
        <pc:chgData name="" userId="" providerId="" clId="Web-{D8B2E43B-A491-441E-AD5E-87184243ABD3}" dt="2017-12-12T23:12:06.342" v="44"/>
        <pc:sldMkLst>
          <pc:docMk/>
          <pc:sldMk cId="4065461105" sldId="399"/>
        </pc:sldMkLst>
      </pc:sldChg>
      <pc:sldChg chg="modNotes">
        <pc:chgData name="" userId="" providerId="" clId="Web-{D8B2E43B-A491-441E-AD5E-87184243ABD3}" dt="2017-12-12T23:14:44.676" v="46"/>
        <pc:sldMkLst>
          <pc:docMk/>
          <pc:sldMk cId="3977679082" sldId="401"/>
        </pc:sldMkLst>
      </pc:sldChg>
      <pc:sldChg chg="modNotes">
        <pc:chgData name="" userId="" providerId="" clId="Web-{D8B2E43B-A491-441E-AD5E-87184243ABD3}" dt="2017-12-12T23:15:12.270" v="48"/>
        <pc:sldMkLst>
          <pc:docMk/>
          <pc:sldMk cId="4288079256" sldId="405"/>
        </pc:sldMkLst>
      </pc:sldChg>
      <pc:sldChg chg="modSp">
        <pc:chgData name="" userId="" providerId="" clId="Web-{D8B2E43B-A491-441E-AD5E-87184243ABD3}" dt="2017-12-12T23:19:22.193" v="57"/>
        <pc:sldMkLst>
          <pc:docMk/>
          <pc:sldMk cId="3532736820" sldId="407"/>
        </pc:sldMkLst>
        <pc:spChg chg="mod">
          <ac:chgData name="" userId="" providerId="" clId="Web-{D8B2E43B-A491-441E-AD5E-87184243ABD3}" dt="2017-12-12T23:19:22.193" v="57"/>
          <ac:spMkLst>
            <pc:docMk/>
            <pc:sldMk cId="3532736820" sldId="407"/>
            <ac:spMk id="38915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A697C-5849-4DDF-A6C8-08E6893940F4}" type="datetimeFigureOut">
              <a:rPr lang="en-AU" smtClean="0"/>
              <a:pPr/>
              <a:t>19/01/2018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D014AF-979A-46D9-9B43-4C67319580D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4441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92BC2-9435-4D31-AEB3-5D5877AD6447}" type="datetimeFigureOut">
              <a:rPr lang="en-AU" smtClean="0"/>
              <a:pPr/>
              <a:t>19/01/2018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96215-5E4C-414D-A8DB-C38AA7CF7C2A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3183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47675" eaLnBrk="0" hangingPunct="0"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400800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1pPr>
            <a:lvl2pPr defTabSz="447675" eaLnBrk="0" hangingPunct="0"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400800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2pPr>
            <a:lvl3pPr defTabSz="447675" eaLnBrk="0" hangingPunct="0"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400800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3pPr>
            <a:lvl4pPr defTabSz="447675" eaLnBrk="0" hangingPunct="0"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400800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defTabSz="447675" eaLnBrk="0" hangingPunct="0"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400800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4767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400800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4767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400800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4767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400800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47675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400800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E51CB8-0E26-4712-86ED-A582282B25C8}" type="slidenum">
              <a:rPr lang="en-AU" sz="1200" smtClean="0">
                <a:solidFill>
                  <a:srgbClr val="000000"/>
                </a:solidFill>
              </a:rPr>
              <a:pPr eaLnBrk="1" hangingPunct="1"/>
              <a:t>2</a:t>
            </a:fld>
            <a:endParaRPr lang="en-AU" sz="1200">
              <a:solidFill>
                <a:srgbClr val="000000"/>
              </a:solidFill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AU"/>
              <a:t>TSP game after 1</a:t>
            </a:r>
            <a:r>
              <a:rPr lang="en-AU" baseline="30000"/>
              <a:t>st</a:t>
            </a:r>
          </a:p>
          <a:p>
            <a:r>
              <a:rPr lang="en-AU"/>
              <a:t>CP model after 3</a:t>
            </a:r>
          </a:p>
          <a:p>
            <a:r>
              <a:rPr lang="en-AU"/>
              <a:t>Carleton’s stuff after LNS</a:t>
            </a:r>
          </a:p>
        </p:txBody>
      </p:sp>
    </p:spTree>
    <p:extLst>
      <p:ext uri="{BB962C8B-B14F-4D97-AF65-F5344CB8AC3E}">
        <p14:creationId xmlns:p14="http://schemas.microsoft.com/office/powerpoint/2010/main" val="1847135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cg – Naming some of these variables:</a:t>
            </a:r>
          </a:p>
          <a:p>
            <a:endParaRPr lang="en-AU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err="1" smtClean="0"/>
              <a:t>Qk</a:t>
            </a:r>
            <a:r>
              <a:rPr lang="en-AU" baseline="0" dirty="0" smtClean="0"/>
              <a:t> – The capacity of the kth vehicle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Di - ??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err="1" smtClean="0"/>
              <a:t>Ei</a:t>
            </a:r>
            <a:r>
              <a:rPr lang="en-AU" baseline="0" dirty="0" smtClean="0"/>
              <a:t> – Earliest arrival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Li – Latest departure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Si – the visit time?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56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7104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cg – Naming some of these variables:</a:t>
            </a:r>
          </a:p>
          <a:p>
            <a:endParaRPr lang="en-AU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err="1" smtClean="0"/>
              <a:t>Qk</a:t>
            </a:r>
            <a:r>
              <a:rPr lang="en-AU" baseline="0" dirty="0" smtClean="0"/>
              <a:t> – The capacity of the kth vehicle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Di - ??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err="1" smtClean="0"/>
              <a:t>Ei</a:t>
            </a:r>
            <a:r>
              <a:rPr lang="en-AU" baseline="0" dirty="0" smtClean="0"/>
              <a:t> – Earliest arrival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Li – Latest departure time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baseline="0" dirty="0" smtClean="0"/>
              <a:t>Si – the visit time?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57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7766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 smtClean="0"/>
              <a:t> cg – I just changed R7, </a:t>
            </a:r>
            <a:r>
              <a:rPr lang="en-AU" baseline="0" dirty="0" err="1" smtClean="0"/>
              <a:t>r_i</a:t>
            </a:r>
            <a:r>
              <a:rPr lang="en-AU" baseline="0" dirty="0" smtClean="0"/>
              <a:t> to 1, and R8, </a:t>
            </a:r>
            <a:r>
              <a:rPr lang="en-AU" baseline="0" dirty="0" err="1" smtClean="0"/>
              <a:t>r_i</a:t>
            </a:r>
            <a:r>
              <a:rPr lang="en-AU" baseline="0" dirty="0" smtClean="0"/>
              <a:t> to 2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58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4986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X remove axis, b remove labels,  q makes things square</a:t>
            </a:r>
          </a:p>
          <a:p>
            <a:endParaRPr lang="en-US" dirty="0"/>
          </a:p>
          <a:p>
            <a:r>
              <a:rPr lang="en-US" dirty="0"/>
              <a:t>Space to cycle through animation. Note that log of solver actions appears in textbox below animation.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9901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zoomed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438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zoom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1151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aseline="0" dirty="0"/>
              <a:t> cg – I added a few i.e. things above, mainly as cues for myself.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3688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C608D2-A072-4018-92F3-2C81DA5777D7}" type="slidenum">
              <a:rPr lang="en-AU" sz="1200" smtClean="0">
                <a:solidFill>
                  <a:srgbClr val="000000"/>
                </a:solidFill>
              </a:rPr>
              <a:pPr eaLnBrk="1" hangingPunct="1"/>
              <a:t>34</a:t>
            </a:fld>
            <a:endParaRPr lang="en-AU" sz="1200">
              <a:solidFill>
                <a:srgbClr val="000000"/>
              </a:solidFill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AU"/>
              <a:t>TSP game after 1</a:t>
            </a:r>
            <a:r>
              <a:rPr lang="en-AU" baseline="30000"/>
              <a:t>st</a:t>
            </a:r>
          </a:p>
          <a:p>
            <a:r>
              <a:rPr lang="en-AU"/>
              <a:t>CP model after 3</a:t>
            </a:r>
          </a:p>
          <a:p>
            <a:r>
              <a:rPr lang="en-AU"/>
              <a:t>Carleton’s stuff after LNS</a:t>
            </a:r>
          </a:p>
        </p:txBody>
      </p:sp>
    </p:spTree>
    <p:extLst>
      <p:ext uri="{BB962C8B-B14F-4D97-AF65-F5344CB8AC3E}">
        <p14:creationId xmlns:p14="http://schemas.microsoft.com/office/powerpoint/2010/main" val="2203978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There is an issue here, with the end and</a:t>
            </a:r>
            <a:r>
              <a:rPr lang="en-AU" baseline="0" dirty="0"/>
              <a:t> starting visits being indexed by zero, and yet being given </a:t>
            </a:r>
            <a:r>
              <a:rPr lang="en-AU" baseline="0" dirty="0" smtClean="0"/>
              <a:t>other indexes, </a:t>
            </a:r>
            <a:r>
              <a:rPr lang="en-AU" baseline="0" dirty="0" err="1"/>
              <a:t>wrt</a:t>
            </a:r>
            <a:r>
              <a:rPr lang="en-AU" baseline="0" dirty="0"/>
              <a:t> selected vehicle, in the earlier materials.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35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2512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Note, that here there is an opportunity cost which is the value of visits assigned to route_0 (the special route that does not run)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40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5319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discussion about what happens when you have </a:t>
            </a:r>
            <a:r>
              <a:rPr lang="en-US" dirty="0" err="1"/>
              <a:t>cronological</a:t>
            </a:r>
            <a:r>
              <a:rPr lang="en-US" dirty="0"/>
              <a:t> </a:t>
            </a:r>
            <a:r>
              <a:rPr lang="en-US" dirty="0" err="1"/>
              <a:t>backtgracking</a:t>
            </a:r>
            <a:r>
              <a:rPr lang="en-US" dirty="0"/>
              <a:t> and restrict the choice variables to the 'successor'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496215-5E4C-414D-A8DB-C38AA7CF7C2A}" type="slidenum">
              <a:rPr lang="en-AU" smtClean="0"/>
              <a:pPr/>
              <a:t>43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19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Data61_bground_title_ppt.png"/>
          <p:cNvPicPr>
            <a:picLocks noChangeAspect="1"/>
          </p:cNvPicPr>
          <p:nvPr userDrawn="1"/>
        </p:nvPicPr>
        <p:blipFill>
          <a:blip r:embed="rId2" cstate="print"/>
          <a:srcRect l="36349" t="5186" r="721" b="24820"/>
          <a:stretch>
            <a:fillRect/>
          </a:stretch>
        </p:blipFill>
        <p:spPr>
          <a:xfrm>
            <a:off x="3108419" y="0"/>
            <a:ext cx="6035581" cy="54452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0" y="3429000"/>
            <a:ext cx="5955752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0" y="4563479"/>
            <a:ext cx="5955752" cy="396044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pic>
        <p:nvPicPr>
          <p:cNvPr id="29" name="Picture 28" descr="Data61_CSIROlogo_pp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974690" y="5733256"/>
            <a:ext cx="845460" cy="845460"/>
          </a:xfrm>
          <a:prstGeom prst="rect">
            <a:avLst/>
          </a:prstGeom>
        </p:spPr>
      </p:pic>
      <p:pic>
        <p:nvPicPr>
          <p:cNvPr id="30" name="Picture 29" descr="Data61_logo_title_pp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58775" y="332656"/>
            <a:ext cx="2124993" cy="2253176"/>
          </a:xfrm>
          <a:prstGeom prst="rect">
            <a:avLst/>
          </a:prstGeom>
        </p:spPr>
      </p:pic>
      <p:sp>
        <p:nvSpPr>
          <p:cNvPr id="31" name="TextBox 30"/>
          <p:cNvSpPr txBox="1"/>
          <p:nvPr userDrawn="1"/>
        </p:nvSpPr>
        <p:spPr>
          <a:xfrm>
            <a:off x="358775" y="6165304"/>
            <a:ext cx="421322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www.data61.csiro.au</a:t>
            </a:r>
          </a:p>
        </p:txBody>
      </p:sp>
    </p:spTree>
    <p:extLst>
      <p:ext uri="{BB962C8B-B14F-4D97-AF65-F5344CB8AC3E}">
        <p14:creationId xmlns:p14="http://schemas.microsoft.com/office/powerpoint/2010/main" val="352071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background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426388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background"/>
          <p:cNvSpPr/>
          <p:nvPr userDrawn="1"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7380312" y="0"/>
            <a:ext cx="1763688" cy="12684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3885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60000" y="1276350"/>
            <a:ext cx="8460000" cy="4559300"/>
          </a:xfrm>
        </p:spPr>
        <p:txBody>
          <a:bodyPr/>
          <a:lstStyle>
            <a:lvl1pPr>
              <a:lnSpc>
                <a:spcPct val="85000"/>
              </a:lnSpc>
              <a:spcAft>
                <a:spcPts val="0"/>
              </a:spcAft>
              <a:buFontTx/>
              <a:buNone/>
              <a:defRPr sz="4000" b="1">
                <a:solidFill>
                  <a:schemeClr val="accent1"/>
                </a:solidFill>
              </a:defRPr>
            </a:lvl1pPr>
            <a:lvl2pPr marL="0" indent="0">
              <a:lnSpc>
                <a:spcPct val="85000"/>
              </a:lnSpc>
              <a:spcAft>
                <a:spcPts val="0"/>
              </a:spcAft>
              <a:buNone/>
              <a:defRPr sz="4000" b="1">
                <a:solidFill>
                  <a:schemeClr val="tx1"/>
                </a:solidFill>
              </a:defRPr>
            </a:lvl2pPr>
            <a:lvl3pPr marL="0" indent="0">
              <a:spcBef>
                <a:spcPts val="2200"/>
              </a:spcBef>
              <a:buNone/>
              <a:defRPr b="1">
                <a:solidFill>
                  <a:srgbClr val="00313C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3693824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60000" y="3429000"/>
            <a:ext cx="7477125" cy="2952328"/>
          </a:xfrm>
        </p:spPr>
        <p:txBody>
          <a:bodyPr/>
          <a:lstStyle>
            <a:lvl1pPr>
              <a:spcAft>
                <a:spcPts val="0"/>
              </a:spcAft>
              <a:buFontTx/>
              <a:buNone/>
              <a:defRPr sz="4400" b="1">
                <a:solidFill>
                  <a:schemeClr val="tx1"/>
                </a:solidFill>
              </a:defRPr>
            </a:lvl1pPr>
            <a:lvl2pPr marL="0" indent="0">
              <a:lnSpc>
                <a:spcPct val="75000"/>
              </a:lnSpc>
              <a:spcAft>
                <a:spcPts val="850"/>
              </a:spcAft>
              <a:buNone/>
              <a:defRPr sz="4400" b="1">
                <a:solidFill>
                  <a:schemeClr val="bg1"/>
                </a:solidFill>
              </a:defRPr>
            </a:lvl2pPr>
            <a:lvl3pPr marL="0" indent="0">
              <a:buNone/>
              <a:defRPr sz="2200" b="1">
                <a:solidFill>
                  <a:srgbClr val="FFFFFF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8" name="Picture 7" descr="Data61_bground_section_ppt.png"/>
          <p:cNvPicPr>
            <a:picLocks noChangeAspect="1"/>
          </p:cNvPicPr>
          <p:nvPr userDrawn="1"/>
        </p:nvPicPr>
        <p:blipFill>
          <a:blip r:embed="rId2" cstate="print"/>
          <a:srcRect l="2558" t="2065" r="1175"/>
          <a:stretch>
            <a:fillRect/>
          </a:stretch>
        </p:blipFill>
        <p:spPr>
          <a:xfrm>
            <a:off x="0" y="0"/>
            <a:ext cx="9144000" cy="335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123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Data61_bground_title_ppt.png"/>
          <p:cNvPicPr>
            <a:picLocks noChangeAspect="1"/>
          </p:cNvPicPr>
          <p:nvPr userDrawn="1"/>
        </p:nvPicPr>
        <p:blipFill>
          <a:blip r:embed="rId2" cstate="print"/>
          <a:srcRect l="36349" t="5186" r="721" b="24820"/>
          <a:stretch>
            <a:fillRect/>
          </a:stretch>
        </p:blipFill>
        <p:spPr>
          <a:xfrm>
            <a:off x="3108419" y="0"/>
            <a:ext cx="6035581" cy="5445224"/>
          </a:xfrm>
          <a:prstGeom prst="rect">
            <a:avLst/>
          </a:prstGeom>
        </p:spPr>
      </p:pic>
      <p:pic>
        <p:nvPicPr>
          <p:cNvPr id="25" name="Picture 24" descr="Data61_CSIROlogo_pp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974690" y="5733256"/>
            <a:ext cx="845460" cy="845460"/>
          </a:xfrm>
          <a:prstGeom prst="rect">
            <a:avLst/>
          </a:prstGeom>
        </p:spPr>
      </p:pic>
      <p:pic>
        <p:nvPicPr>
          <p:cNvPr id="26" name="Picture 25" descr="Data61_logo_title_pp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58775" y="332656"/>
            <a:ext cx="2124993" cy="225317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4" y="4238042"/>
            <a:ext cx="6121438" cy="1539200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400" indent="-266400" algn="l">
              <a:lnSpc>
                <a:spcPct val="90000"/>
              </a:lnSpc>
              <a:spcBef>
                <a:spcPts val="0"/>
              </a:spcBef>
              <a:buNone/>
              <a:tabLst>
                <a:tab pos="356400" algn="l"/>
              </a:tabLst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358776" y="3265934"/>
            <a:ext cx="5365352" cy="852487"/>
          </a:xfrm>
        </p:spPr>
        <p:txBody>
          <a:bodyPr>
            <a:noAutofit/>
          </a:bodyPr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28" name="TextBox 27"/>
          <p:cNvSpPr txBox="1"/>
          <p:nvPr userDrawn="1"/>
        </p:nvSpPr>
        <p:spPr>
          <a:xfrm>
            <a:off x="358775" y="6165304"/>
            <a:ext cx="421322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www.data61.csiro.au</a:t>
            </a:r>
          </a:p>
        </p:txBody>
      </p:sp>
    </p:spTree>
    <p:extLst>
      <p:ext uri="{BB962C8B-B14F-4D97-AF65-F5344CB8AC3E}">
        <p14:creationId xmlns:p14="http://schemas.microsoft.com/office/powerpoint/2010/main" val="463021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+ Collaborato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517232"/>
            <a:ext cx="9144000" cy="1340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 descr="Data61_CSIROlogo_pp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74690" y="5733256"/>
            <a:ext cx="845460" cy="845460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358775" y="6499944"/>
            <a:ext cx="421322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www.data61.csiro.au</a:t>
            </a:r>
          </a:p>
        </p:txBody>
      </p:sp>
      <p:pic>
        <p:nvPicPr>
          <p:cNvPr id="24" name="Picture 23" descr="Data61_bground_title_ppt.png"/>
          <p:cNvPicPr>
            <a:picLocks noChangeAspect="1"/>
          </p:cNvPicPr>
          <p:nvPr userDrawn="1"/>
        </p:nvPicPr>
        <p:blipFill>
          <a:blip r:embed="rId3" cstate="print"/>
          <a:srcRect l="36349" t="5186" r="721" b="24820"/>
          <a:stretch>
            <a:fillRect/>
          </a:stretch>
        </p:blipFill>
        <p:spPr>
          <a:xfrm>
            <a:off x="3108419" y="0"/>
            <a:ext cx="6035581" cy="5445224"/>
          </a:xfrm>
          <a:prstGeom prst="rect">
            <a:avLst/>
          </a:prstGeom>
        </p:spPr>
      </p:pic>
      <p:pic>
        <p:nvPicPr>
          <p:cNvPr id="26" name="Picture 25" descr="Data61_logo_title_pp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58775" y="332656"/>
            <a:ext cx="2124993" cy="225317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74" y="3969060"/>
            <a:ext cx="6121438" cy="1539200"/>
          </a:xfrm>
        </p:spPr>
        <p:txBody>
          <a:bodyPr numCol="2" spcCol="360000">
            <a:normAutofit/>
          </a:bodyPr>
          <a:lstStyle>
            <a:lvl1pPr marL="0" indent="0" algn="l">
              <a:lnSpc>
                <a:spcPct val="90000"/>
              </a:lnSpc>
              <a:spcBef>
                <a:spcPts val="3000"/>
              </a:spcBef>
              <a:buNone/>
              <a:defRPr sz="1600" b="1">
                <a:solidFill>
                  <a:schemeClr val="bg1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0"/>
              </a:spcBef>
              <a:spcAft>
                <a:spcPts val="563"/>
              </a:spcAft>
              <a:buNone/>
              <a:defRPr sz="1600">
                <a:solidFill>
                  <a:schemeClr val="bg1"/>
                </a:solidFill>
              </a:defRPr>
            </a:lvl2pPr>
            <a:lvl3pPr marL="266400" indent="-266400" algn="l">
              <a:lnSpc>
                <a:spcPct val="90000"/>
              </a:lnSpc>
              <a:spcBef>
                <a:spcPts val="0"/>
              </a:spcBef>
              <a:buNone/>
              <a:tabLst>
                <a:tab pos="356400" algn="l"/>
              </a:tabLst>
              <a:defRPr sz="1600"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358776" y="2996952"/>
            <a:ext cx="5365352" cy="852487"/>
          </a:xfrm>
        </p:spPr>
        <p:txBody>
          <a:bodyPr>
            <a:noAutofit/>
          </a:bodyPr>
          <a:lstStyle>
            <a:lvl1pPr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302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Collaborator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517232"/>
            <a:ext cx="9144000" cy="1340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8" name="Picture 27" descr="Data61_bground_title_ppt.png"/>
          <p:cNvPicPr>
            <a:picLocks noChangeAspect="1"/>
          </p:cNvPicPr>
          <p:nvPr userDrawn="1"/>
        </p:nvPicPr>
        <p:blipFill>
          <a:blip r:embed="rId2" cstate="print"/>
          <a:srcRect l="36349" t="5186" r="721" b="24820"/>
          <a:stretch>
            <a:fillRect/>
          </a:stretch>
        </p:blipFill>
        <p:spPr>
          <a:xfrm>
            <a:off x="3108419" y="0"/>
            <a:ext cx="6035581" cy="54452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4440" y="3140968"/>
            <a:ext cx="5955752" cy="1080000"/>
          </a:xfrm>
        </p:spPr>
        <p:txBody>
          <a:bodyPr anchor="b" anchorCtr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4440" y="4275447"/>
            <a:ext cx="5955752" cy="396044"/>
          </a:xfrm>
        </p:spPr>
        <p:txBody>
          <a:bodyPr>
            <a:normAutofit/>
          </a:bodyPr>
          <a:lstStyle>
            <a:lvl1pPr marL="0" indent="0" algn="l">
              <a:buNone/>
              <a:defRPr sz="22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pic>
        <p:nvPicPr>
          <p:cNvPr id="29" name="Picture 28" descr="Data61_CSIROlogo_ppt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974690" y="5733256"/>
            <a:ext cx="845460" cy="845460"/>
          </a:xfrm>
          <a:prstGeom prst="rect">
            <a:avLst/>
          </a:prstGeom>
        </p:spPr>
      </p:pic>
      <p:pic>
        <p:nvPicPr>
          <p:cNvPr id="30" name="Picture 29" descr="Data61_logo_title_ppt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58775" y="332656"/>
            <a:ext cx="2124993" cy="2253176"/>
          </a:xfrm>
          <a:prstGeom prst="rect">
            <a:avLst/>
          </a:prstGeom>
        </p:spPr>
      </p:pic>
      <p:sp>
        <p:nvSpPr>
          <p:cNvPr id="31" name="TextBox 30"/>
          <p:cNvSpPr txBox="1"/>
          <p:nvPr userDrawn="1"/>
        </p:nvSpPr>
        <p:spPr>
          <a:xfrm>
            <a:off x="358775" y="6499944"/>
            <a:ext cx="421322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1400" b="1" dirty="0">
                <a:solidFill>
                  <a:schemeClr val="accent1"/>
                </a:solidFill>
              </a:rPr>
              <a:t>www.data61.csiro.au</a:t>
            </a:r>
          </a:p>
        </p:txBody>
      </p:sp>
    </p:spTree>
    <p:extLst>
      <p:ext uri="{BB962C8B-B14F-4D97-AF65-F5344CB8AC3E}">
        <p14:creationId xmlns:p14="http://schemas.microsoft.com/office/powerpoint/2010/main" val="352071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563" indent="-182563">
              <a:buNone/>
              <a:defRPr sz="2400"/>
            </a:lvl1pPr>
            <a:lvl2pPr marL="536575" indent="-273050">
              <a:buFont typeface="Calibri" panose="020F0502020204030204" pitchFamily="34" charset="0"/>
              <a:buChar char="–"/>
              <a:tabLst/>
              <a:defRPr sz="2400">
                <a:solidFill>
                  <a:srgbClr val="002060"/>
                </a:solidFill>
              </a:defRPr>
            </a:lvl2pPr>
            <a:lvl3pPr marL="811213" indent="-274638">
              <a:buFont typeface="Courier New" panose="02070309020205020404" pitchFamily="49" charset="0"/>
              <a:buChar char="o"/>
              <a:defRPr sz="2400">
                <a:solidFill>
                  <a:srgbClr val="007A53"/>
                </a:solidFill>
              </a:defRPr>
            </a:lvl3pPr>
            <a:lvl4pPr marL="1074738" indent="-263525">
              <a:buFont typeface="Wingdings" panose="05000000000000000000" pitchFamily="2" charset="2"/>
              <a:buChar char="§"/>
              <a:defRPr sz="2400">
                <a:solidFill>
                  <a:srgbClr val="7030A0"/>
                </a:solidFill>
              </a:defRPr>
            </a:lvl4pPr>
            <a:lvl5pPr marL="1349375" indent="-274638"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10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280961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10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  <p:pic>
        <p:nvPicPr>
          <p:cNvPr id="6" name="Picture 5" descr="DATA61 logo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33480" y="283509"/>
            <a:ext cx="1286486" cy="78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1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360000"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54646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0363" y="270000"/>
            <a:ext cx="8460000" cy="8532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sz="3200" b="1">
                <a:solidFill>
                  <a:schemeClr val="tx1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2200" b="1">
                <a:solidFill>
                  <a:schemeClr val="accent1"/>
                </a:solidFill>
              </a:defRPr>
            </a:lvl2pPr>
            <a:lvl3pPr>
              <a:buNone/>
              <a:defRPr sz="2800">
                <a:solidFill>
                  <a:srgbClr val="00A9CE"/>
                </a:solidFill>
              </a:defRPr>
            </a:lvl3pPr>
            <a:lvl4pPr>
              <a:buNone/>
              <a:defRPr sz="2800">
                <a:solidFill>
                  <a:srgbClr val="00A9CE"/>
                </a:solidFill>
              </a:defRPr>
            </a:lvl4pPr>
            <a:lvl5pPr>
              <a:buNone/>
              <a:defRPr sz="2800">
                <a:solidFill>
                  <a:srgbClr val="00A9CE"/>
                </a:solidFill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359831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775" y="1268413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1268413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420471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89600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 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Presentation title  |  Presenter name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  <p:pic>
        <p:nvPicPr>
          <p:cNvPr id="5" name="Picture 4" descr="DATA61 logo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33480" y="283509"/>
            <a:ext cx="1286486" cy="78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000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 descr="background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776" y="274638"/>
            <a:ext cx="7021536" cy="85248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75" y="1268413"/>
            <a:ext cx="8461375" cy="45728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991" y="6504332"/>
            <a:ext cx="6083845" cy="12427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AU" dirty="0"/>
              <a:t>Presentation title  |  Presenter name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330200" y="6504332"/>
            <a:ext cx="288789" cy="12734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ABE124A-B5C5-46E0-B944-45307B126769}" type="slidenum">
              <a:rPr lang="en-AU" smtClean="0"/>
              <a:pPr/>
              <a:t>‹#›</a:t>
            </a:fld>
            <a:r>
              <a:rPr lang="en-AU" dirty="0"/>
              <a:t>  |</a:t>
            </a:r>
          </a:p>
        </p:txBody>
      </p:sp>
      <p:sp>
        <p:nvSpPr>
          <p:cNvPr id="36" name="AutoShape 4"/>
          <p:cNvSpPr>
            <a:spLocks noChangeAspect="1" noChangeArrowheads="1" noTextEdit="1"/>
          </p:cNvSpPr>
          <p:nvPr/>
        </p:nvSpPr>
        <p:spPr bwMode="auto">
          <a:xfrm>
            <a:off x="3175" y="3326606"/>
            <a:ext cx="9161463" cy="80168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2701" y="3637756"/>
            <a:ext cx="9142412" cy="49053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AU"/>
          </a:p>
        </p:txBody>
      </p:sp>
      <p:sp>
        <p:nvSpPr>
          <p:cNvPr id="43" name="AutoShape 81"/>
          <p:cNvSpPr>
            <a:spLocks noChangeAspect="1" noChangeArrowheads="1" noTextEdit="1"/>
          </p:cNvSpPr>
          <p:nvPr/>
        </p:nvSpPr>
        <p:spPr bwMode="auto">
          <a:xfrm>
            <a:off x="1588" y="3321843"/>
            <a:ext cx="9169400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4" name="Rectangle 84"/>
          <p:cNvSpPr>
            <a:spLocks noChangeArrowheads="1"/>
          </p:cNvSpPr>
          <p:nvPr/>
        </p:nvSpPr>
        <p:spPr bwMode="auto">
          <a:xfrm>
            <a:off x="1588" y="3626643"/>
            <a:ext cx="9167813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22" name="Picture 21" descr="DATA61 logo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7533298" y="283509"/>
            <a:ext cx="1286851" cy="78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93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55" r:id="rId3"/>
    <p:sldLayoutId id="2147483683" r:id="rId4"/>
    <p:sldLayoutId id="2147483680" r:id="rId5"/>
    <p:sldLayoutId id="2147483679" r:id="rId6"/>
    <p:sldLayoutId id="2147483661" r:id="rId7"/>
    <p:sldLayoutId id="2147483663" r:id="rId8"/>
    <p:sldLayoutId id="2147483686" r:id="rId9"/>
    <p:sldLayoutId id="2147483664" r:id="rId10"/>
    <p:sldLayoutId id="2147483687" r:id="rId11"/>
    <p:sldLayoutId id="2147483667" r:id="rId12"/>
    <p:sldLayoutId id="2147483665" r:id="rId13"/>
    <p:sldLayoutId id="2147483682" r:id="rId14"/>
    <p:sldLayoutId id="2147483685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0" indent="-21600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8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864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216000" algn="l" defTabSz="914400" rtl="0" eaLnBrk="1" latinLnBrk="0" hangingPunct="1">
        <a:lnSpc>
          <a:spcPct val="90000"/>
        </a:lnSpc>
        <a:spcBef>
          <a:spcPts val="600"/>
        </a:spcBef>
        <a:buFont typeface="Calibri" pitchFamily="34" charset="0"/>
        <a:buChar char="•"/>
        <a:tabLst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203-improve.di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users.cecs.anu.edu.au/~charlesg/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3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3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4.wmf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hyperlink" Target="c203-decomp.di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6" y="274638"/>
            <a:ext cx="8101656" cy="6229694"/>
          </a:xfrm>
        </p:spPr>
        <p:txBody>
          <a:bodyPr>
            <a:normAutofit/>
          </a:bodyPr>
          <a:lstStyle/>
          <a:p>
            <a:pPr algn="ctr"/>
            <a:r>
              <a:rPr lang="en-AU" sz="4800" dirty="0" smtClean="0"/>
              <a:t>Combinatorial Optimisation and </a:t>
            </a:r>
            <a:br>
              <a:rPr lang="en-AU" sz="4800" dirty="0" smtClean="0"/>
            </a:br>
            <a:r>
              <a:rPr lang="en-AU" sz="4800" dirty="0" smtClean="0"/>
              <a:t>Heuristics for Getting Around</a:t>
            </a:r>
            <a:br>
              <a:rPr lang="en-AU" sz="4800" dirty="0" smtClean="0"/>
            </a:br>
            <a:r>
              <a:rPr lang="en-AU" sz="4800" dirty="0" smtClean="0"/>
              <a:t>--PART 2--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Slides are (mostly) by: </a:t>
            </a:r>
            <a:r>
              <a:rPr lang="en-A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Phil </a:t>
            </a:r>
            <a:r>
              <a:rPr lang="en-AU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Kilby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Speaker today is: </a:t>
            </a:r>
            <a:r>
              <a:rPr lang="en-A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Charles Gretton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Presentation title  |  Presenter name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5223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Destroy part of the solution (</a:t>
            </a:r>
            <a:r>
              <a:rPr lang="en-AU" i="1" dirty="0">
                <a:solidFill>
                  <a:srgbClr val="990000"/>
                </a:solidFill>
              </a:rPr>
              <a:t>Select</a:t>
            </a:r>
            <a:r>
              <a:rPr lang="en-AU" dirty="0">
                <a:solidFill>
                  <a:srgbClr val="990000"/>
                </a:solidFill>
              </a:rPr>
              <a:t> method)</a:t>
            </a:r>
          </a:p>
          <a:p>
            <a:pPr>
              <a:buFont typeface="Times New Roman" pitchFamily="18" charset="0"/>
              <a:buChar char="•"/>
            </a:pPr>
            <a:endParaRPr lang="en-AU" dirty="0"/>
          </a:p>
          <a:p>
            <a:pPr>
              <a:buFont typeface="Times New Roman" pitchFamily="18" charset="0"/>
              <a:buChar char="•"/>
            </a:pPr>
            <a:r>
              <a:rPr lang="en-AU" dirty="0"/>
              <a:t>Parameter: Max to dump 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As a % of </a:t>
            </a:r>
            <a:r>
              <a:rPr lang="en-AU" i="1" dirty="0">
                <a:latin typeface="Courier New" pitchFamily="49" charset="0"/>
              </a:rPr>
              <a:t>n</a:t>
            </a:r>
            <a:r>
              <a:rPr lang="en-AU" dirty="0"/>
              <a:t>?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As a fixed number e.g. 100 for large problems</a:t>
            </a:r>
          </a:p>
          <a:p>
            <a:pPr lvl="1"/>
            <a:endParaRPr lang="en-US" dirty="0"/>
          </a:p>
          <a:p>
            <a:pPr>
              <a:buFont typeface="Times New Roman" pitchFamily="18" charset="0"/>
              <a:buChar char="•"/>
            </a:pPr>
            <a:r>
              <a:rPr lang="en-US" dirty="0"/>
              <a:t>Actual number is uniform rand (5, </a:t>
            </a:r>
            <a:r>
              <a:rPr lang="en-US" i="1" dirty="0"/>
              <a:t>max</a:t>
            </a:r>
            <a:r>
              <a:rPr lang="en-US" dirty="0"/>
              <a:t>) </a:t>
            </a:r>
            <a:endParaRPr lang="en-AU" dirty="0"/>
          </a:p>
          <a:p>
            <a:pPr>
              <a:buFont typeface="Times New Roman" pitchFamily="18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265795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83232" y="269900"/>
            <a:ext cx="8029648" cy="852487"/>
          </a:xfrm>
        </p:spPr>
        <p:txBody>
          <a:bodyPr>
            <a:normAutofit/>
          </a:bodyPr>
          <a:lstStyle/>
          <a:p>
            <a:r>
              <a:rPr lang="en-US" dirty="0" smtClean="0"/>
              <a:t>Advanced </a:t>
            </a:r>
            <a:r>
              <a:rPr lang="en-US" dirty="0"/>
              <a:t>– Re-create solution</a:t>
            </a:r>
            <a:endParaRPr lang="en-AU" dirty="0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016" y="908720"/>
            <a:ext cx="885698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990000"/>
                </a:solidFill>
              </a:rPr>
              <a:t>Adaptive </a:t>
            </a:r>
            <a:r>
              <a:rPr lang="en-US" dirty="0" smtClean="0">
                <a:solidFill>
                  <a:srgbClr val="990000"/>
                </a:solidFill>
              </a:rPr>
              <a:t>Decomposition </a:t>
            </a:r>
            <a:endParaRPr lang="en-US" dirty="0">
              <a:solidFill>
                <a:srgbClr val="990000"/>
              </a:solidFill>
            </a:endParaRPr>
          </a:p>
          <a:p>
            <a:pPr marL="0" indent="0">
              <a:buNone/>
            </a:pPr>
            <a:r>
              <a:rPr lang="en-US" b="1" u="sng" dirty="0"/>
              <a:t>Decompose problem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Only consider 2-3 routes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Smaller problem is much easier to </a:t>
            </a:r>
            <a:r>
              <a:rPr lang="en-US" dirty="0" smtClean="0"/>
              <a:t>solve</a:t>
            </a:r>
            <a:endParaRPr lang="en-US" dirty="0"/>
          </a:p>
          <a:p>
            <a:pPr marL="0" indent="0">
              <a:buNone/>
            </a:pPr>
            <a:r>
              <a:rPr lang="en-US" b="1" u="sng" dirty="0"/>
              <a:t>Adaptive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Decompose in different ways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problem features to determine </a:t>
            </a:r>
            <a:r>
              <a:rPr lang="en-US" dirty="0" smtClean="0"/>
              <a:t>decomposition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Dependency graph 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[</a:t>
            </a:r>
            <a:r>
              <a:rPr lang="en-US" dirty="0" err="1" smtClean="0"/>
              <a:t>Acyclicity</a:t>
            </a:r>
            <a:r>
              <a:rPr lang="en-US" dirty="0" smtClean="0"/>
              <a:t> Bounds] </a:t>
            </a:r>
            <a:r>
              <a:rPr lang="en-US" dirty="0" err="1" smtClean="0"/>
              <a:t>Abdulaziz</a:t>
            </a:r>
            <a:r>
              <a:rPr lang="en-US" dirty="0" smtClean="0"/>
              <a:t>, Gretton and Norrish, ICAPS 2017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[Objective/Goal Decomposition] </a:t>
            </a:r>
            <a:r>
              <a:rPr lang="en-US" dirty="0" err="1" smtClean="0"/>
              <a:t>Rintanen</a:t>
            </a:r>
            <a:r>
              <a:rPr lang="en-US" dirty="0" smtClean="0"/>
              <a:t> and Gretton, IJCAI 2013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[HOL4 Proofs</a:t>
            </a:r>
            <a:r>
              <a:rPr lang="en-US" dirty="0" smtClean="0"/>
              <a:t>] </a:t>
            </a:r>
            <a:r>
              <a:rPr lang="en-US" dirty="0" err="1" smtClean="0"/>
              <a:t>Abdulaziz</a:t>
            </a:r>
            <a:r>
              <a:rPr lang="en-US" dirty="0"/>
              <a:t>, Gretton and Norrish, JAR </a:t>
            </a:r>
            <a:r>
              <a:rPr lang="en-US" dirty="0" smtClean="0"/>
              <a:t>2018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Symmetry: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[Quotient Problem] </a:t>
            </a:r>
            <a:r>
              <a:rPr lang="en-US" dirty="0" err="1" smtClean="0"/>
              <a:t>Abdulaziz</a:t>
            </a:r>
            <a:r>
              <a:rPr lang="en-US" dirty="0" smtClean="0"/>
              <a:t>, Gretton and Norrish, IJCAI 2015</a:t>
            </a:r>
          </a:p>
        </p:txBody>
      </p:sp>
    </p:spTree>
    <p:extLst>
      <p:ext uri="{BB962C8B-B14F-4D97-AF65-F5344CB8AC3E}">
        <p14:creationId xmlns:p14="http://schemas.microsoft.com/office/powerpoint/2010/main" val="22578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6" y="274638"/>
            <a:ext cx="7508874" cy="852487"/>
          </a:xfrm>
        </p:spPr>
        <p:txBody>
          <a:bodyPr>
            <a:normAutofit fontScale="90000"/>
          </a:bodyPr>
          <a:lstStyle/>
          <a:p>
            <a:r>
              <a:rPr lang="en-US" dirty="0"/>
              <a:t>Advanced techniques – Re-create solution</a:t>
            </a:r>
            <a:endParaRPr lang="en-AU" dirty="0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92392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990000"/>
                </a:solidFill>
              </a:rPr>
              <a:t>Limited Discrepancy Search</a:t>
            </a:r>
            <a:endParaRPr lang="en-AU" dirty="0">
              <a:solidFill>
                <a:srgbClr val="990000"/>
              </a:solidFill>
            </a:endParaRPr>
          </a:p>
        </p:txBody>
      </p:sp>
      <p:cxnSp>
        <p:nvCxnSpPr>
          <p:cNvPr id="205828" name="AutoShape 4"/>
          <p:cNvCxnSpPr>
            <a:cxnSpLocks noChangeShapeType="1"/>
            <a:stCxn id="87047" idx="4"/>
            <a:endCxn id="87053" idx="0"/>
          </p:cNvCxnSpPr>
          <p:nvPr/>
        </p:nvCxnSpPr>
        <p:spPr bwMode="auto">
          <a:xfrm flipH="1">
            <a:off x="1439863" y="2420938"/>
            <a:ext cx="2970212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46" name="AutoShape 5"/>
          <p:cNvCxnSpPr>
            <a:cxnSpLocks noChangeShapeType="1"/>
            <a:stCxn id="87047" idx="4"/>
            <a:endCxn id="87052" idx="0"/>
          </p:cNvCxnSpPr>
          <p:nvPr/>
        </p:nvCxnSpPr>
        <p:spPr bwMode="auto">
          <a:xfrm>
            <a:off x="4410075" y="2420938"/>
            <a:ext cx="3006725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47" name="Oval 7"/>
          <p:cNvSpPr>
            <a:spLocks noChangeArrowheads="1"/>
          </p:cNvSpPr>
          <p:nvPr/>
        </p:nvSpPr>
        <p:spPr bwMode="auto">
          <a:xfrm>
            <a:off x="4229100" y="2060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8" name="Oval 14"/>
          <p:cNvSpPr>
            <a:spLocks noChangeArrowheads="1"/>
          </p:cNvSpPr>
          <p:nvPr/>
        </p:nvSpPr>
        <p:spPr bwMode="auto">
          <a:xfrm>
            <a:off x="2195513" y="447357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9" name="Oval 15"/>
          <p:cNvSpPr>
            <a:spLocks noChangeArrowheads="1"/>
          </p:cNvSpPr>
          <p:nvPr/>
        </p:nvSpPr>
        <p:spPr bwMode="auto">
          <a:xfrm>
            <a:off x="1295400" y="4473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0" name="Oval 16"/>
          <p:cNvSpPr>
            <a:spLocks noChangeArrowheads="1"/>
          </p:cNvSpPr>
          <p:nvPr/>
        </p:nvSpPr>
        <p:spPr bwMode="auto">
          <a:xfrm>
            <a:off x="395288" y="44719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1" name="Oval 17"/>
          <p:cNvSpPr>
            <a:spLocks noChangeArrowheads="1"/>
          </p:cNvSpPr>
          <p:nvPr/>
        </p:nvSpPr>
        <p:spPr bwMode="auto">
          <a:xfrm>
            <a:off x="4229100" y="3248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2" name="Oval 18"/>
          <p:cNvSpPr>
            <a:spLocks noChangeArrowheads="1"/>
          </p:cNvSpPr>
          <p:nvPr/>
        </p:nvSpPr>
        <p:spPr bwMode="auto">
          <a:xfrm>
            <a:off x="7235825" y="3249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3" name="Oval 19"/>
          <p:cNvSpPr>
            <a:spLocks noChangeArrowheads="1"/>
          </p:cNvSpPr>
          <p:nvPr/>
        </p:nvSpPr>
        <p:spPr bwMode="auto">
          <a:xfrm>
            <a:off x="1258888" y="3249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7054" name="AutoShape 20"/>
          <p:cNvCxnSpPr>
            <a:cxnSpLocks noChangeShapeType="1"/>
            <a:stCxn id="87047" idx="4"/>
            <a:endCxn id="87051" idx="0"/>
          </p:cNvCxnSpPr>
          <p:nvPr/>
        </p:nvCxnSpPr>
        <p:spPr bwMode="auto">
          <a:xfrm>
            <a:off x="4410075" y="2420938"/>
            <a:ext cx="0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55" name="Oval 21"/>
          <p:cNvSpPr>
            <a:spLocks noChangeArrowheads="1"/>
          </p:cNvSpPr>
          <p:nvPr/>
        </p:nvSpPr>
        <p:spPr bwMode="auto">
          <a:xfrm>
            <a:off x="5148263" y="4508500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6" name="Oval 22"/>
          <p:cNvSpPr>
            <a:spLocks noChangeArrowheads="1"/>
          </p:cNvSpPr>
          <p:nvPr/>
        </p:nvSpPr>
        <p:spPr bwMode="auto">
          <a:xfrm>
            <a:off x="4248150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7" name="Oval 23"/>
          <p:cNvSpPr>
            <a:spLocks noChangeArrowheads="1"/>
          </p:cNvSpPr>
          <p:nvPr/>
        </p:nvSpPr>
        <p:spPr bwMode="auto">
          <a:xfrm>
            <a:off x="3348038" y="45069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8" name="Oval 24"/>
          <p:cNvSpPr>
            <a:spLocks noChangeArrowheads="1"/>
          </p:cNvSpPr>
          <p:nvPr/>
        </p:nvSpPr>
        <p:spPr bwMode="auto">
          <a:xfrm>
            <a:off x="8172450" y="451008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9" name="Oval 25"/>
          <p:cNvSpPr>
            <a:spLocks noChangeArrowheads="1"/>
          </p:cNvSpPr>
          <p:nvPr/>
        </p:nvSpPr>
        <p:spPr bwMode="auto">
          <a:xfrm>
            <a:off x="7272338" y="45100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0" name="Oval 26"/>
          <p:cNvSpPr>
            <a:spLocks noChangeArrowheads="1"/>
          </p:cNvSpPr>
          <p:nvPr/>
        </p:nvSpPr>
        <p:spPr bwMode="auto">
          <a:xfrm>
            <a:off x="6372225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1" name="Oval 28"/>
          <p:cNvSpPr>
            <a:spLocks noChangeArrowheads="1"/>
          </p:cNvSpPr>
          <p:nvPr/>
        </p:nvSpPr>
        <p:spPr bwMode="auto">
          <a:xfrm>
            <a:off x="6254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2" name="Oval 29"/>
          <p:cNvSpPr>
            <a:spLocks noChangeArrowheads="1"/>
          </p:cNvSpPr>
          <p:nvPr/>
        </p:nvSpPr>
        <p:spPr bwMode="auto">
          <a:xfrm>
            <a:off x="1793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5854" name="AutoShape 30"/>
          <p:cNvCxnSpPr>
            <a:cxnSpLocks noChangeShapeType="1"/>
            <a:stCxn id="87053" idx="4"/>
            <a:endCxn id="87050" idx="0"/>
          </p:cNvCxnSpPr>
          <p:nvPr/>
        </p:nvCxnSpPr>
        <p:spPr bwMode="auto">
          <a:xfrm flipH="1">
            <a:off x="576263" y="3609975"/>
            <a:ext cx="863600" cy="862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64" name="AutoShape 31"/>
          <p:cNvCxnSpPr>
            <a:cxnSpLocks noChangeShapeType="1"/>
            <a:stCxn id="87053" idx="4"/>
            <a:endCxn id="87049" idx="0"/>
          </p:cNvCxnSpPr>
          <p:nvPr/>
        </p:nvCxnSpPr>
        <p:spPr bwMode="auto">
          <a:xfrm>
            <a:off x="1439863" y="3609975"/>
            <a:ext cx="36512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65" name="AutoShape 32"/>
          <p:cNvCxnSpPr>
            <a:cxnSpLocks noChangeShapeType="1"/>
            <a:stCxn id="87053" idx="4"/>
            <a:endCxn id="87048" idx="0"/>
          </p:cNvCxnSpPr>
          <p:nvPr/>
        </p:nvCxnSpPr>
        <p:spPr bwMode="auto">
          <a:xfrm>
            <a:off x="1439863" y="3609975"/>
            <a:ext cx="936625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66" name="AutoShape 33"/>
          <p:cNvCxnSpPr>
            <a:cxnSpLocks noChangeShapeType="1"/>
            <a:stCxn id="87051" idx="4"/>
            <a:endCxn id="87057" idx="0"/>
          </p:cNvCxnSpPr>
          <p:nvPr/>
        </p:nvCxnSpPr>
        <p:spPr bwMode="auto">
          <a:xfrm flipH="1">
            <a:off x="3529013" y="3608388"/>
            <a:ext cx="881062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67" name="AutoShape 34"/>
          <p:cNvCxnSpPr>
            <a:cxnSpLocks noChangeShapeType="1"/>
            <a:stCxn id="87051" idx="4"/>
            <a:endCxn id="87056" idx="0"/>
          </p:cNvCxnSpPr>
          <p:nvPr/>
        </p:nvCxnSpPr>
        <p:spPr bwMode="auto">
          <a:xfrm>
            <a:off x="4410075" y="3608388"/>
            <a:ext cx="19050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68" name="AutoShape 35"/>
          <p:cNvCxnSpPr>
            <a:cxnSpLocks noChangeShapeType="1"/>
            <a:stCxn id="87051" idx="4"/>
            <a:endCxn id="87055" idx="0"/>
          </p:cNvCxnSpPr>
          <p:nvPr/>
        </p:nvCxnSpPr>
        <p:spPr bwMode="auto">
          <a:xfrm>
            <a:off x="4410075" y="3608388"/>
            <a:ext cx="919163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69" name="AutoShape 36"/>
          <p:cNvCxnSpPr>
            <a:cxnSpLocks noChangeShapeType="1"/>
            <a:stCxn id="87052" idx="4"/>
            <a:endCxn id="87060" idx="0"/>
          </p:cNvCxnSpPr>
          <p:nvPr/>
        </p:nvCxnSpPr>
        <p:spPr bwMode="auto">
          <a:xfrm flipH="1">
            <a:off x="6553200" y="3609975"/>
            <a:ext cx="863600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70" name="AutoShape 37"/>
          <p:cNvCxnSpPr>
            <a:cxnSpLocks noChangeShapeType="1"/>
            <a:stCxn id="87052" idx="4"/>
            <a:endCxn id="87059" idx="0"/>
          </p:cNvCxnSpPr>
          <p:nvPr/>
        </p:nvCxnSpPr>
        <p:spPr bwMode="auto">
          <a:xfrm>
            <a:off x="7416800" y="3609975"/>
            <a:ext cx="36513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71" name="AutoShape 38"/>
          <p:cNvCxnSpPr>
            <a:cxnSpLocks noChangeShapeType="1"/>
            <a:stCxn id="87052" idx="4"/>
            <a:endCxn id="87058" idx="0"/>
          </p:cNvCxnSpPr>
          <p:nvPr/>
        </p:nvCxnSpPr>
        <p:spPr bwMode="auto">
          <a:xfrm>
            <a:off x="7416800" y="3609975"/>
            <a:ext cx="936625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072" name="Oval 39"/>
          <p:cNvSpPr>
            <a:spLocks noChangeArrowheads="1"/>
          </p:cNvSpPr>
          <p:nvPr/>
        </p:nvSpPr>
        <p:spPr bwMode="auto">
          <a:xfrm>
            <a:off x="151765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73" name="Oval 40"/>
          <p:cNvSpPr>
            <a:spLocks noChangeArrowheads="1"/>
          </p:cNvSpPr>
          <p:nvPr/>
        </p:nvSpPr>
        <p:spPr bwMode="auto">
          <a:xfrm>
            <a:off x="10715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74" name="Oval 41"/>
          <p:cNvSpPr>
            <a:spLocks noChangeArrowheads="1"/>
          </p:cNvSpPr>
          <p:nvPr/>
        </p:nvSpPr>
        <p:spPr bwMode="auto">
          <a:xfrm>
            <a:off x="241141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75" name="Oval 42"/>
          <p:cNvSpPr>
            <a:spLocks noChangeArrowheads="1"/>
          </p:cNvSpPr>
          <p:nvPr/>
        </p:nvSpPr>
        <p:spPr bwMode="auto">
          <a:xfrm>
            <a:off x="196373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76" name="Oval 43"/>
          <p:cNvSpPr>
            <a:spLocks noChangeArrowheads="1"/>
          </p:cNvSpPr>
          <p:nvPr/>
        </p:nvSpPr>
        <p:spPr bwMode="auto">
          <a:xfrm>
            <a:off x="350520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77" name="Oval 44"/>
          <p:cNvSpPr>
            <a:spLocks noChangeArrowheads="1"/>
          </p:cNvSpPr>
          <p:nvPr/>
        </p:nvSpPr>
        <p:spPr bwMode="auto">
          <a:xfrm>
            <a:off x="305911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78" name="Oval 45"/>
          <p:cNvSpPr>
            <a:spLocks noChangeArrowheads="1"/>
          </p:cNvSpPr>
          <p:nvPr/>
        </p:nvSpPr>
        <p:spPr bwMode="auto">
          <a:xfrm>
            <a:off x="43973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79" name="Oval 46"/>
          <p:cNvSpPr>
            <a:spLocks noChangeArrowheads="1"/>
          </p:cNvSpPr>
          <p:nvPr/>
        </p:nvSpPr>
        <p:spPr bwMode="auto">
          <a:xfrm>
            <a:off x="39512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80" name="Oval 47"/>
          <p:cNvSpPr>
            <a:spLocks noChangeArrowheads="1"/>
          </p:cNvSpPr>
          <p:nvPr/>
        </p:nvSpPr>
        <p:spPr bwMode="auto">
          <a:xfrm>
            <a:off x="529113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81" name="Oval 48"/>
          <p:cNvSpPr>
            <a:spLocks noChangeArrowheads="1"/>
          </p:cNvSpPr>
          <p:nvPr/>
        </p:nvSpPr>
        <p:spPr bwMode="auto">
          <a:xfrm>
            <a:off x="48434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82" name="Oval 49"/>
          <p:cNvSpPr>
            <a:spLocks noChangeArrowheads="1"/>
          </p:cNvSpPr>
          <p:nvPr/>
        </p:nvSpPr>
        <p:spPr bwMode="auto">
          <a:xfrm>
            <a:off x="652938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83" name="Oval 50"/>
          <p:cNvSpPr>
            <a:spLocks noChangeArrowheads="1"/>
          </p:cNvSpPr>
          <p:nvPr/>
        </p:nvSpPr>
        <p:spPr bwMode="auto">
          <a:xfrm>
            <a:off x="608330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84" name="Oval 51"/>
          <p:cNvSpPr>
            <a:spLocks noChangeArrowheads="1"/>
          </p:cNvSpPr>
          <p:nvPr/>
        </p:nvSpPr>
        <p:spPr bwMode="auto">
          <a:xfrm>
            <a:off x="742156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85" name="Oval 52"/>
          <p:cNvSpPr>
            <a:spLocks noChangeArrowheads="1"/>
          </p:cNvSpPr>
          <p:nvPr/>
        </p:nvSpPr>
        <p:spPr bwMode="auto">
          <a:xfrm>
            <a:off x="6975475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86" name="Oval 53"/>
          <p:cNvSpPr>
            <a:spLocks noChangeArrowheads="1"/>
          </p:cNvSpPr>
          <p:nvPr/>
        </p:nvSpPr>
        <p:spPr bwMode="auto">
          <a:xfrm>
            <a:off x="831532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87" name="Oval 54"/>
          <p:cNvSpPr>
            <a:spLocks noChangeArrowheads="1"/>
          </p:cNvSpPr>
          <p:nvPr/>
        </p:nvSpPr>
        <p:spPr bwMode="auto">
          <a:xfrm>
            <a:off x="786765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5879" name="AutoShape 55"/>
          <p:cNvCxnSpPr>
            <a:cxnSpLocks noChangeShapeType="1"/>
            <a:stCxn id="87050" idx="4"/>
            <a:endCxn id="87062" idx="0"/>
          </p:cNvCxnSpPr>
          <p:nvPr/>
        </p:nvCxnSpPr>
        <p:spPr bwMode="auto">
          <a:xfrm flipH="1">
            <a:off x="360363" y="4832350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89" name="AutoShape 56"/>
          <p:cNvCxnSpPr>
            <a:cxnSpLocks noChangeShapeType="1"/>
            <a:stCxn id="87050" idx="4"/>
            <a:endCxn id="87061" idx="0"/>
          </p:cNvCxnSpPr>
          <p:nvPr/>
        </p:nvCxnSpPr>
        <p:spPr bwMode="auto">
          <a:xfrm>
            <a:off x="576263" y="4832350"/>
            <a:ext cx="230187" cy="8302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0" name="AutoShape 57"/>
          <p:cNvCxnSpPr>
            <a:cxnSpLocks noChangeShapeType="1"/>
            <a:stCxn id="87049" idx="4"/>
            <a:endCxn id="87073" idx="0"/>
          </p:cNvCxnSpPr>
          <p:nvPr/>
        </p:nvCxnSpPr>
        <p:spPr bwMode="auto">
          <a:xfrm flipH="1">
            <a:off x="1252538" y="4833938"/>
            <a:ext cx="223837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1" name="AutoShape 58"/>
          <p:cNvCxnSpPr>
            <a:cxnSpLocks noChangeShapeType="1"/>
            <a:stCxn id="87049" idx="4"/>
            <a:endCxn id="87072" idx="0"/>
          </p:cNvCxnSpPr>
          <p:nvPr/>
        </p:nvCxnSpPr>
        <p:spPr bwMode="auto">
          <a:xfrm>
            <a:off x="1476375" y="4833938"/>
            <a:ext cx="22225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2" name="AutoShape 59"/>
          <p:cNvCxnSpPr>
            <a:cxnSpLocks noChangeShapeType="1"/>
            <a:stCxn id="87048" idx="4"/>
            <a:endCxn id="87075" idx="0"/>
          </p:cNvCxnSpPr>
          <p:nvPr/>
        </p:nvCxnSpPr>
        <p:spPr bwMode="auto">
          <a:xfrm flipH="1">
            <a:off x="2144713" y="4833938"/>
            <a:ext cx="231775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3" name="AutoShape 60"/>
          <p:cNvCxnSpPr>
            <a:cxnSpLocks noChangeShapeType="1"/>
            <a:stCxn id="87048" idx="4"/>
            <a:endCxn id="87074" idx="0"/>
          </p:cNvCxnSpPr>
          <p:nvPr/>
        </p:nvCxnSpPr>
        <p:spPr bwMode="auto">
          <a:xfrm>
            <a:off x="2376488" y="4833938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4" name="AutoShape 61"/>
          <p:cNvCxnSpPr>
            <a:cxnSpLocks noChangeShapeType="1"/>
            <a:stCxn id="87057" idx="4"/>
            <a:endCxn id="87077" idx="0"/>
          </p:cNvCxnSpPr>
          <p:nvPr/>
        </p:nvCxnSpPr>
        <p:spPr bwMode="auto">
          <a:xfrm flipH="1">
            <a:off x="3240088" y="4867275"/>
            <a:ext cx="2889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5" name="AutoShape 62"/>
          <p:cNvCxnSpPr>
            <a:cxnSpLocks noChangeShapeType="1"/>
            <a:stCxn id="87057" idx="4"/>
            <a:endCxn id="87076" idx="0"/>
          </p:cNvCxnSpPr>
          <p:nvPr/>
        </p:nvCxnSpPr>
        <p:spPr bwMode="auto">
          <a:xfrm>
            <a:off x="3529013" y="4867275"/>
            <a:ext cx="157162" cy="795338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6" name="AutoShape 63"/>
          <p:cNvCxnSpPr>
            <a:cxnSpLocks noChangeShapeType="1"/>
            <a:stCxn id="87056" idx="4"/>
            <a:endCxn id="87079" idx="0"/>
          </p:cNvCxnSpPr>
          <p:nvPr/>
        </p:nvCxnSpPr>
        <p:spPr bwMode="auto">
          <a:xfrm flipH="1">
            <a:off x="4132263" y="4868863"/>
            <a:ext cx="296862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7" name="AutoShape 64"/>
          <p:cNvCxnSpPr>
            <a:cxnSpLocks noChangeShapeType="1"/>
            <a:stCxn id="87056" idx="4"/>
            <a:endCxn id="87078" idx="0"/>
          </p:cNvCxnSpPr>
          <p:nvPr/>
        </p:nvCxnSpPr>
        <p:spPr bwMode="auto">
          <a:xfrm>
            <a:off x="4429125" y="4868863"/>
            <a:ext cx="1492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8" name="AutoShape 65"/>
          <p:cNvCxnSpPr>
            <a:cxnSpLocks noChangeShapeType="1"/>
            <a:stCxn id="87055" idx="4"/>
            <a:endCxn id="87081" idx="0"/>
          </p:cNvCxnSpPr>
          <p:nvPr/>
        </p:nvCxnSpPr>
        <p:spPr bwMode="auto">
          <a:xfrm flipH="1">
            <a:off x="5024438" y="4868863"/>
            <a:ext cx="304800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99" name="AutoShape 66"/>
          <p:cNvCxnSpPr>
            <a:cxnSpLocks noChangeShapeType="1"/>
            <a:stCxn id="87055" idx="4"/>
            <a:endCxn id="87080" idx="0"/>
          </p:cNvCxnSpPr>
          <p:nvPr/>
        </p:nvCxnSpPr>
        <p:spPr bwMode="auto">
          <a:xfrm>
            <a:off x="5329238" y="4868863"/>
            <a:ext cx="14287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100" name="AutoShape 67"/>
          <p:cNvCxnSpPr>
            <a:cxnSpLocks noChangeShapeType="1"/>
            <a:stCxn id="87060" idx="4"/>
            <a:endCxn id="87083" idx="0"/>
          </p:cNvCxnSpPr>
          <p:nvPr/>
        </p:nvCxnSpPr>
        <p:spPr bwMode="auto">
          <a:xfrm flipH="1">
            <a:off x="6264275" y="4868863"/>
            <a:ext cx="288925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101" name="AutoShape 68"/>
          <p:cNvCxnSpPr>
            <a:cxnSpLocks noChangeShapeType="1"/>
            <a:stCxn id="87060" idx="4"/>
            <a:endCxn id="87082" idx="0"/>
          </p:cNvCxnSpPr>
          <p:nvPr/>
        </p:nvCxnSpPr>
        <p:spPr bwMode="auto">
          <a:xfrm>
            <a:off x="6553200" y="4868863"/>
            <a:ext cx="157163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102" name="AutoShape 69"/>
          <p:cNvCxnSpPr>
            <a:cxnSpLocks noChangeShapeType="1"/>
            <a:stCxn id="87059" idx="4"/>
            <a:endCxn id="87085" idx="0"/>
          </p:cNvCxnSpPr>
          <p:nvPr/>
        </p:nvCxnSpPr>
        <p:spPr bwMode="auto">
          <a:xfrm flipH="1">
            <a:off x="7156450" y="4870450"/>
            <a:ext cx="296863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103" name="AutoShape 70"/>
          <p:cNvCxnSpPr>
            <a:cxnSpLocks noChangeShapeType="1"/>
            <a:stCxn id="87059" idx="4"/>
            <a:endCxn id="87084" idx="0"/>
          </p:cNvCxnSpPr>
          <p:nvPr/>
        </p:nvCxnSpPr>
        <p:spPr bwMode="auto">
          <a:xfrm>
            <a:off x="7453313" y="4870450"/>
            <a:ext cx="14922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104" name="AutoShape 71"/>
          <p:cNvCxnSpPr>
            <a:cxnSpLocks noChangeShapeType="1"/>
            <a:stCxn id="87058" idx="4"/>
            <a:endCxn id="87087" idx="0"/>
          </p:cNvCxnSpPr>
          <p:nvPr/>
        </p:nvCxnSpPr>
        <p:spPr bwMode="auto">
          <a:xfrm flipH="1">
            <a:off x="8048625" y="4870450"/>
            <a:ext cx="304800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105" name="AutoShape 72"/>
          <p:cNvCxnSpPr>
            <a:cxnSpLocks noChangeShapeType="1"/>
            <a:stCxn id="87058" idx="4"/>
            <a:endCxn id="87086" idx="0"/>
          </p:cNvCxnSpPr>
          <p:nvPr/>
        </p:nvCxnSpPr>
        <p:spPr bwMode="auto">
          <a:xfrm>
            <a:off x="8353425" y="4870450"/>
            <a:ext cx="14287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897" name="Text Box 73"/>
          <p:cNvSpPr txBox="1">
            <a:spLocks noChangeArrowheads="1"/>
          </p:cNvSpPr>
          <p:nvPr/>
        </p:nvSpPr>
        <p:spPr bwMode="auto">
          <a:xfrm>
            <a:off x="4570413" y="1614488"/>
            <a:ext cx="2881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/>
              <a:t>Heuristic order </a:t>
            </a:r>
            <a:endParaRPr lang="en-AU" sz="2800"/>
          </a:p>
        </p:txBody>
      </p:sp>
      <p:sp>
        <p:nvSpPr>
          <p:cNvPr id="205898" name="AutoShape 74"/>
          <p:cNvSpPr>
            <a:spLocks noChangeArrowheads="1"/>
          </p:cNvSpPr>
          <p:nvPr/>
        </p:nvSpPr>
        <p:spPr bwMode="auto">
          <a:xfrm>
            <a:off x="7380288" y="1700213"/>
            <a:ext cx="1439862" cy="433387"/>
          </a:xfrm>
          <a:prstGeom prst="rightArrow">
            <a:avLst>
              <a:gd name="adj1" fmla="val 50000"/>
              <a:gd name="adj2" fmla="val 83059"/>
            </a:avLst>
          </a:prstGeom>
          <a:noFill/>
          <a:ln w="38100" algn="ctr">
            <a:solidFill>
              <a:srgbClr val="610F6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0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205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2058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0587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97" grpId="0"/>
      <p:bldP spid="205898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techniques</a:t>
            </a:r>
            <a:endParaRPr lang="en-AU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9239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Limited Discrepancy Search</a:t>
            </a:r>
            <a:endParaRPr lang="en-AU" dirty="0"/>
          </a:p>
        </p:txBody>
      </p:sp>
      <p:cxnSp>
        <p:nvCxnSpPr>
          <p:cNvPr id="88069" name="AutoShape 4"/>
          <p:cNvCxnSpPr>
            <a:cxnSpLocks noChangeShapeType="1"/>
            <a:stCxn id="88071" idx="4"/>
            <a:endCxn id="88077" idx="0"/>
          </p:cNvCxnSpPr>
          <p:nvPr/>
        </p:nvCxnSpPr>
        <p:spPr bwMode="auto">
          <a:xfrm flipH="1">
            <a:off x="1439863" y="2420938"/>
            <a:ext cx="2970212" cy="8286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70" name="AutoShape 5"/>
          <p:cNvCxnSpPr>
            <a:cxnSpLocks noChangeShapeType="1"/>
            <a:stCxn id="88071" idx="4"/>
            <a:endCxn id="88076" idx="0"/>
          </p:cNvCxnSpPr>
          <p:nvPr/>
        </p:nvCxnSpPr>
        <p:spPr bwMode="auto">
          <a:xfrm>
            <a:off x="4410075" y="2420938"/>
            <a:ext cx="3006725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71" name="Oval 6"/>
          <p:cNvSpPr>
            <a:spLocks noChangeArrowheads="1"/>
          </p:cNvSpPr>
          <p:nvPr/>
        </p:nvSpPr>
        <p:spPr bwMode="auto">
          <a:xfrm>
            <a:off x="4229100" y="2060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2" name="Oval 7"/>
          <p:cNvSpPr>
            <a:spLocks noChangeArrowheads="1"/>
          </p:cNvSpPr>
          <p:nvPr/>
        </p:nvSpPr>
        <p:spPr bwMode="auto">
          <a:xfrm>
            <a:off x="2195513" y="447357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3" name="Oval 8"/>
          <p:cNvSpPr>
            <a:spLocks noChangeArrowheads="1"/>
          </p:cNvSpPr>
          <p:nvPr/>
        </p:nvSpPr>
        <p:spPr bwMode="auto">
          <a:xfrm>
            <a:off x="1295400" y="4473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4" name="Oval 9"/>
          <p:cNvSpPr>
            <a:spLocks noChangeArrowheads="1"/>
          </p:cNvSpPr>
          <p:nvPr/>
        </p:nvSpPr>
        <p:spPr bwMode="auto">
          <a:xfrm>
            <a:off x="395288" y="44719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5" name="Oval 10"/>
          <p:cNvSpPr>
            <a:spLocks noChangeArrowheads="1"/>
          </p:cNvSpPr>
          <p:nvPr/>
        </p:nvSpPr>
        <p:spPr bwMode="auto">
          <a:xfrm>
            <a:off x="4229100" y="3248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6" name="Oval 11"/>
          <p:cNvSpPr>
            <a:spLocks noChangeArrowheads="1"/>
          </p:cNvSpPr>
          <p:nvPr/>
        </p:nvSpPr>
        <p:spPr bwMode="auto">
          <a:xfrm>
            <a:off x="7235825" y="3249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77" name="Oval 12"/>
          <p:cNvSpPr>
            <a:spLocks noChangeArrowheads="1"/>
          </p:cNvSpPr>
          <p:nvPr/>
        </p:nvSpPr>
        <p:spPr bwMode="auto">
          <a:xfrm>
            <a:off x="1258888" y="3249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8078" name="AutoShape 13"/>
          <p:cNvCxnSpPr>
            <a:cxnSpLocks noChangeShapeType="1"/>
            <a:stCxn id="88071" idx="4"/>
            <a:endCxn id="88075" idx="0"/>
          </p:cNvCxnSpPr>
          <p:nvPr/>
        </p:nvCxnSpPr>
        <p:spPr bwMode="auto">
          <a:xfrm>
            <a:off x="4410075" y="2420938"/>
            <a:ext cx="0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79" name="Oval 14"/>
          <p:cNvSpPr>
            <a:spLocks noChangeArrowheads="1"/>
          </p:cNvSpPr>
          <p:nvPr/>
        </p:nvSpPr>
        <p:spPr bwMode="auto">
          <a:xfrm>
            <a:off x="5148263" y="4508500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0" name="Oval 15"/>
          <p:cNvSpPr>
            <a:spLocks noChangeArrowheads="1"/>
          </p:cNvSpPr>
          <p:nvPr/>
        </p:nvSpPr>
        <p:spPr bwMode="auto">
          <a:xfrm>
            <a:off x="4248150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1" name="Oval 16"/>
          <p:cNvSpPr>
            <a:spLocks noChangeArrowheads="1"/>
          </p:cNvSpPr>
          <p:nvPr/>
        </p:nvSpPr>
        <p:spPr bwMode="auto">
          <a:xfrm>
            <a:off x="3348038" y="45069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2" name="Oval 17"/>
          <p:cNvSpPr>
            <a:spLocks noChangeArrowheads="1"/>
          </p:cNvSpPr>
          <p:nvPr/>
        </p:nvSpPr>
        <p:spPr bwMode="auto">
          <a:xfrm>
            <a:off x="8172450" y="451008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3" name="Oval 18"/>
          <p:cNvSpPr>
            <a:spLocks noChangeArrowheads="1"/>
          </p:cNvSpPr>
          <p:nvPr/>
        </p:nvSpPr>
        <p:spPr bwMode="auto">
          <a:xfrm>
            <a:off x="7272338" y="45100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4" name="Oval 19"/>
          <p:cNvSpPr>
            <a:spLocks noChangeArrowheads="1"/>
          </p:cNvSpPr>
          <p:nvPr/>
        </p:nvSpPr>
        <p:spPr bwMode="auto">
          <a:xfrm>
            <a:off x="6372225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5" name="Oval 20"/>
          <p:cNvSpPr>
            <a:spLocks noChangeArrowheads="1"/>
          </p:cNvSpPr>
          <p:nvPr/>
        </p:nvSpPr>
        <p:spPr bwMode="auto">
          <a:xfrm>
            <a:off x="6254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86" name="Oval 21"/>
          <p:cNvSpPr>
            <a:spLocks noChangeArrowheads="1"/>
          </p:cNvSpPr>
          <p:nvPr/>
        </p:nvSpPr>
        <p:spPr bwMode="auto">
          <a:xfrm>
            <a:off x="1793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8087" name="AutoShape 22"/>
          <p:cNvCxnSpPr>
            <a:cxnSpLocks noChangeShapeType="1"/>
            <a:stCxn id="88077" idx="4"/>
            <a:endCxn id="88074" idx="0"/>
          </p:cNvCxnSpPr>
          <p:nvPr/>
        </p:nvCxnSpPr>
        <p:spPr bwMode="auto">
          <a:xfrm flipH="1">
            <a:off x="576263" y="3609975"/>
            <a:ext cx="863600" cy="8620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88" name="AutoShape 23"/>
          <p:cNvCxnSpPr>
            <a:cxnSpLocks noChangeShapeType="1"/>
            <a:stCxn id="88077" idx="4"/>
            <a:endCxn id="88073" idx="0"/>
          </p:cNvCxnSpPr>
          <p:nvPr/>
        </p:nvCxnSpPr>
        <p:spPr bwMode="auto">
          <a:xfrm>
            <a:off x="1439863" y="3609975"/>
            <a:ext cx="36512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89" name="AutoShape 24"/>
          <p:cNvCxnSpPr>
            <a:cxnSpLocks noChangeShapeType="1"/>
            <a:stCxn id="88077" idx="4"/>
            <a:endCxn id="88072" idx="0"/>
          </p:cNvCxnSpPr>
          <p:nvPr/>
        </p:nvCxnSpPr>
        <p:spPr bwMode="auto">
          <a:xfrm>
            <a:off x="1439863" y="3609975"/>
            <a:ext cx="936625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90" name="AutoShape 25"/>
          <p:cNvCxnSpPr>
            <a:cxnSpLocks noChangeShapeType="1"/>
            <a:stCxn id="88075" idx="4"/>
            <a:endCxn id="88081" idx="0"/>
          </p:cNvCxnSpPr>
          <p:nvPr/>
        </p:nvCxnSpPr>
        <p:spPr bwMode="auto">
          <a:xfrm flipH="1">
            <a:off x="3529013" y="3608388"/>
            <a:ext cx="881062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91" name="AutoShape 26"/>
          <p:cNvCxnSpPr>
            <a:cxnSpLocks noChangeShapeType="1"/>
            <a:stCxn id="88075" idx="4"/>
            <a:endCxn id="88080" idx="0"/>
          </p:cNvCxnSpPr>
          <p:nvPr/>
        </p:nvCxnSpPr>
        <p:spPr bwMode="auto">
          <a:xfrm>
            <a:off x="4410075" y="3608388"/>
            <a:ext cx="19050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92" name="AutoShape 27"/>
          <p:cNvCxnSpPr>
            <a:cxnSpLocks noChangeShapeType="1"/>
            <a:stCxn id="88075" idx="4"/>
            <a:endCxn id="88079" idx="0"/>
          </p:cNvCxnSpPr>
          <p:nvPr/>
        </p:nvCxnSpPr>
        <p:spPr bwMode="auto">
          <a:xfrm>
            <a:off x="4410075" y="3608388"/>
            <a:ext cx="919163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93" name="AutoShape 28"/>
          <p:cNvCxnSpPr>
            <a:cxnSpLocks noChangeShapeType="1"/>
            <a:stCxn id="88076" idx="4"/>
            <a:endCxn id="88084" idx="0"/>
          </p:cNvCxnSpPr>
          <p:nvPr/>
        </p:nvCxnSpPr>
        <p:spPr bwMode="auto">
          <a:xfrm flipH="1">
            <a:off x="6553200" y="3609975"/>
            <a:ext cx="863600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94" name="AutoShape 29"/>
          <p:cNvCxnSpPr>
            <a:cxnSpLocks noChangeShapeType="1"/>
            <a:stCxn id="88076" idx="4"/>
            <a:endCxn id="88083" idx="0"/>
          </p:cNvCxnSpPr>
          <p:nvPr/>
        </p:nvCxnSpPr>
        <p:spPr bwMode="auto">
          <a:xfrm>
            <a:off x="7416800" y="3609975"/>
            <a:ext cx="36513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95" name="AutoShape 30"/>
          <p:cNvCxnSpPr>
            <a:cxnSpLocks noChangeShapeType="1"/>
            <a:stCxn id="88076" idx="4"/>
            <a:endCxn id="88082" idx="0"/>
          </p:cNvCxnSpPr>
          <p:nvPr/>
        </p:nvCxnSpPr>
        <p:spPr bwMode="auto">
          <a:xfrm>
            <a:off x="7416800" y="3609975"/>
            <a:ext cx="936625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096" name="Oval 31"/>
          <p:cNvSpPr>
            <a:spLocks noChangeArrowheads="1"/>
          </p:cNvSpPr>
          <p:nvPr/>
        </p:nvSpPr>
        <p:spPr bwMode="auto">
          <a:xfrm>
            <a:off x="151765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7" name="Oval 32"/>
          <p:cNvSpPr>
            <a:spLocks noChangeArrowheads="1"/>
          </p:cNvSpPr>
          <p:nvPr/>
        </p:nvSpPr>
        <p:spPr bwMode="auto">
          <a:xfrm>
            <a:off x="10715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8" name="Oval 33"/>
          <p:cNvSpPr>
            <a:spLocks noChangeArrowheads="1"/>
          </p:cNvSpPr>
          <p:nvPr/>
        </p:nvSpPr>
        <p:spPr bwMode="auto">
          <a:xfrm>
            <a:off x="241141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9" name="Oval 34"/>
          <p:cNvSpPr>
            <a:spLocks noChangeArrowheads="1"/>
          </p:cNvSpPr>
          <p:nvPr/>
        </p:nvSpPr>
        <p:spPr bwMode="auto">
          <a:xfrm>
            <a:off x="196373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0" name="Oval 35"/>
          <p:cNvSpPr>
            <a:spLocks noChangeArrowheads="1"/>
          </p:cNvSpPr>
          <p:nvPr/>
        </p:nvSpPr>
        <p:spPr bwMode="auto">
          <a:xfrm>
            <a:off x="350520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1" name="Oval 36"/>
          <p:cNvSpPr>
            <a:spLocks noChangeArrowheads="1"/>
          </p:cNvSpPr>
          <p:nvPr/>
        </p:nvSpPr>
        <p:spPr bwMode="auto">
          <a:xfrm>
            <a:off x="305911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2" name="Oval 37"/>
          <p:cNvSpPr>
            <a:spLocks noChangeArrowheads="1"/>
          </p:cNvSpPr>
          <p:nvPr/>
        </p:nvSpPr>
        <p:spPr bwMode="auto">
          <a:xfrm>
            <a:off x="43973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3" name="Oval 38"/>
          <p:cNvSpPr>
            <a:spLocks noChangeArrowheads="1"/>
          </p:cNvSpPr>
          <p:nvPr/>
        </p:nvSpPr>
        <p:spPr bwMode="auto">
          <a:xfrm>
            <a:off x="39512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4" name="Oval 39"/>
          <p:cNvSpPr>
            <a:spLocks noChangeArrowheads="1"/>
          </p:cNvSpPr>
          <p:nvPr/>
        </p:nvSpPr>
        <p:spPr bwMode="auto">
          <a:xfrm>
            <a:off x="529113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5" name="Oval 40"/>
          <p:cNvSpPr>
            <a:spLocks noChangeArrowheads="1"/>
          </p:cNvSpPr>
          <p:nvPr/>
        </p:nvSpPr>
        <p:spPr bwMode="auto">
          <a:xfrm>
            <a:off x="48434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6" name="Oval 41"/>
          <p:cNvSpPr>
            <a:spLocks noChangeArrowheads="1"/>
          </p:cNvSpPr>
          <p:nvPr/>
        </p:nvSpPr>
        <p:spPr bwMode="auto">
          <a:xfrm>
            <a:off x="652938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7" name="Oval 42"/>
          <p:cNvSpPr>
            <a:spLocks noChangeArrowheads="1"/>
          </p:cNvSpPr>
          <p:nvPr/>
        </p:nvSpPr>
        <p:spPr bwMode="auto">
          <a:xfrm>
            <a:off x="608330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8" name="Oval 43"/>
          <p:cNvSpPr>
            <a:spLocks noChangeArrowheads="1"/>
          </p:cNvSpPr>
          <p:nvPr/>
        </p:nvSpPr>
        <p:spPr bwMode="auto">
          <a:xfrm>
            <a:off x="742156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09" name="Oval 44"/>
          <p:cNvSpPr>
            <a:spLocks noChangeArrowheads="1"/>
          </p:cNvSpPr>
          <p:nvPr/>
        </p:nvSpPr>
        <p:spPr bwMode="auto">
          <a:xfrm>
            <a:off x="6975475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10" name="Oval 45"/>
          <p:cNvSpPr>
            <a:spLocks noChangeArrowheads="1"/>
          </p:cNvSpPr>
          <p:nvPr/>
        </p:nvSpPr>
        <p:spPr bwMode="auto">
          <a:xfrm>
            <a:off x="831532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11" name="Oval 46"/>
          <p:cNvSpPr>
            <a:spLocks noChangeArrowheads="1"/>
          </p:cNvSpPr>
          <p:nvPr/>
        </p:nvSpPr>
        <p:spPr bwMode="auto">
          <a:xfrm>
            <a:off x="786765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8112" name="AutoShape 47"/>
          <p:cNvCxnSpPr>
            <a:cxnSpLocks noChangeShapeType="1"/>
            <a:stCxn id="88074" idx="4"/>
            <a:endCxn id="88086" idx="0"/>
          </p:cNvCxnSpPr>
          <p:nvPr/>
        </p:nvCxnSpPr>
        <p:spPr bwMode="auto">
          <a:xfrm flipH="1">
            <a:off x="360363" y="4832350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13" name="AutoShape 48"/>
          <p:cNvCxnSpPr>
            <a:cxnSpLocks noChangeShapeType="1"/>
            <a:stCxn id="88074" idx="4"/>
            <a:endCxn id="88085" idx="0"/>
          </p:cNvCxnSpPr>
          <p:nvPr/>
        </p:nvCxnSpPr>
        <p:spPr bwMode="auto">
          <a:xfrm>
            <a:off x="576263" y="4832350"/>
            <a:ext cx="230187" cy="83026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14" name="AutoShape 49"/>
          <p:cNvCxnSpPr>
            <a:cxnSpLocks noChangeShapeType="1"/>
            <a:stCxn id="88073" idx="4"/>
            <a:endCxn id="88097" idx="0"/>
          </p:cNvCxnSpPr>
          <p:nvPr/>
        </p:nvCxnSpPr>
        <p:spPr bwMode="auto">
          <a:xfrm flipH="1">
            <a:off x="1252538" y="4833938"/>
            <a:ext cx="223837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15" name="AutoShape 50"/>
          <p:cNvCxnSpPr>
            <a:cxnSpLocks noChangeShapeType="1"/>
            <a:stCxn id="88073" idx="4"/>
            <a:endCxn id="88096" idx="0"/>
          </p:cNvCxnSpPr>
          <p:nvPr/>
        </p:nvCxnSpPr>
        <p:spPr bwMode="auto">
          <a:xfrm>
            <a:off x="1476375" y="4833938"/>
            <a:ext cx="22225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16" name="AutoShape 51"/>
          <p:cNvCxnSpPr>
            <a:cxnSpLocks noChangeShapeType="1"/>
            <a:stCxn id="88072" idx="4"/>
            <a:endCxn id="88099" idx="0"/>
          </p:cNvCxnSpPr>
          <p:nvPr/>
        </p:nvCxnSpPr>
        <p:spPr bwMode="auto">
          <a:xfrm flipH="1">
            <a:off x="2144713" y="4833938"/>
            <a:ext cx="231775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17" name="AutoShape 52"/>
          <p:cNvCxnSpPr>
            <a:cxnSpLocks noChangeShapeType="1"/>
            <a:stCxn id="88072" idx="4"/>
            <a:endCxn id="88098" idx="0"/>
          </p:cNvCxnSpPr>
          <p:nvPr/>
        </p:nvCxnSpPr>
        <p:spPr bwMode="auto">
          <a:xfrm>
            <a:off x="2376488" y="4833938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18" name="AutoShape 53"/>
          <p:cNvCxnSpPr>
            <a:cxnSpLocks noChangeShapeType="1"/>
            <a:stCxn id="88081" idx="4"/>
            <a:endCxn id="88101" idx="0"/>
          </p:cNvCxnSpPr>
          <p:nvPr/>
        </p:nvCxnSpPr>
        <p:spPr bwMode="auto">
          <a:xfrm flipH="1">
            <a:off x="3240088" y="4867275"/>
            <a:ext cx="2889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19" name="AutoShape 54"/>
          <p:cNvCxnSpPr>
            <a:cxnSpLocks noChangeShapeType="1"/>
            <a:stCxn id="88081" idx="4"/>
            <a:endCxn id="88100" idx="0"/>
          </p:cNvCxnSpPr>
          <p:nvPr/>
        </p:nvCxnSpPr>
        <p:spPr bwMode="auto">
          <a:xfrm>
            <a:off x="3529013" y="4867275"/>
            <a:ext cx="157162" cy="795338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0" name="AutoShape 55"/>
          <p:cNvCxnSpPr>
            <a:cxnSpLocks noChangeShapeType="1"/>
            <a:stCxn id="88080" idx="4"/>
            <a:endCxn id="88103" idx="0"/>
          </p:cNvCxnSpPr>
          <p:nvPr/>
        </p:nvCxnSpPr>
        <p:spPr bwMode="auto">
          <a:xfrm flipH="1">
            <a:off x="4132263" y="4868863"/>
            <a:ext cx="296862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1" name="AutoShape 56"/>
          <p:cNvCxnSpPr>
            <a:cxnSpLocks noChangeShapeType="1"/>
            <a:stCxn id="88080" idx="4"/>
            <a:endCxn id="88102" idx="0"/>
          </p:cNvCxnSpPr>
          <p:nvPr/>
        </p:nvCxnSpPr>
        <p:spPr bwMode="auto">
          <a:xfrm>
            <a:off x="4429125" y="4868863"/>
            <a:ext cx="1492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2" name="AutoShape 57"/>
          <p:cNvCxnSpPr>
            <a:cxnSpLocks noChangeShapeType="1"/>
            <a:stCxn id="88079" idx="4"/>
            <a:endCxn id="88105" idx="0"/>
          </p:cNvCxnSpPr>
          <p:nvPr/>
        </p:nvCxnSpPr>
        <p:spPr bwMode="auto">
          <a:xfrm flipH="1">
            <a:off x="5024438" y="4868863"/>
            <a:ext cx="304800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3" name="AutoShape 58"/>
          <p:cNvCxnSpPr>
            <a:cxnSpLocks noChangeShapeType="1"/>
            <a:stCxn id="88079" idx="4"/>
            <a:endCxn id="88104" idx="0"/>
          </p:cNvCxnSpPr>
          <p:nvPr/>
        </p:nvCxnSpPr>
        <p:spPr bwMode="auto">
          <a:xfrm>
            <a:off x="5329238" y="4868863"/>
            <a:ext cx="14287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4" name="AutoShape 59"/>
          <p:cNvCxnSpPr>
            <a:cxnSpLocks noChangeShapeType="1"/>
            <a:stCxn id="88084" idx="4"/>
            <a:endCxn id="88107" idx="0"/>
          </p:cNvCxnSpPr>
          <p:nvPr/>
        </p:nvCxnSpPr>
        <p:spPr bwMode="auto">
          <a:xfrm flipH="1">
            <a:off x="6264275" y="4868863"/>
            <a:ext cx="288925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5" name="AutoShape 60"/>
          <p:cNvCxnSpPr>
            <a:cxnSpLocks noChangeShapeType="1"/>
            <a:stCxn id="88084" idx="4"/>
            <a:endCxn id="88106" idx="0"/>
          </p:cNvCxnSpPr>
          <p:nvPr/>
        </p:nvCxnSpPr>
        <p:spPr bwMode="auto">
          <a:xfrm>
            <a:off x="6553200" y="4868863"/>
            <a:ext cx="157163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6" name="AutoShape 61"/>
          <p:cNvCxnSpPr>
            <a:cxnSpLocks noChangeShapeType="1"/>
            <a:stCxn id="88083" idx="4"/>
            <a:endCxn id="88109" idx="0"/>
          </p:cNvCxnSpPr>
          <p:nvPr/>
        </p:nvCxnSpPr>
        <p:spPr bwMode="auto">
          <a:xfrm flipH="1">
            <a:off x="7156450" y="4870450"/>
            <a:ext cx="296863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7" name="AutoShape 62"/>
          <p:cNvCxnSpPr>
            <a:cxnSpLocks noChangeShapeType="1"/>
            <a:stCxn id="88083" idx="4"/>
            <a:endCxn id="88108" idx="0"/>
          </p:cNvCxnSpPr>
          <p:nvPr/>
        </p:nvCxnSpPr>
        <p:spPr bwMode="auto">
          <a:xfrm>
            <a:off x="7453313" y="4870450"/>
            <a:ext cx="14922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8" name="AutoShape 63"/>
          <p:cNvCxnSpPr>
            <a:cxnSpLocks noChangeShapeType="1"/>
            <a:stCxn id="88082" idx="4"/>
            <a:endCxn id="88111" idx="0"/>
          </p:cNvCxnSpPr>
          <p:nvPr/>
        </p:nvCxnSpPr>
        <p:spPr bwMode="auto">
          <a:xfrm flipH="1">
            <a:off x="8048625" y="4870450"/>
            <a:ext cx="304800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129" name="AutoShape 64"/>
          <p:cNvCxnSpPr>
            <a:cxnSpLocks noChangeShapeType="1"/>
            <a:stCxn id="88082" idx="4"/>
            <a:endCxn id="88110" idx="0"/>
          </p:cNvCxnSpPr>
          <p:nvPr/>
        </p:nvCxnSpPr>
        <p:spPr bwMode="auto">
          <a:xfrm>
            <a:off x="8353425" y="4870450"/>
            <a:ext cx="14287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834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techniques</a:t>
            </a:r>
            <a:endParaRPr lang="en-AU"/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923925"/>
          </a:xfrm>
        </p:spPr>
        <p:txBody>
          <a:bodyPr/>
          <a:lstStyle/>
          <a:p>
            <a:r>
              <a:rPr lang="en-US"/>
              <a:t>Limited Discrepancy Search</a:t>
            </a:r>
            <a:endParaRPr lang="en-AU"/>
          </a:p>
        </p:txBody>
      </p:sp>
      <p:cxnSp>
        <p:nvCxnSpPr>
          <p:cNvPr id="89093" name="AutoShape 4"/>
          <p:cNvCxnSpPr>
            <a:cxnSpLocks noChangeShapeType="1"/>
            <a:stCxn id="89095" idx="4"/>
            <a:endCxn id="89101" idx="0"/>
          </p:cNvCxnSpPr>
          <p:nvPr/>
        </p:nvCxnSpPr>
        <p:spPr bwMode="auto">
          <a:xfrm flipH="1">
            <a:off x="1439863" y="2420938"/>
            <a:ext cx="2970212" cy="8286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094" name="AutoShape 5"/>
          <p:cNvCxnSpPr>
            <a:cxnSpLocks noChangeShapeType="1"/>
            <a:stCxn id="89095" idx="4"/>
            <a:endCxn id="89100" idx="0"/>
          </p:cNvCxnSpPr>
          <p:nvPr/>
        </p:nvCxnSpPr>
        <p:spPr bwMode="auto">
          <a:xfrm>
            <a:off x="4410075" y="2420938"/>
            <a:ext cx="3006725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095" name="Oval 6"/>
          <p:cNvSpPr>
            <a:spLocks noChangeArrowheads="1"/>
          </p:cNvSpPr>
          <p:nvPr/>
        </p:nvSpPr>
        <p:spPr bwMode="auto">
          <a:xfrm>
            <a:off x="4229100" y="2060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6" name="Oval 7"/>
          <p:cNvSpPr>
            <a:spLocks noChangeArrowheads="1"/>
          </p:cNvSpPr>
          <p:nvPr/>
        </p:nvSpPr>
        <p:spPr bwMode="auto">
          <a:xfrm>
            <a:off x="2195513" y="447357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7" name="Oval 8"/>
          <p:cNvSpPr>
            <a:spLocks noChangeArrowheads="1"/>
          </p:cNvSpPr>
          <p:nvPr/>
        </p:nvSpPr>
        <p:spPr bwMode="auto">
          <a:xfrm>
            <a:off x="1295400" y="4473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8" name="Oval 9"/>
          <p:cNvSpPr>
            <a:spLocks noChangeArrowheads="1"/>
          </p:cNvSpPr>
          <p:nvPr/>
        </p:nvSpPr>
        <p:spPr bwMode="auto">
          <a:xfrm>
            <a:off x="395288" y="44719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99" name="Oval 10"/>
          <p:cNvSpPr>
            <a:spLocks noChangeArrowheads="1"/>
          </p:cNvSpPr>
          <p:nvPr/>
        </p:nvSpPr>
        <p:spPr bwMode="auto">
          <a:xfrm>
            <a:off x="4229100" y="3248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0" name="Oval 11"/>
          <p:cNvSpPr>
            <a:spLocks noChangeArrowheads="1"/>
          </p:cNvSpPr>
          <p:nvPr/>
        </p:nvSpPr>
        <p:spPr bwMode="auto">
          <a:xfrm>
            <a:off x="7235825" y="3249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1" name="Oval 12"/>
          <p:cNvSpPr>
            <a:spLocks noChangeArrowheads="1"/>
          </p:cNvSpPr>
          <p:nvPr/>
        </p:nvSpPr>
        <p:spPr bwMode="auto">
          <a:xfrm>
            <a:off x="1258888" y="3249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9102" name="AutoShape 13"/>
          <p:cNvCxnSpPr>
            <a:cxnSpLocks noChangeShapeType="1"/>
            <a:stCxn id="89095" idx="4"/>
            <a:endCxn id="89099" idx="0"/>
          </p:cNvCxnSpPr>
          <p:nvPr/>
        </p:nvCxnSpPr>
        <p:spPr bwMode="auto">
          <a:xfrm>
            <a:off x="4410075" y="2420938"/>
            <a:ext cx="0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03" name="Oval 14"/>
          <p:cNvSpPr>
            <a:spLocks noChangeArrowheads="1"/>
          </p:cNvSpPr>
          <p:nvPr/>
        </p:nvSpPr>
        <p:spPr bwMode="auto">
          <a:xfrm>
            <a:off x="5148263" y="4508500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4" name="Oval 15"/>
          <p:cNvSpPr>
            <a:spLocks noChangeArrowheads="1"/>
          </p:cNvSpPr>
          <p:nvPr/>
        </p:nvSpPr>
        <p:spPr bwMode="auto">
          <a:xfrm>
            <a:off x="4248150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5" name="Oval 16"/>
          <p:cNvSpPr>
            <a:spLocks noChangeArrowheads="1"/>
          </p:cNvSpPr>
          <p:nvPr/>
        </p:nvSpPr>
        <p:spPr bwMode="auto">
          <a:xfrm>
            <a:off x="3348038" y="45069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6" name="Oval 17"/>
          <p:cNvSpPr>
            <a:spLocks noChangeArrowheads="1"/>
          </p:cNvSpPr>
          <p:nvPr/>
        </p:nvSpPr>
        <p:spPr bwMode="auto">
          <a:xfrm>
            <a:off x="8172450" y="451008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7" name="Oval 18"/>
          <p:cNvSpPr>
            <a:spLocks noChangeArrowheads="1"/>
          </p:cNvSpPr>
          <p:nvPr/>
        </p:nvSpPr>
        <p:spPr bwMode="auto">
          <a:xfrm>
            <a:off x="7272338" y="45100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8" name="Oval 19"/>
          <p:cNvSpPr>
            <a:spLocks noChangeArrowheads="1"/>
          </p:cNvSpPr>
          <p:nvPr/>
        </p:nvSpPr>
        <p:spPr bwMode="auto">
          <a:xfrm>
            <a:off x="6372225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09" name="Oval 20"/>
          <p:cNvSpPr>
            <a:spLocks noChangeArrowheads="1"/>
          </p:cNvSpPr>
          <p:nvPr/>
        </p:nvSpPr>
        <p:spPr bwMode="auto">
          <a:xfrm>
            <a:off x="6254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10" name="Oval 21"/>
          <p:cNvSpPr>
            <a:spLocks noChangeArrowheads="1"/>
          </p:cNvSpPr>
          <p:nvPr/>
        </p:nvSpPr>
        <p:spPr bwMode="auto">
          <a:xfrm>
            <a:off x="1793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9111" name="AutoShape 22"/>
          <p:cNvCxnSpPr>
            <a:cxnSpLocks noChangeShapeType="1"/>
            <a:stCxn id="89101" idx="4"/>
            <a:endCxn id="89098" idx="0"/>
          </p:cNvCxnSpPr>
          <p:nvPr/>
        </p:nvCxnSpPr>
        <p:spPr bwMode="auto">
          <a:xfrm flipH="1">
            <a:off x="576263" y="3609975"/>
            <a:ext cx="863600" cy="862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12" name="AutoShape 23"/>
          <p:cNvCxnSpPr>
            <a:cxnSpLocks noChangeShapeType="1"/>
            <a:stCxn id="89101" idx="4"/>
            <a:endCxn id="89097" idx="0"/>
          </p:cNvCxnSpPr>
          <p:nvPr/>
        </p:nvCxnSpPr>
        <p:spPr bwMode="auto">
          <a:xfrm>
            <a:off x="1439863" y="3609975"/>
            <a:ext cx="36512" cy="863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13" name="AutoShape 24"/>
          <p:cNvCxnSpPr>
            <a:cxnSpLocks noChangeShapeType="1"/>
            <a:stCxn id="89101" idx="4"/>
            <a:endCxn id="89096" idx="0"/>
          </p:cNvCxnSpPr>
          <p:nvPr/>
        </p:nvCxnSpPr>
        <p:spPr bwMode="auto">
          <a:xfrm>
            <a:off x="1439863" y="3609975"/>
            <a:ext cx="936625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14" name="AutoShape 25"/>
          <p:cNvCxnSpPr>
            <a:cxnSpLocks noChangeShapeType="1"/>
            <a:stCxn id="89099" idx="4"/>
            <a:endCxn id="89105" idx="0"/>
          </p:cNvCxnSpPr>
          <p:nvPr/>
        </p:nvCxnSpPr>
        <p:spPr bwMode="auto">
          <a:xfrm flipH="1">
            <a:off x="3529013" y="3608388"/>
            <a:ext cx="881062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15" name="AutoShape 26"/>
          <p:cNvCxnSpPr>
            <a:cxnSpLocks noChangeShapeType="1"/>
            <a:stCxn id="89099" idx="4"/>
            <a:endCxn id="89104" idx="0"/>
          </p:cNvCxnSpPr>
          <p:nvPr/>
        </p:nvCxnSpPr>
        <p:spPr bwMode="auto">
          <a:xfrm>
            <a:off x="4410075" y="3608388"/>
            <a:ext cx="19050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16" name="AutoShape 27"/>
          <p:cNvCxnSpPr>
            <a:cxnSpLocks noChangeShapeType="1"/>
            <a:stCxn id="89099" idx="4"/>
            <a:endCxn id="89103" idx="0"/>
          </p:cNvCxnSpPr>
          <p:nvPr/>
        </p:nvCxnSpPr>
        <p:spPr bwMode="auto">
          <a:xfrm>
            <a:off x="4410075" y="3608388"/>
            <a:ext cx="919163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17" name="AutoShape 28"/>
          <p:cNvCxnSpPr>
            <a:cxnSpLocks noChangeShapeType="1"/>
            <a:stCxn id="89100" idx="4"/>
            <a:endCxn id="89108" idx="0"/>
          </p:cNvCxnSpPr>
          <p:nvPr/>
        </p:nvCxnSpPr>
        <p:spPr bwMode="auto">
          <a:xfrm flipH="1">
            <a:off x="6553200" y="3609975"/>
            <a:ext cx="863600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18" name="AutoShape 29"/>
          <p:cNvCxnSpPr>
            <a:cxnSpLocks noChangeShapeType="1"/>
            <a:stCxn id="89100" idx="4"/>
            <a:endCxn id="89107" idx="0"/>
          </p:cNvCxnSpPr>
          <p:nvPr/>
        </p:nvCxnSpPr>
        <p:spPr bwMode="auto">
          <a:xfrm>
            <a:off x="7416800" y="3609975"/>
            <a:ext cx="36513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19" name="AutoShape 30"/>
          <p:cNvCxnSpPr>
            <a:cxnSpLocks noChangeShapeType="1"/>
            <a:stCxn id="89100" idx="4"/>
            <a:endCxn id="89106" idx="0"/>
          </p:cNvCxnSpPr>
          <p:nvPr/>
        </p:nvCxnSpPr>
        <p:spPr bwMode="auto">
          <a:xfrm>
            <a:off x="7416800" y="3609975"/>
            <a:ext cx="936625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120" name="Oval 31"/>
          <p:cNvSpPr>
            <a:spLocks noChangeArrowheads="1"/>
          </p:cNvSpPr>
          <p:nvPr/>
        </p:nvSpPr>
        <p:spPr bwMode="auto">
          <a:xfrm>
            <a:off x="151765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1" name="Oval 32"/>
          <p:cNvSpPr>
            <a:spLocks noChangeArrowheads="1"/>
          </p:cNvSpPr>
          <p:nvPr/>
        </p:nvSpPr>
        <p:spPr bwMode="auto">
          <a:xfrm>
            <a:off x="10715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2" name="Oval 33"/>
          <p:cNvSpPr>
            <a:spLocks noChangeArrowheads="1"/>
          </p:cNvSpPr>
          <p:nvPr/>
        </p:nvSpPr>
        <p:spPr bwMode="auto">
          <a:xfrm>
            <a:off x="241141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3" name="Oval 34"/>
          <p:cNvSpPr>
            <a:spLocks noChangeArrowheads="1"/>
          </p:cNvSpPr>
          <p:nvPr/>
        </p:nvSpPr>
        <p:spPr bwMode="auto">
          <a:xfrm>
            <a:off x="196373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4" name="Oval 35"/>
          <p:cNvSpPr>
            <a:spLocks noChangeArrowheads="1"/>
          </p:cNvSpPr>
          <p:nvPr/>
        </p:nvSpPr>
        <p:spPr bwMode="auto">
          <a:xfrm>
            <a:off x="350520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5" name="Oval 36"/>
          <p:cNvSpPr>
            <a:spLocks noChangeArrowheads="1"/>
          </p:cNvSpPr>
          <p:nvPr/>
        </p:nvSpPr>
        <p:spPr bwMode="auto">
          <a:xfrm>
            <a:off x="305911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6" name="Oval 37"/>
          <p:cNvSpPr>
            <a:spLocks noChangeArrowheads="1"/>
          </p:cNvSpPr>
          <p:nvPr/>
        </p:nvSpPr>
        <p:spPr bwMode="auto">
          <a:xfrm>
            <a:off x="43973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7" name="Oval 38"/>
          <p:cNvSpPr>
            <a:spLocks noChangeArrowheads="1"/>
          </p:cNvSpPr>
          <p:nvPr/>
        </p:nvSpPr>
        <p:spPr bwMode="auto">
          <a:xfrm>
            <a:off x="39512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8" name="Oval 39"/>
          <p:cNvSpPr>
            <a:spLocks noChangeArrowheads="1"/>
          </p:cNvSpPr>
          <p:nvPr/>
        </p:nvSpPr>
        <p:spPr bwMode="auto">
          <a:xfrm>
            <a:off x="529113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29" name="Oval 40"/>
          <p:cNvSpPr>
            <a:spLocks noChangeArrowheads="1"/>
          </p:cNvSpPr>
          <p:nvPr/>
        </p:nvSpPr>
        <p:spPr bwMode="auto">
          <a:xfrm>
            <a:off x="48434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0" name="Oval 41"/>
          <p:cNvSpPr>
            <a:spLocks noChangeArrowheads="1"/>
          </p:cNvSpPr>
          <p:nvPr/>
        </p:nvSpPr>
        <p:spPr bwMode="auto">
          <a:xfrm>
            <a:off x="652938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1" name="Oval 42"/>
          <p:cNvSpPr>
            <a:spLocks noChangeArrowheads="1"/>
          </p:cNvSpPr>
          <p:nvPr/>
        </p:nvSpPr>
        <p:spPr bwMode="auto">
          <a:xfrm>
            <a:off x="608330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2" name="Oval 43"/>
          <p:cNvSpPr>
            <a:spLocks noChangeArrowheads="1"/>
          </p:cNvSpPr>
          <p:nvPr/>
        </p:nvSpPr>
        <p:spPr bwMode="auto">
          <a:xfrm>
            <a:off x="742156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3" name="Oval 44"/>
          <p:cNvSpPr>
            <a:spLocks noChangeArrowheads="1"/>
          </p:cNvSpPr>
          <p:nvPr/>
        </p:nvSpPr>
        <p:spPr bwMode="auto">
          <a:xfrm>
            <a:off x="6975475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4" name="Oval 45"/>
          <p:cNvSpPr>
            <a:spLocks noChangeArrowheads="1"/>
          </p:cNvSpPr>
          <p:nvPr/>
        </p:nvSpPr>
        <p:spPr bwMode="auto">
          <a:xfrm>
            <a:off x="831532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35" name="Oval 46"/>
          <p:cNvSpPr>
            <a:spLocks noChangeArrowheads="1"/>
          </p:cNvSpPr>
          <p:nvPr/>
        </p:nvSpPr>
        <p:spPr bwMode="auto">
          <a:xfrm>
            <a:off x="786765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9136" name="AutoShape 47"/>
          <p:cNvCxnSpPr>
            <a:cxnSpLocks noChangeShapeType="1"/>
            <a:stCxn id="89098" idx="4"/>
            <a:endCxn id="89110" idx="0"/>
          </p:cNvCxnSpPr>
          <p:nvPr/>
        </p:nvCxnSpPr>
        <p:spPr bwMode="auto">
          <a:xfrm flipH="1">
            <a:off x="360363" y="4832350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37" name="AutoShape 48"/>
          <p:cNvCxnSpPr>
            <a:cxnSpLocks noChangeShapeType="1"/>
            <a:stCxn id="89098" idx="4"/>
            <a:endCxn id="89109" idx="0"/>
          </p:cNvCxnSpPr>
          <p:nvPr/>
        </p:nvCxnSpPr>
        <p:spPr bwMode="auto">
          <a:xfrm>
            <a:off x="576263" y="4832350"/>
            <a:ext cx="230187" cy="8302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38" name="AutoShape 49"/>
          <p:cNvCxnSpPr>
            <a:cxnSpLocks noChangeShapeType="1"/>
            <a:stCxn id="89097" idx="4"/>
            <a:endCxn id="89121" idx="0"/>
          </p:cNvCxnSpPr>
          <p:nvPr/>
        </p:nvCxnSpPr>
        <p:spPr bwMode="auto">
          <a:xfrm flipH="1">
            <a:off x="1252538" y="4833938"/>
            <a:ext cx="223837" cy="8270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39" name="AutoShape 50"/>
          <p:cNvCxnSpPr>
            <a:cxnSpLocks noChangeShapeType="1"/>
            <a:stCxn id="89097" idx="4"/>
            <a:endCxn id="89120" idx="0"/>
          </p:cNvCxnSpPr>
          <p:nvPr/>
        </p:nvCxnSpPr>
        <p:spPr bwMode="auto">
          <a:xfrm>
            <a:off x="1476375" y="4833938"/>
            <a:ext cx="22225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0" name="AutoShape 51"/>
          <p:cNvCxnSpPr>
            <a:cxnSpLocks noChangeShapeType="1"/>
            <a:stCxn id="89096" idx="4"/>
            <a:endCxn id="89123" idx="0"/>
          </p:cNvCxnSpPr>
          <p:nvPr/>
        </p:nvCxnSpPr>
        <p:spPr bwMode="auto">
          <a:xfrm flipH="1">
            <a:off x="2144713" y="4833938"/>
            <a:ext cx="231775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1" name="AutoShape 52"/>
          <p:cNvCxnSpPr>
            <a:cxnSpLocks noChangeShapeType="1"/>
            <a:stCxn id="89096" idx="4"/>
            <a:endCxn id="89122" idx="0"/>
          </p:cNvCxnSpPr>
          <p:nvPr/>
        </p:nvCxnSpPr>
        <p:spPr bwMode="auto">
          <a:xfrm>
            <a:off x="2376488" y="4833938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2" name="AutoShape 53"/>
          <p:cNvCxnSpPr>
            <a:cxnSpLocks noChangeShapeType="1"/>
            <a:stCxn id="89105" idx="4"/>
            <a:endCxn id="89125" idx="0"/>
          </p:cNvCxnSpPr>
          <p:nvPr/>
        </p:nvCxnSpPr>
        <p:spPr bwMode="auto">
          <a:xfrm flipH="1">
            <a:off x="3240088" y="4867275"/>
            <a:ext cx="2889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3" name="AutoShape 54"/>
          <p:cNvCxnSpPr>
            <a:cxnSpLocks noChangeShapeType="1"/>
            <a:stCxn id="89105" idx="4"/>
            <a:endCxn id="89124" idx="0"/>
          </p:cNvCxnSpPr>
          <p:nvPr/>
        </p:nvCxnSpPr>
        <p:spPr bwMode="auto">
          <a:xfrm>
            <a:off x="3529013" y="4867275"/>
            <a:ext cx="157162" cy="795338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4" name="AutoShape 55"/>
          <p:cNvCxnSpPr>
            <a:cxnSpLocks noChangeShapeType="1"/>
            <a:stCxn id="89104" idx="4"/>
            <a:endCxn id="89127" idx="0"/>
          </p:cNvCxnSpPr>
          <p:nvPr/>
        </p:nvCxnSpPr>
        <p:spPr bwMode="auto">
          <a:xfrm flipH="1">
            <a:off x="4132263" y="4868863"/>
            <a:ext cx="296862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5" name="AutoShape 56"/>
          <p:cNvCxnSpPr>
            <a:cxnSpLocks noChangeShapeType="1"/>
            <a:stCxn id="89104" idx="4"/>
            <a:endCxn id="89126" idx="0"/>
          </p:cNvCxnSpPr>
          <p:nvPr/>
        </p:nvCxnSpPr>
        <p:spPr bwMode="auto">
          <a:xfrm>
            <a:off x="4429125" y="4868863"/>
            <a:ext cx="1492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6" name="AutoShape 57"/>
          <p:cNvCxnSpPr>
            <a:cxnSpLocks noChangeShapeType="1"/>
            <a:stCxn id="89103" idx="4"/>
            <a:endCxn id="89129" idx="0"/>
          </p:cNvCxnSpPr>
          <p:nvPr/>
        </p:nvCxnSpPr>
        <p:spPr bwMode="auto">
          <a:xfrm flipH="1">
            <a:off x="5024438" y="4868863"/>
            <a:ext cx="304800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7" name="AutoShape 58"/>
          <p:cNvCxnSpPr>
            <a:cxnSpLocks noChangeShapeType="1"/>
            <a:stCxn id="89103" idx="4"/>
            <a:endCxn id="89128" idx="0"/>
          </p:cNvCxnSpPr>
          <p:nvPr/>
        </p:nvCxnSpPr>
        <p:spPr bwMode="auto">
          <a:xfrm>
            <a:off x="5329238" y="4868863"/>
            <a:ext cx="14287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8" name="AutoShape 59"/>
          <p:cNvCxnSpPr>
            <a:cxnSpLocks noChangeShapeType="1"/>
            <a:stCxn id="89108" idx="4"/>
            <a:endCxn id="89131" idx="0"/>
          </p:cNvCxnSpPr>
          <p:nvPr/>
        </p:nvCxnSpPr>
        <p:spPr bwMode="auto">
          <a:xfrm flipH="1">
            <a:off x="6264275" y="4868863"/>
            <a:ext cx="288925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49" name="AutoShape 60"/>
          <p:cNvCxnSpPr>
            <a:cxnSpLocks noChangeShapeType="1"/>
            <a:stCxn id="89108" idx="4"/>
            <a:endCxn id="89130" idx="0"/>
          </p:cNvCxnSpPr>
          <p:nvPr/>
        </p:nvCxnSpPr>
        <p:spPr bwMode="auto">
          <a:xfrm>
            <a:off x="6553200" y="4868863"/>
            <a:ext cx="157163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50" name="AutoShape 61"/>
          <p:cNvCxnSpPr>
            <a:cxnSpLocks noChangeShapeType="1"/>
            <a:stCxn id="89107" idx="4"/>
            <a:endCxn id="89133" idx="0"/>
          </p:cNvCxnSpPr>
          <p:nvPr/>
        </p:nvCxnSpPr>
        <p:spPr bwMode="auto">
          <a:xfrm flipH="1">
            <a:off x="7156450" y="4870450"/>
            <a:ext cx="296863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51" name="AutoShape 62"/>
          <p:cNvCxnSpPr>
            <a:cxnSpLocks noChangeShapeType="1"/>
            <a:stCxn id="89107" idx="4"/>
            <a:endCxn id="89132" idx="0"/>
          </p:cNvCxnSpPr>
          <p:nvPr/>
        </p:nvCxnSpPr>
        <p:spPr bwMode="auto">
          <a:xfrm>
            <a:off x="7453313" y="4870450"/>
            <a:ext cx="14922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52" name="AutoShape 63"/>
          <p:cNvCxnSpPr>
            <a:cxnSpLocks noChangeShapeType="1"/>
            <a:stCxn id="89106" idx="4"/>
            <a:endCxn id="89135" idx="0"/>
          </p:cNvCxnSpPr>
          <p:nvPr/>
        </p:nvCxnSpPr>
        <p:spPr bwMode="auto">
          <a:xfrm flipH="1">
            <a:off x="8048625" y="4870450"/>
            <a:ext cx="304800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53" name="AutoShape 64"/>
          <p:cNvCxnSpPr>
            <a:cxnSpLocks noChangeShapeType="1"/>
            <a:stCxn id="89106" idx="4"/>
            <a:endCxn id="89134" idx="0"/>
          </p:cNvCxnSpPr>
          <p:nvPr/>
        </p:nvCxnSpPr>
        <p:spPr bwMode="auto">
          <a:xfrm>
            <a:off x="8353425" y="4870450"/>
            <a:ext cx="14287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4372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techniques</a:t>
            </a:r>
            <a:endParaRPr lang="en-AU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9239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Limited Discrepancy Search</a:t>
            </a:r>
            <a:endParaRPr lang="en-AU" dirty="0"/>
          </a:p>
        </p:txBody>
      </p:sp>
      <p:cxnSp>
        <p:nvCxnSpPr>
          <p:cNvPr id="90117" name="AutoShape 4"/>
          <p:cNvCxnSpPr>
            <a:cxnSpLocks noChangeShapeType="1"/>
            <a:stCxn id="90119" idx="4"/>
            <a:endCxn id="90125" idx="0"/>
          </p:cNvCxnSpPr>
          <p:nvPr/>
        </p:nvCxnSpPr>
        <p:spPr bwMode="auto">
          <a:xfrm flipH="1">
            <a:off x="1439863" y="2420938"/>
            <a:ext cx="2970212" cy="828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18" name="AutoShape 5"/>
          <p:cNvCxnSpPr>
            <a:cxnSpLocks noChangeShapeType="1"/>
            <a:stCxn id="90119" idx="4"/>
            <a:endCxn id="90124" idx="0"/>
          </p:cNvCxnSpPr>
          <p:nvPr/>
        </p:nvCxnSpPr>
        <p:spPr bwMode="auto">
          <a:xfrm>
            <a:off x="4410075" y="2420938"/>
            <a:ext cx="3006725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19" name="Oval 6"/>
          <p:cNvSpPr>
            <a:spLocks noChangeArrowheads="1"/>
          </p:cNvSpPr>
          <p:nvPr/>
        </p:nvSpPr>
        <p:spPr bwMode="auto">
          <a:xfrm>
            <a:off x="4229100" y="2060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0" name="Oval 7"/>
          <p:cNvSpPr>
            <a:spLocks noChangeArrowheads="1"/>
          </p:cNvSpPr>
          <p:nvPr/>
        </p:nvSpPr>
        <p:spPr bwMode="auto">
          <a:xfrm>
            <a:off x="2195513" y="447357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1" name="Oval 8"/>
          <p:cNvSpPr>
            <a:spLocks noChangeArrowheads="1"/>
          </p:cNvSpPr>
          <p:nvPr/>
        </p:nvSpPr>
        <p:spPr bwMode="auto">
          <a:xfrm>
            <a:off x="1295400" y="4473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2" name="Oval 9"/>
          <p:cNvSpPr>
            <a:spLocks noChangeArrowheads="1"/>
          </p:cNvSpPr>
          <p:nvPr/>
        </p:nvSpPr>
        <p:spPr bwMode="auto">
          <a:xfrm>
            <a:off x="395288" y="44719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3" name="Oval 10"/>
          <p:cNvSpPr>
            <a:spLocks noChangeArrowheads="1"/>
          </p:cNvSpPr>
          <p:nvPr/>
        </p:nvSpPr>
        <p:spPr bwMode="auto">
          <a:xfrm>
            <a:off x="4229100" y="3248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4" name="Oval 11"/>
          <p:cNvSpPr>
            <a:spLocks noChangeArrowheads="1"/>
          </p:cNvSpPr>
          <p:nvPr/>
        </p:nvSpPr>
        <p:spPr bwMode="auto">
          <a:xfrm>
            <a:off x="7235825" y="3249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5" name="Oval 12"/>
          <p:cNvSpPr>
            <a:spLocks noChangeArrowheads="1"/>
          </p:cNvSpPr>
          <p:nvPr/>
        </p:nvSpPr>
        <p:spPr bwMode="auto">
          <a:xfrm>
            <a:off x="1258888" y="3249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0126" name="AutoShape 13"/>
          <p:cNvCxnSpPr>
            <a:cxnSpLocks noChangeShapeType="1"/>
            <a:stCxn id="90119" idx="4"/>
            <a:endCxn id="90123" idx="0"/>
          </p:cNvCxnSpPr>
          <p:nvPr/>
        </p:nvCxnSpPr>
        <p:spPr bwMode="auto">
          <a:xfrm>
            <a:off x="4410075" y="2420938"/>
            <a:ext cx="0" cy="8270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27" name="Oval 14"/>
          <p:cNvSpPr>
            <a:spLocks noChangeArrowheads="1"/>
          </p:cNvSpPr>
          <p:nvPr/>
        </p:nvSpPr>
        <p:spPr bwMode="auto">
          <a:xfrm>
            <a:off x="5148263" y="4508500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8" name="Oval 15"/>
          <p:cNvSpPr>
            <a:spLocks noChangeArrowheads="1"/>
          </p:cNvSpPr>
          <p:nvPr/>
        </p:nvSpPr>
        <p:spPr bwMode="auto">
          <a:xfrm>
            <a:off x="4248150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9" name="Oval 16"/>
          <p:cNvSpPr>
            <a:spLocks noChangeArrowheads="1"/>
          </p:cNvSpPr>
          <p:nvPr/>
        </p:nvSpPr>
        <p:spPr bwMode="auto">
          <a:xfrm>
            <a:off x="3348038" y="45069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0" name="Oval 17"/>
          <p:cNvSpPr>
            <a:spLocks noChangeArrowheads="1"/>
          </p:cNvSpPr>
          <p:nvPr/>
        </p:nvSpPr>
        <p:spPr bwMode="auto">
          <a:xfrm>
            <a:off x="8172450" y="451008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1" name="Oval 18"/>
          <p:cNvSpPr>
            <a:spLocks noChangeArrowheads="1"/>
          </p:cNvSpPr>
          <p:nvPr/>
        </p:nvSpPr>
        <p:spPr bwMode="auto">
          <a:xfrm>
            <a:off x="7272338" y="45100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2" name="Oval 19"/>
          <p:cNvSpPr>
            <a:spLocks noChangeArrowheads="1"/>
          </p:cNvSpPr>
          <p:nvPr/>
        </p:nvSpPr>
        <p:spPr bwMode="auto">
          <a:xfrm>
            <a:off x="6372225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3" name="Oval 20"/>
          <p:cNvSpPr>
            <a:spLocks noChangeArrowheads="1"/>
          </p:cNvSpPr>
          <p:nvPr/>
        </p:nvSpPr>
        <p:spPr bwMode="auto">
          <a:xfrm>
            <a:off x="6254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4" name="Oval 21"/>
          <p:cNvSpPr>
            <a:spLocks noChangeArrowheads="1"/>
          </p:cNvSpPr>
          <p:nvPr/>
        </p:nvSpPr>
        <p:spPr bwMode="auto">
          <a:xfrm>
            <a:off x="1793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0135" name="AutoShape 22"/>
          <p:cNvCxnSpPr>
            <a:cxnSpLocks noChangeShapeType="1"/>
            <a:stCxn id="90125" idx="4"/>
            <a:endCxn id="90122" idx="0"/>
          </p:cNvCxnSpPr>
          <p:nvPr/>
        </p:nvCxnSpPr>
        <p:spPr bwMode="auto">
          <a:xfrm flipH="1">
            <a:off x="576263" y="3609975"/>
            <a:ext cx="863600" cy="862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36" name="AutoShape 23"/>
          <p:cNvCxnSpPr>
            <a:cxnSpLocks noChangeShapeType="1"/>
            <a:stCxn id="90125" idx="4"/>
            <a:endCxn id="90121" idx="0"/>
          </p:cNvCxnSpPr>
          <p:nvPr/>
        </p:nvCxnSpPr>
        <p:spPr bwMode="auto">
          <a:xfrm>
            <a:off x="1439863" y="3609975"/>
            <a:ext cx="36512" cy="863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37" name="AutoShape 24"/>
          <p:cNvCxnSpPr>
            <a:cxnSpLocks noChangeShapeType="1"/>
            <a:stCxn id="90125" idx="4"/>
            <a:endCxn id="90120" idx="0"/>
          </p:cNvCxnSpPr>
          <p:nvPr/>
        </p:nvCxnSpPr>
        <p:spPr bwMode="auto">
          <a:xfrm>
            <a:off x="1439863" y="3609975"/>
            <a:ext cx="936625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38" name="AutoShape 25"/>
          <p:cNvCxnSpPr>
            <a:cxnSpLocks noChangeShapeType="1"/>
            <a:stCxn id="90123" idx="4"/>
            <a:endCxn id="90129" idx="0"/>
          </p:cNvCxnSpPr>
          <p:nvPr/>
        </p:nvCxnSpPr>
        <p:spPr bwMode="auto">
          <a:xfrm flipH="1">
            <a:off x="3529013" y="3608388"/>
            <a:ext cx="881062" cy="8985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39" name="AutoShape 26"/>
          <p:cNvCxnSpPr>
            <a:cxnSpLocks noChangeShapeType="1"/>
            <a:stCxn id="90123" idx="4"/>
            <a:endCxn id="90128" idx="0"/>
          </p:cNvCxnSpPr>
          <p:nvPr/>
        </p:nvCxnSpPr>
        <p:spPr bwMode="auto">
          <a:xfrm>
            <a:off x="4410075" y="3608388"/>
            <a:ext cx="19050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40" name="AutoShape 27"/>
          <p:cNvCxnSpPr>
            <a:cxnSpLocks noChangeShapeType="1"/>
            <a:stCxn id="90123" idx="4"/>
            <a:endCxn id="90127" idx="0"/>
          </p:cNvCxnSpPr>
          <p:nvPr/>
        </p:nvCxnSpPr>
        <p:spPr bwMode="auto">
          <a:xfrm>
            <a:off x="4410075" y="3608388"/>
            <a:ext cx="919163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41" name="AutoShape 28"/>
          <p:cNvCxnSpPr>
            <a:cxnSpLocks noChangeShapeType="1"/>
            <a:stCxn id="90124" idx="4"/>
            <a:endCxn id="90132" idx="0"/>
          </p:cNvCxnSpPr>
          <p:nvPr/>
        </p:nvCxnSpPr>
        <p:spPr bwMode="auto">
          <a:xfrm flipH="1">
            <a:off x="6553200" y="3609975"/>
            <a:ext cx="863600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42" name="AutoShape 29"/>
          <p:cNvCxnSpPr>
            <a:cxnSpLocks noChangeShapeType="1"/>
            <a:stCxn id="90124" idx="4"/>
            <a:endCxn id="90131" idx="0"/>
          </p:cNvCxnSpPr>
          <p:nvPr/>
        </p:nvCxnSpPr>
        <p:spPr bwMode="auto">
          <a:xfrm>
            <a:off x="7416800" y="3609975"/>
            <a:ext cx="36513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43" name="AutoShape 30"/>
          <p:cNvCxnSpPr>
            <a:cxnSpLocks noChangeShapeType="1"/>
            <a:stCxn id="90124" idx="4"/>
            <a:endCxn id="90130" idx="0"/>
          </p:cNvCxnSpPr>
          <p:nvPr/>
        </p:nvCxnSpPr>
        <p:spPr bwMode="auto">
          <a:xfrm>
            <a:off x="7416800" y="3609975"/>
            <a:ext cx="936625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144" name="Oval 31"/>
          <p:cNvSpPr>
            <a:spLocks noChangeArrowheads="1"/>
          </p:cNvSpPr>
          <p:nvPr/>
        </p:nvSpPr>
        <p:spPr bwMode="auto">
          <a:xfrm>
            <a:off x="151765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5" name="Oval 32"/>
          <p:cNvSpPr>
            <a:spLocks noChangeArrowheads="1"/>
          </p:cNvSpPr>
          <p:nvPr/>
        </p:nvSpPr>
        <p:spPr bwMode="auto">
          <a:xfrm>
            <a:off x="10715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6" name="Oval 33"/>
          <p:cNvSpPr>
            <a:spLocks noChangeArrowheads="1"/>
          </p:cNvSpPr>
          <p:nvPr/>
        </p:nvSpPr>
        <p:spPr bwMode="auto">
          <a:xfrm>
            <a:off x="241141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7" name="Oval 34"/>
          <p:cNvSpPr>
            <a:spLocks noChangeArrowheads="1"/>
          </p:cNvSpPr>
          <p:nvPr/>
        </p:nvSpPr>
        <p:spPr bwMode="auto">
          <a:xfrm>
            <a:off x="196373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8" name="Oval 35"/>
          <p:cNvSpPr>
            <a:spLocks noChangeArrowheads="1"/>
          </p:cNvSpPr>
          <p:nvPr/>
        </p:nvSpPr>
        <p:spPr bwMode="auto">
          <a:xfrm>
            <a:off x="350520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9" name="Oval 36"/>
          <p:cNvSpPr>
            <a:spLocks noChangeArrowheads="1"/>
          </p:cNvSpPr>
          <p:nvPr/>
        </p:nvSpPr>
        <p:spPr bwMode="auto">
          <a:xfrm>
            <a:off x="305911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0" name="Oval 37"/>
          <p:cNvSpPr>
            <a:spLocks noChangeArrowheads="1"/>
          </p:cNvSpPr>
          <p:nvPr/>
        </p:nvSpPr>
        <p:spPr bwMode="auto">
          <a:xfrm>
            <a:off x="43973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1" name="Oval 38"/>
          <p:cNvSpPr>
            <a:spLocks noChangeArrowheads="1"/>
          </p:cNvSpPr>
          <p:nvPr/>
        </p:nvSpPr>
        <p:spPr bwMode="auto">
          <a:xfrm>
            <a:off x="39512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2" name="Oval 39"/>
          <p:cNvSpPr>
            <a:spLocks noChangeArrowheads="1"/>
          </p:cNvSpPr>
          <p:nvPr/>
        </p:nvSpPr>
        <p:spPr bwMode="auto">
          <a:xfrm>
            <a:off x="529113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3" name="Oval 40"/>
          <p:cNvSpPr>
            <a:spLocks noChangeArrowheads="1"/>
          </p:cNvSpPr>
          <p:nvPr/>
        </p:nvSpPr>
        <p:spPr bwMode="auto">
          <a:xfrm>
            <a:off x="48434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4" name="Oval 41"/>
          <p:cNvSpPr>
            <a:spLocks noChangeArrowheads="1"/>
          </p:cNvSpPr>
          <p:nvPr/>
        </p:nvSpPr>
        <p:spPr bwMode="auto">
          <a:xfrm>
            <a:off x="652938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5" name="Oval 42"/>
          <p:cNvSpPr>
            <a:spLocks noChangeArrowheads="1"/>
          </p:cNvSpPr>
          <p:nvPr/>
        </p:nvSpPr>
        <p:spPr bwMode="auto">
          <a:xfrm>
            <a:off x="608330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6" name="Oval 43"/>
          <p:cNvSpPr>
            <a:spLocks noChangeArrowheads="1"/>
          </p:cNvSpPr>
          <p:nvPr/>
        </p:nvSpPr>
        <p:spPr bwMode="auto">
          <a:xfrm>
            <a:off x="742156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7" name="Oval 44"/>
          <p:cNvSpPr>
            <a:spLocks noChangeArrowheads="1"/>
          </p:cNvSpPr>
          <p:nvPr/>
        </p:nvSpPr>
        <p:spPr bwMode="auto">
          <a:xfrm>
            <a:off x="6975475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8" name="Oval 45"/>
          <p:cNvSpPr>
            <a:spLocks noChangeArrowheads="1"/>
          </p:cNvSpPr>
          <p:nvPr/>
        </p:nvSpPr>
        <p:spPr bwMode="auto">
          <a:xfrm>
            <a:off x="831532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9" name="Oval 46"/>
          <p:cNvSpPr>
            <a:spLocks noChangeArrowheads="1"/>
          </p:cNvSpPr>
          <p:nvPr/>
        </p:nvSpPr>
        <p:spPr bwMode="auto">
          <a:xfrm>
            <a:off x="786765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0160" name="AutoShape 47"/>
          <p:cNvCxnSpPr>
            <a:cxnSpLocks noChangeShapeType="1"/>
            <a:stCxn id="90122" idx="4"/>
            <a:endCxn id="90134" idx="0"/>
          </p:cNvCxnSpPr>
          <p:nvPr/>
        </p:nvCxnSpPr>
        <p:spPr bwMode="auto">
          <a:xfrm flipH="1">
            <a:off x="360363" y="4832350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61" name="AutoShape 48"/>
          <p:cNvCxnSpPr>
            <a:cxnSpLocks noChangeShapeType="1"/>
            <a:stCxn id="90122" idx="4"/>
            <a:endCxn id="90133" idx="0"/>
          </p:cNvCxnSpPr>
          <p:nvPr/>
        </p:nvCxnSpPr>
        <p:spPr bwMode="auto">
          <a:xfrm>
            <a:off x="576263" y="4832350"/>
            <a:ext cx="230187" cy="8302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62" name="AutoShape 49"/>
          <p:cNvCxnSpPr>
            <a:cxnSpLocks noChangeShapeType="1"/>
            <a:stCxn id="90121" idx="4"/>
            <a:endCxn id="90145" idx="0"/>
          </p:cNvCxnSpPr>
          <p:nvPr/>
        </p:nvCxnSpPr>
        <p:spPr bwMode="auto">
          <a:xfrm flipH="1">
            <a:off x="1252538" y="4833938"/>
            <a:ext cx="223837" cy="8270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63" name="AutoShape 50"/>
          <p:cNvCxnSpPr>
            <a:cxnSpLocks noChangeShapeType="1"/>
            <a:stCxn id="90121" idx="4"/>
            <a:endCxn id="90144" idx="0"/>
          </p:cNvCxnSpPr>
          <p:nvPr/>
        </p:nvCxnSpPr>
        <p:spPr bwMode="auto">
          <a:xfrm>
            <a:off x="1476375" y="4833938"/>
            <a:ext cx="22225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64" name="AutoShape 51"/>
          <p:cNvCxnSpPr>
            <a:cxnSpLocks noChangeShapeType="1"/>
            <a:stCxn id="90120" idx="4"/>
            <a:endCxn id="90147" idx="0"/>
          </p:cNvCxnSpPr>
          <p:nvPr/>
        </p:nvCxnSpPr>
        <p:spPr bwMode="auto">
          <a:xfrm flipH="1">
            <a:off x="2144713" y="4833938"/>
            <a:ext cx="231775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65" name="AutoShape 52"/>
          <p:cNvCxnSpPr>
            <a:cxnSpLocks noChangeShapeType="1"/>
            <a:stCxn id="90120" idx="4"/>
            <a:endCxn id="90146" idx="0"/>
          </p:cNvCxnSpPr>
          <p:nvPr/>
        </p:nvCxnSpPr>
        <p:spPr bwMode="auto">
          <a:xfrm>
            <a:off x="2376488" y="4833938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66" name="AutoShape 53"/>
          <p:cNvCxnSpPr>
            <a:cxnSpLocks noChangeShapeType="1"/>
            <a:stCxn id="90129" idx="4"/>
            <a:endCxn id="90149" idx="0"/>
          </p:cNvCxnSpPr>
          <p:nvPr/>
        </p:nvCxnSpPr>
        <p:spPr bwMode="auto">
          <a:xfrm flipH="1">
            <a:off x="3240088" y="4867275"/>
            <a:ext cx="288925" cy="7937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67" name="AutoShape 54"/>
          <p:cNvCxnSpPr>
            <a:cxnSpLocks noChangeShapeType="1"/>
            <a:stCxn id="90129" idx="4"/>
            <a:endCxn id="90148" idx="0"/>
          </p:cNvCxnSpPr>
          <p:nvPr/>
        </p:nvCxnSpPr>
        <p:spPr bwMode="auto">
          <a:xfrm>
            <a:off x="3529013" y="4867275"/>
            <a:ext cx="157162" cy="795338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68" name="AutoShape 55"/>
          <p:cNvCxnSpPr>
            <a:cxnSpLocks noChangeShapeType="1"/>
            <a:stCxn id="90128" idx="4"/>
            <a:endCxn id="90151" idx="0"/>
          </p:cNvCxnSpPr>
          <p:nvPr/>
        </p:nvCxnSpPr>
        <p:spPr bwMode="auto">
          <a:xfrm flipH="1">
            <a:off x="4132263" y="4868863"/>
            <a:ext cx="296862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69" name="AutoShape 56"/>
          <p:cNvCxnSpPr>
            <a:cxnSpLocks noChangeShapeType="1"/>
            <a:stCxn id="90128" idx="4"/>
            <a:endCxn id="90150" idx="0"/>
          </p:cNvCxnSpPr>
          <p:nvPr/>
        </p:nvCxnSpPr>
        <p:spPr bwMode="auto">
          <a:xfrm>
            <a:off x="4429125" y="4868863"/>
            <a:ext cx="1492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70" name="AutoShape 57"/>
          <p:cNvCxnSpPr>
            <a:cxnSpLocks noChangeShapeType="1"/>
            <a:stCxn id="90127" idx="4"/>
            <a:endCxn id="90153" idx="0"/>
          </p:cNvCxnSpPr>
          <p:nvPr/>
        </p:nvCxnSpPr>
        <p:spPr bwMode="auto">
          <a:xfrm flipH="1">
            <a:off x="5024438" y="4868863"/>
            <a:ext cx="304800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71" name="AutoShape 58"/>
          <p:cNvCxnSpPr>
            <a:cxnSpLocks noChangeShapeType="1"/>
            <a:stCxn id="90127" idx="4"/>
            <a:endCxn id="90152" idx="0"/>
          </p:cNvCxnSpPr>
          <p:nvPr/>
        </p:nvCxnSpPr>
        <p:spPr bwMode="auto">
          <a:xfrm>
            <a:off x="5329238" y="4868863"/>
            <a:ext cx="14287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72" name="AutoShape 59"/>
          <p:cNvCxnSpPr>
            <a:cxnSpLocks noChangeShapeType="1"/>
            <a:stCxn id="90132" idx="4"/>
            <a:endCxn id="90155" idx="0"/>
          </p:cNvCxnSpPr>
          <p:nvPr/>
        </p:nvCxnSpPr>
        <p:spPr bwMode="auto">
          <a:xfrm flipH="1">
            <a:off x="6264275" y="4868863"/>
            <a:ext cx="288925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73" name="AutoShape 60"/>
          <p:cNvCxnSpPr>
            <a:cxnSpLocks noChangeShapeType="1"/>
            <a:stCxn id="90132" idx="4"/>
            <a:endCxn id="90154" idx="0"/>
          </p:cNvCxnSpPr>
          <p:nvPr/>
        </p:nvCxnSpPr>
        <p:spPr bwMode="auto">
          <a:xfrm>
            <a:off x="6553200" y="4868863"/>
            <a:ext cx="157163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74" name="AutoShape 61"/>
          <p:cNvCxnSpPr>
            <a:cxnSpLocks noChangeShapeType="1"/>
            <a:stCxn id="90131" idx="4"/>
            <a:endCxn id="90157" idx="0"/>
          </p:cNvCxnSpPr>
          <p:nvPr/>
        </p:nvCxnSpPr>
        <p:spPr bwMode="auto">
          <a:xfrm flipH="1">
            <a:off x="7156450" y="4870450"/>
            <a:ext cx="296863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75" name="AutoShape 62"/>
          <p:cNvCxnSpPr>
            <a:cxnSpLocks noChangeShapeType="1"/>
            <a:stCxn id="90131" idx="4"/>
            <a:endCxn id="90156" idx="0"/>
          </p:cNvCxnSpPr>
          <p:nvPr/>
        </p:nvCxnSpPr>
        <p:spPr bwMode="auto">
          <a:xfrm>
            <a:off x="7453313" y="4870450"/>
            <a:ext cx="14922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76" name="AutoShape 63"/>
          <p:cNvCxnSpPr>
            <a:cxnSpLocks noChangeShapeType="1"/>
            <a:stCxn id="90130" idx="4"/>
            <a:endCxn id="90159" idx="0"/>
          </p:cNvCxnSpPr>
          <p:nvPr/>
        </p:nvCxnSpPr>
        <p:spPr bwMode="auto">
          <a:xfrm flipH="1">
            <a:off x="8048625" y="4870450"/>
            <a:ext cx="304800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77" name="AutoShape 64"/>
          <p:cNvCxnSpPr>
            <a:cxnSpLocks noChangeShapeType="1"/>
            <a:stCxn id="90130" idx="4"/>
            <a:endCxn id="90158" idx="0"/>
          </p:cNvCxnSpPr>
          <p:nvPr/>
        </p:nvCxnSpPr>
        <p:spPr bwMode="auto">
          <a:xfrm>
            <a:off x="8353425" y="4870450"/>
            <a:ext cx="14287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5395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techniques</a:t>
            </a:r>
            <a:endParaRPr lang="en-AU"/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923925"/>
          </a:xfrm>
        </p:spPr>
        <p:txBody>
          <a:bodyPr/>
          <a:lstStyle/>
          <a:p>
            <a:r>
              <a:rPr lang="en-US" dirty="0"/>
              <a:t>2-LDS</a:t>
            </a:r>
            <a:endParaRPr lang="en-AU" dirty="0"/>
          </a:p>
        </p:txBody>
      </p:sp>
      <p:cxnSp>
        <p:nvCxnSpPr>
          <p:cNvPr id="91141" name="AutoShape 4"/>
          <p:cNvCxnSpPr>
            <a:cxnSpLocks noChangeShapeType="1"/>
            <a:stCxn id="91143" idx="4"/>
            <a:endCxn id="91149" idx="0"/>
          </p:cNvCxnSpPr>
          <p:nvPr/>
        </p:nvCxnSpPr>
        <p:spPr bwMode="auto">
          <a:xfrm flipH="1">
            <a:off x="1439863" y="2420938"/>
            <a:ext cx="2970212" cy="8286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42" name="AutoShape 5"/>
          <p:cNvCxnSpPr>
            <a:cxnSpLocks noChangeShapeType="1"/>
            <a:stCxn id="91143" idx="4"/>
            <a:endCxn id="91148" idx="0"/>
          </p:cNvCxnSpPr>
          <p:nvPr/>
        </p:nvCxnSpPr>
        <p:spPr bwMode="auto">
          <a:xfrm>
            <a:off x="4410075" y="2420938"/>
            <a:ext cx="3006725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43" name="Oval 6"/>
          <p:cNvSpPr>
            <a:spLocks noChangeArrowheads="1"/>
          </p:cNvSpPr>
          <p:nvPr/>
        </p:nvSpPr>
        <p:spPr bwMode="auto">
          <a:xfrm>
            <a:off x="4229100" y="2060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Oval 7"/>
          <p:cNvSpPr>
            <a:spLocks noChangeArrowheads="1"/>
          </p:cNvSpPr>
          <p:nvPr/>
        </p:nvSpPr>
        <p:spPr bwMode="auto">
          <a:xfrm>
            <a:off x="2195513" y="447357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5" name="Oval 8"/>
          <p:cNvSpPr>
            <a:spLocks noChangeArrowheads="1"/>
          </p:cNvSpPr>
          <p:nvPr/>
        </p:nvSpPr>
        <p:spPr bwMode="auto">
          <a:xfrm>
            <a:off x="1295400" y="4473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6" name="Oval 9"/>
          <p:cNvSpPr>
            <a:spLocks noChangeArrowheads="1"/>
          </p:cNvSpPr>
          <p:nvPr/>
        </p:nvSpPr>
        <p:spPr bwMode="auto">
          <a:xfrm>
            <a:off x="395288" y="44719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7" name="Oval 10"/>
          <p:cNvSpPr>
            <a:spLocks noChangeArrowheads="1"/>
          </p:cNvSpPr>
          <p:nvPr/>
        </p:nvSpPr>
        <p:spPr bwMode="auto">
          <a:xfrm>
            <a:off x="4229100" y="3248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8" name="Oval 11"/>
          <p:cNvSpPr>
            <a:spLocks noChangeArrowheads="1"/>
          </p:cNvSpPr>
          <p:nvPr/>
        </p:nvSpPr>
        <p:spPr bwMode="auto">
          <a:xfrm>
            <a:off x="7235825" y="3249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9" name="Oval 12"/>
          <p:cNvSpPr>
            <a:spLocks noChangeArrowheads="1"/>
          </p:cNvSpPr>
          <p:nvPr/>
        </p:nvSpPr>
        <p:spPr bwMode="auto">
          <a:xfrm>
            <a:off x="1258888" y="3249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1150" name="AutoShape 13"/>
          <p:cNvCxnSpPr>
            <a:cxnSpLocks noChangeShapeType="1"/>
            <a:stCxn id="91143" idx="4"/>
            <a:endCxn id="91147" idx="0"/>
          </p:cNvCxnSpPr>
          <p:nvPr/>
        </p:nvCxnSpPr>
        <p:spPr bwMode="auto">
          <a:xfrm>
            <a:off x="4410075" y="2420938"/>
            <a:ext cx="0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51" name="Oval 14"/>
          <p:cNvSpPr>
            <a:spLocks noChangeArrowheads="1"/>
          </p:cNvSpPr>
          <p:nvPr/>
        </p:nvSpPr>
        <p:spPr bwMode="auto">
          <a:xfrm>
            <a:off x="5148263" y="4508500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2" name="Oval 15"/>
          <p:cNvSpPr>
            <a:spLocks noChangeArrowheads="1"/>
          </p:cNvSpPr>
          <p:nvPr/>
        </p:nvSpPr>
        <p:spPr bwMode="auto">
          <a:xfrm>
            <a:off x="4248150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3" name="Oval 16"/>
          <p:cNvSpPr>
            <a:spLocks noChangeArrowheads="1"/>
          </p:cNvSpPr>
          <p:nvPr/>
        </p:nvSpPr>
        <p:spPr bwMode="auto">
          <a:xfrm>
            <a:off x="3348038" y="45069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4" name="Oval 17"/>
          <p:cNvSpPr>
            <a:spLocks noChangeArrowheads="1"/>
          </p:cNvSpPr>
          <p:nvPr/>
        </p:nvSpPr>
        <p:spPr bwMode="auto">
          <a:xfrm>
            <a:off x="8172450" y="451008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5" name="Oval 18"/>
          <p:cNvSpPr>
            <a:spLocks noChangeArrowheads="1"/>
          </p:cNvSpPr>
          <p:nvPr/>
        </p:nvSpPr>
        <p:spPr bwMode="auto">
          <a:xfrm>
            <a:off x="7272338" y="45100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6" name="Oval 19"/>
          <p:cNvSpPr>
            <a:spLocks noChangeArrowheads="1"/>
          </p:cNvSpPr>
          <p:nvPr/>
        </p:nvSpPr>
        <p:spPr bwMode="auto">
          <a:xfrm>
            <a:off x="6372225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7" name="Oval 20"/>
          <p:cNvSpPr>
            <a:spLocks noChangeArrowheads="1"/>
          </p:cNvSpPr>
          <p:nvPr/>
        </p:nvSpPr>
        <p:spPr bwMode="auto">
          <a:xfrm>
            <a:off x="6254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58" name="Oval 21"/>
          <p:cNvSpPr>
            <a:spLocks noChangeArrowheads="1"/>
          </p:cNvSpPr>
          <p:nvPr/>
        </p:nvSpPr>
        <p:spPr bwMode="auto">
          <a:xfrm>
            <a:off x="1793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1159" name="AutoShape 22"/>
          <p:cNvCxnSpPr>
            <a:cxnSpLocks noChangeShapeType="1"/>
            <a:stCxn id="91149" idx="4"/>
            <a:endCxn id="91146" idx="0"/>
          </p:cNvCxnSpPr>
          <p:nvPr/>
        </p:nvCxnSpPr>
        <p:spPr bwMode="auto">
          <a:xfrm flipH="1">
            <a:off x="576263" y="3609975"/>
            <a:ext cx="863600" cy="862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60" name="AutoShape 23"/>
          <p:cNvCxnSpPr>
            <a:cxnSpLocks noChangeShapeType="1"/>
            <a:stCxn id="91149" idx="4"/>
            <a:endCxn id="91145" idx="0"/>
          </p:cNvCxnSpPr>
          <p:nvPr/>
        </p:nvCxnSpPr>
        <p:spPr bwMode="auto">
          <a:xfrm>
            <a:off x="1439863" y="3609975"/>
            <a:ext cx="36512" cy="863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61" name="AutoShape 24"/>
          <p:cNvCxnSpPr>
            <a:cxnSpLocks noChangeShapeType="1"/>
            <a:stCxn id="91149" idx="4"/>
            <a:endCxn id="91144" idx="0"/>
          </p:cNvCxnSpPr>
          <p:nvPr/>
        </p:nvCxnSpPr>
        <p:spPr bwMode="auto">
          <a:xfrm>
            <a:off x="1439863" y="3609975"/>
            <a:ext cx="936625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62" name="AutoShape 25"/>
          <p:cNvCxnSpPr>
            <a:cxnSpLocks noChangeShapeType="1"/>
            <a:stCxn id="91147" idx="4"/>
            <a:endCxn id="91153" idx="0"/>
          </p:cNvCxnSpPr>
          <p:nvPr/>
        </p:nvCxnSpPr>
        <p:spPr bwMode="auto">
          <a:xfrm flipH="1">
            <a:off x="3529013" y="3608388"/>
            <a:ext cx="881062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63" name="AutoShape 26"/>
          <p:cNvCxnSpPr>
            <a:cxnSpLocks noChangeShapeType="1"/>
            <a:stCxn id="91147" idx="4"/>
            <a:endCxn id="91152" idx="0"/>
          </p:cNvCxnSpPr>
          <p:nvPr/>
        </p:nvCxnSpPr>
        <p:spPr bwMode="auto">
          <a:xfrm>
            <a:off x="4410075" y="3608388"/>
            <a:ext cx="19050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64" name="AutoShape 27"/>
          <p:cNvCxnSpPr>
            <a:cxnSpLocks noChangeShapeType="1"/>
            <a:stCxn id="91147" idx="4"/>
            <a:endCxn id="91151" idx="0"/>
          </p:cNvCxnSpPr>
          <p:nvPr/>
        </p:nvCxnSpPr>
        <p:spPr bwMode="auto">
          <a:xfrm>
            <a:off x="4410075" y="3608388"/>
            <a:ext cx="919163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65" name="AutoShape 28"/>
          <p:cNvCxnSpPr>
            <a:cxnSpLocks noChangeShapeType="1"/>
            <a:stCxn id="91148" idx="4"/>
            <a:endCxn id="91156" idx="0"/>
          </p:cNvCxnSpPr>
          <p:nvPr/>
        </p:nvCxnSpPr>
        <p:spPr bwMode="auto">
          <a:xfrm flipH="1">
            <a:off x="6553200" y="3609975"/>
            <a:ext cx="863600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66" name="AutoShape 29"/>
          <p:cNvCxnSpPr>
            <a:cxnSpLocks noChangeShapeType="1"/>
            <a:stCxn id="91148" idx="4"/>
            <a:endCxn id="91155" idx="0"/>
          </p:cNvCxnSpPr>
          <p:nvPr/>
        </p:nvCxnSpPr>
        <p:spPr bwMode="auto">
          <a:xfrm>
            <a:off x="7416800" y="3609975"/>
            <a:ext cx="36513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67" name="AutoShape 30"/>
          <p:cNvCxnSpPr>
            <a:cxnSpLocks noChangeShapeType="1"/>
            <a:stCxn id="91148" idx="4"/>
            <a:endCxn id="91154" idx="0"/>
          </p:cNvCxnSpPr>
          <p:nvPr/>
        </p:nvCxnSpPr>
        <p:spPr bwMode="auto">
          <a:xfrm>
            <a:off x="7416800" y="3609975"/>
            <a:ext cx="936625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168" name="Oval 31"/>
          <p:cNvSpPr>
            <a:spLocks noChangeArrowheads="1"/>
          </p:cNvSpPr>
          <p:nvPr/>
        </p:nvSpPr>
        <p:spPr bwMode="auto">
          <a:xfrm>
            <a:off x="151765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69" name="Oval 32"/>
          <p:cNvSpPr>
            <a:spLocks noChangeArrowheads="1"/>
          </p:cNvSpPr>
          <p:nvPr/>
        </p:nvSpPr>
        <p:spPr bwMode="auto">
          <a:xfrm>
            <a:off x="10715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0" name="Oval 33"/>
          <p:cNvSpPr>
            <a:spLocks noChangeArrowheads="1"/>
          </p:cNvSpPr>
          <p:nvPr/>
        </p:nvSpPr>
        <p:spPr bwMode="auto">
          <a:xfrm>
            <a:off x="241141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1" name="Oval 34"/>
          <p:cNvSpPr>
            <a:spLocks noChangeArrowheads="1"/>
          </p:cNvSpPr>
          <p:nvPr/>
        </p:nvSpPr>
        <p:spPr bwMode="auto">
          <a:xfrm>
            <a:off x="196373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2" name="Oval 35"/>
          <p:cNvSpPr>
            <a:spLocks noChangeArrowheads="1"/>
          </p:cNvSpPr>
          <p:nvPr/>
        </p:nvSpPr>
        <p:spPr bwMode="auto">
          <a:xfrm>
            <a:off x="350520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3" name="Oval 36"/>
          <p:cNvSpPr>
            <a:spLocks noChangeArrowheads="1"/>
          </p:cNvSpPr>
          <p:nvPr/>
        </p:nvSpPr>
        <p:spPr bwMode="auto">
          <a:xfrm>
            <a:off x="305911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4" name="Oval 37"/>
          <p:cNvSpPr>
            <a:spLocks noChangeArrowheads="1"/>
          </p:cNvSpPr>
          <p:nvPr/>
        </p:nvSpPr>
        <p:spPr bwMode="auto">
          <a:xfrm>
            <a:off x="43973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5" name="Oval 38"/>
          <p:cNvSpPr>
            <a:spLocks noChangeArrowheads="1"/>
          </p:cNvSpPr>
          <p:nvPr/>
        </p:nvSpPr>
        <p:spPr bwMode="auto">
          <a:xfrm>
            <a:off x="39512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6" name="Oval 39"/>
          <p:cNvSpPr>
            <a:spLocks noChangeArrowheads="1"/>
          </p:cNvSpPr>
          <p:nvPr/>
        </p:nvSpPr>
        <p:spPr bwMode="auto">
          <a:xfrm>
            <a:off x="529113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7" name="Oval 40"/>
          <p:cNvSpPr>
            <a:spLocks noChangeArrowheads="1"/>
          </p:cNvSpPr>
          <p:nvPr/>
        </p:nvSpPr>
        <p:spPr bwMode="auto">
          <a:xfrm>
            <a:off x="48434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8" name="Oval 41"/>
          <p:cNvSpPr>
            <a:spLocks noChangeArrowheads="1"/>
          </p:cNvSpPr>
          <p:nvPr/>
        </p:nvSpPr>
        <p:spPr bwMode="auto">
          <a:xfrm>
            <a:off x="652938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79" name="Oval 42"/>
          <p:cNvSpPr>
            <a:spLocks noChangeArrowheads="1"/>
          </p:cNvSpPr>
          <p:nvPr/>
        </p:nvSpPr>
        <p:spPr bwMode="auto">
          <a:xfrm>
            <a:off x="608330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80" name="Oval 43"/>
          <p:cNvSpPr>
            <a:spLocks noChangeArrowheads="1"/>
          </p:cNvSpPr>
          <p:nvPr/>
        </p:nvSpPr>
        <p:spPr bwMode="auto">
          <a:xfrm>
            <a:off x="742156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81" name="Oval 44"/>
          <p:cNvSpPr>
            <a:spLocks noChangeArrowheads="1"/>
          </p:cNvSpPr>
          <p:nvPr/>
        </p:nvSpPr>
        <p:spPr bwMode="auto">
          <a:xfrm>
            <a:off x="6975475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82" name="Oval 45"/>
          <p:cNvSpPr>
            <a:spLocks noChangeArrowheads="1"/>
          </p:cNvSpPr>
          <p:nvPr/>
        </p:nvSpPr>
        <p:spPr bwMode="auto">
          <a:xfrm>
            <a:off x="831532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83" name="Oval 46"/>
          <p:cNvSpPr>
            <a:spLocks noChangeArrowheads="1"/>
          </p:cNvSpPr>
          <p:nvPr/>
        </p:nvSpPr>
        <p:spPr bwMode="auto">
          <a:xfrm>
            <a:off x="786765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1184" name="AutoShape 47"/>
          <p:cNvCxnSpPr>
            <a:cxnSpLocks noChangeShapeType="1"/>
            <a:stCxn id="91146" idx="4"/>
            <a:endCxn id="91158" idx="0"/>
          </p:cNvCxnSpPr>
          <p:nvPr/>
        </p:nvCxnSpPr>
        <p:spPr bwMode="auto">
          <a:xfrm flipH="1">
            <a:off x="360363" y="4832350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85" name="AutoShape 48"/>
          <p:cNvCxnSpPr>
            <a:cxnSpLocks noChangeShapeType="1"/>
            <a:stCxn id="91146" idx="4"/>
            <a:endCxn id="91157" idx="0"/>
          </p:cNvCxnSpPr>
          <p:nvPr/>
        </p:nvCxnSpPr>
        <p:spPr bwMode="auto">
          <a:xfrm>
            <a:off x="576263" y="4832350"/>
            <a:ext cx="230187" cy="8302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86" name="AutoShape 49"/>
          <p:cNvCxnSpPr>
            <a:cxnSpLocks noChangeShapeType="1"/>
            <a:stCxn id="91145" idx="4"/>
            <a:endCxn id="91169" idx="0"/>
          </p:cNvCxnSpPr>
          <p:nvPr/>
        </p:nvCxnSpPr>
        <p:spPr bwMode="auto">
          <a:xfrm flipH="1">
            <a:off x="1252538" y="4833938"/>
            <a:ext cx="223837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87" name="AutoShape 50"/>
          <p:cNvCxnSpPr>
            <a:cxnSpLocks noChangeShapeType="1"/>
            <a:stCxn id="91145" idx="4"/>
            <a:endCxn id="91168" idx="0"/>
          </p:cNvCxnSpPr>
          <p:nvPr/>
        </p:nvCxnSpPr>
        <p:spPr bwMode="auto">
          <a:xfrm>
            <a:off x="1476375" y="4833938"/>
            <a:ext cx="222250" cy="8286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88" name="AutoShape 51"/>
          <p:cNvCxnSpPr>
            <a:cxnSpLocks noChangeShapeType="1"/>
            <a:stCxn id="91144" idx="4"/>
            <a:endCxn id="91171" idx="0"/>
          </p:cNvCxnSpPr>
          <p:nvPr/>
        </p:nvCxnSpPr>
        <p:spPr bwMode="auto">
          <a:xfrm flipH="1">
            <a:off x="2144713" y="4833938"/>
            <a:ext cx="231775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89" name="AutoShape 52"/>
          <p:cNvCxnSpPr>
            <a:cxnSpLocks noChangeShapeType="1"/>
            <a:stCxn id="91144" idx="4"/>
            <a:endCxn id="91170" idx="0"/>
          </p:cNvCxnSpPr>
          <p:nvPr/>
        </p:nvCxnSpPr>
        <p:spPr bwMode="auto">
          <a:xfrm>
            <a:off x="2376488" y="4833938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0" name="AutoShape 53"/>
          <p:cNvCxnSpPr>
            <a:cxnSpLocks noChangeShapeType="1"/>
            <a:stCxn id="91153" idx="4"/>
            <a:endCxn id="91173" idx="0"/>
          </p:cNvCxnSpPr>
          <p:nvPr/>
        </p:nvCxnSpPr>
        <p:spPr bwMode="auto">
          <a:xfrm flipH="1">
            <a:off x="3240088" y="4867275"/>
            <a:ext cx="2889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1" name="AutoShape 54"/>
          <p:cNvCxnSpPr>
            <a:cxnSpLocks noChangeShapeType="1"/>
            <a:stCxn id="91153" idx="4"/>
            <a:endCxn id="91172" idx="0"/>
          </p:cNvCxnSpPr>
          <p:nvPr/>
        </p:nvCxnSpPr>
        <p:spPr bwMode="auto">
          <a:xfrm>
            <a:off x="3529013" y="4867275"/>
            <a:ext cx="157162" cy="795338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2" name="AutoShape 55"/>
          <p:cNvCxnSpPr>
            <a:cxnSpLocks noChangeShapeType="1"/>
            <a:stCxn id="91152" idx="4"/>
            <a:endCxn id="91175" idx="0"/>
          </p:cNvCxnSpPr>
          <p:nvPr/>
        </p:nvCxnSpPr>
        <p:spPr bwMode="auto">
          <a:xfrm flipH="1">
            <a:off x="4132263" y="4868863"/>
            <a:ext cx="296862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3" name="AutoShape 56"/>
          <p:cNvCxnSpPr>
            <a:cxnSpLocks noChangeShapeType="1"/>
            <a:stCxn id="91152" idx="4"/>
            <a:endCxn id="91174" idx="0"/>
          </p:cNvCxnSpPr>
          <p:nvPr/>
        </p:nvCxnSpPr>
        <p:spPr bwMode="auto">
          <a:xfrm>
            <a:off x="4429125" y="4868863"/>
            <a:ext cx="1492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4" name="AutoShape 57"/>
          <p:cNvCxnSpPr>
            <a:cxnSpLocks noChangeShapeType="1"/>
            <a:stCxn id="91151" idx="4"/>
            <a:endCxn id="91177" idx="0"/>
          </p:cNvCxnSpPr>
          <p:nvPr/>
        </p:nvCxnSpPr>
        <p:spPr bwMode="auto">
          <a:xfrm flipH="1">
            <a:off x="5024438" y="4868863"/>
            <a:ext cx="304800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5" name="AutoShape 58"/>
          <p:cNvCxnSpPr>
            <a:cxnSpLocks noChangeShapeType="1"/>
            <a:stCxn id="91151" idx="4"/>
            <a:endCxn id="91176" idx="0"/>
          </p:cNvCxnSpPr>
          <p:nvPr/>
        </p:nvCxnSpPr>
        <p:spPr bwMode="auto">
          <a:xfrm>
            <a:off x="5329238" y="4868863"/>
            <a:ext cx="14287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6" name="AutoShape 59"/>
          <p:cNvCxnSpPr>
            <a:cxnSpLocks noChangeShapeType="1"/>
            <a:stCxn id="91156" idx="4"/>
            <a:endCxn id="91179" idx="0"/>
          </p:cNvCxnSpPr>
          <p:nvPr/>
        </p:nvCxnSpPr>
        <p:spPr bwMode="auto">
          <a:xfrm flipH="1">
            <a:off x="6264275" y="4868863"/>
            <a:ext cx="288925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7" name="AutoShape 60"/>
          <p:cNvCxnSpPr>
            <a:cxnSpLocks noChangeShapeType="1"/>
            <a:stCxn id="91156" idx="4"/>
            <a:endCxn id="91178" idx="0"/>
          </p:cNvCxnSpPr>
          <p:nvPr/>
        </p:nvCxnSpPr>
        <p:spPr bwMode="auto">
          <a:xfrm>
            <a:off x="6553200" y="4868863"/>
            <a:ext cx="157163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8" name="AutoShape 61"/>
          <p:cNvCxnSpPr>
            <a:cxnSpLocks noChangeShapeType="1"/>
            <a:stCxn id="91155" idx="4"/>
            <a:endCxn id="91181" idx="0"/>
          </p:cNvCxnSpPr>
          <p:nvPr/>
        </p:nvCxnSpPr>
        <p:spPr bwMode="auto">
          <a:xfrm flipH="1">
            <a:off x="7156450" y="4870450"/>
            <a:ext cx="296863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99" name="AutoShape 62"/>
          <p:cNvCxnSpPr>
            <a:cxnSpLocks noChangeShapeType="1"/>
            <a:stCxn id="91155" idx="4"/>
            <a:endCxn id="91180" idx="0"/>
          </p:cNvCxnSpPr>
          <p:nvPr/>
        </p:nvCxnSpPr>
        <p:spPr bwMode="auto">
          <a:xfrm>
            <a:off x="7453313" y="4870450"/>
            <a:ext cx="14922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200" name="AutoShape 63"/>
          <p:cNvCxnSpPr>
            <a:cxnSpLocks noChangeShapeType="1"/>
            <a:stCxn id="91154" idx="4"/>
            <a:endCxn id="91183" idx="0"/>
          </p:cNvCxnSpPr>
          <p:nvPr/>
        </p:nvCxnSpPr>
        <p:spPr bwMode="auto">
          <a:xfrm flipH="1">
            <a:off x="8048625" y="4870450"/>
            <a:ext cx="304800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201" name="AutoShape 64"/>
          <p:cNvCxnSpPr>
            <a:cxnSpLocks noChangeShapeType="1"/>
            <a:stCxn id="91154" idx="4"/>
            <a:endCxn id="91182" idx="0"/>
          </p:cNvCxnSpPr>
          <p:nvPr/>
        </p:nvCxnSpPr>
        <p:spPr bwMode="auto">
          <a:xfrm>
            <a:off x="8353425" y="4870450"/>
            <a:ext cx="14287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304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techniques</a:t>
            </a:r>
            <a:endParaRPr lang="en-AU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923925"/>
          </a:xfrm>
        </p:spPr>
        <p:txBody>
          <a:bodyPr/>
          <a:lstStyle/>
          <a:p>
            <a:r>
              <a:rPr lang="en-US" dirty="0"/>
              <a:t>2-LDS</a:t>
            </a:r>
            <a:endParaRPr lang="en-AU" dirty="0"/>
          </a:p>
        </p:txBody>
      </p:sp>
      <p:cxnSp>
        <p:nvCxnSpPr>
          <p:cNvPr id="92165" name="AutoShape 4"/>
          <p:cNvCxnSpPr>
            <a:cxnSpLocks noChangeShapeType="1"/>
            <a:stCxn id="92167" idx="4"/>
            <a:endCxn id="92173" idx="0"/>
          </p:cNvCxnSpPr>
          <p:nvPr/>
        </p:nvCxnSpPr>
        <p:spPr bwMode="auto">
          <a:xfrm flipH="1">
            <a:off x="1439863" y="2420938"/>
            <a:ext cx="2970212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66" name="AutoShape 5"/>
          <p:cNvCxnSpPr>
            <a:cxnSpLocks noChangeShapeType="1"/>
            <a:stCxn id="92167" idx="4"/>
            <a:endCxn id="92172" idx="0"/>
          </p:cNvCxnSpPr>
          <p:nvPr/>
        </p:nvCxnSpPr>
        <p:spPr bwMode="auto">
          <a:xfrm>
            <a:off x="4410075" y="2420938"/>
            <a:ext cx="3006725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67" name="Oval 6"/>
          <p:cNvSpPr>
            <a:spLocks noChangeArrowheads="1"/>
          </p:cNvSpPr>
          <p:nvPr/>
        </p:nvSpPr>
        <p:spPr bwMode="auto">
          <a:xfrm>
            <a:off x="4229100" y="2060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8" name="Oval 7"/>
          <p:cNvSpPr>
            <a:spLocks noChangeArrowheads="1"/>
          </p:cNvSpPr>
          <p:nvPr/>
        </p:nvSpPr>
        <p:spPr bwMode="auto">
          <a:xfrm>
            <a:off x="2195513" y="447357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69" name="Oval 8"/>
          <p:cNvSpPr>
            <a:spLocks noChangeArrowheads="1"/>
          </p:cNvSpPr>
          <p:nvPr/>
        </p:nvSpPr>
        <p:spPr bwMode="auto">
          <a:xfrm>
            <a:off x="1295400" y="4473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0" name="Oval 9"/>
          <p:cNvSpPr>
            <a:spLocks noChangeArrowheads="1"/>
          </p:cNvSpPr>
          <p:nvPr/>
        </p:nvSpPr>
        <p:spPr bwMode="auto">
          <a:xfrm>
            <a:off x="395288" y="44719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1" name="Oval 10"/>
          <p:cNvSpPr>
            <a:spLocks noChangeArrowheads="1"/>
          </p:cNvSpPr>
          <p:nvPr/>
        </p:nvSpPr>
        <p:spPr bwMode="auto">
          <a:xfrm>
            <a:off x="4229100" y="3248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2" name="Oval 11"/>
          <p:cNvSpPr>
            <a:spLocks noChangeArrowheads="1"/>
          </p:cNvSpPr>
          <p:nvPr/>
        </p:nvSpPr>
        <p:spPr bwMode="auto">
          <a:xfrm>
            <a:off x="7235825" y="3249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3" name="Oval 12"/>
          <p:cNvSpPr>
            <a:spLocks noChangeArrowheads="1"/>
          </p:cNvSpPr>
          <p:nvPr/>
        </p:nvSpPr>
        <p:spPr bwMode="auto">
          <a:xfrm>
            <a:off x="1258888" y="3249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174" name="AutoShape 13"/>
          <p:cNvCxnSpPr>
            <a:cxnSpLocks noChangeShapeType="1"/>
            <a:stCxn id="92167" idx="4"/>
            <a:endCxn id="92171" idx="0"/>
          </p:cNvCxnSpPr>
          <p:nvPr/>
        </p:nvCxnSpPr>
        <p:spPr bwMode="auto">
          <a:xfrm>
            <a:off x="4410075" y="2420938"/>
            <a:ext cx="0" cy="8270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75" name="Oval 14"/>
          <p:cNvSpPr>
            <a:spLocks noChangeArrowheads="1"/>
          </p:cNvSpPr>
          <p:nvPr/>
        </p:nvSpPr>
        <p:spPr bwMode="auto">
          <a:xfrm>
            <a:off x="5148263" y="4508500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6" name="Oval 15"/>
          <p:cNvSpPr>
            <a:spLocks noChangeArrowheads="1"/>
          </p:cNvSpPr>
          <p:nvPr/>
        </p:nvSpPr>
        <p:spPr bwMode="auto">
          <a:xfrm>
            <a:off x="4248150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7" name="Oval 16"/>
          <p:cNvSpPr>
            <a:spLocks noChangeArrowheads="1"/>
          </p:cNvSpPr>
          <p:nvPr/>
        </p:nvSpPr>
        <p:spPr bwMode="auto">
          <a:xfrm>
            <a:off x="3348038" y="45069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8" name="Oval 17"/>
          <p:cNvSpPr>
            <a:spLocks noChangeArrowheads="1"/>
          </p:cNvSpPr>
          <p:nvPr/>
        </p:nvSpPr>
        <p:spPr bwMode="auto">
          <a:xfrm>
            <a:off x="8172450" y="451008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79" name="Oval 18"/>
          <p:cNvSpPr>
            <a:spLocks noChangeArrowheads="1"/>
          </p:cNvSpPr>
          <p:nvPr/>
        </p:nvSpPr>
        <p:spPr bwMode="auto">
          <a:xfrm>
            <a:off x="7272338" y="45100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0" name="Oval 19"/>
          <p:cNvSpPr>
            <a:spLocks noChangeArrowheads="1"/>
          </p:cNvSpPr>
          <p:nvPr/>
        </p:nvSpPr>
        <p:spPr bwMode="auto">
          <a:xfrm>
            <a:off x="6372225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1" name="Oval 20"/>
          <p:cNvSpPr>
            <a:spLocks noChangeArrowheads="1"/>
          </p:cNvSpPr>
          <p:nvPr/>
        </p:nvSpPr>
        <p:spPr bwMode="auto">
          <a:xfrm>
            <a:off x="6254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2" name="Oval 21"/>
          <p:cNvSpPr>
            <a:spLocks noChangeArrowheads="1"/>
          </p:cNvSpPr>
          <p:nvPr/>
        </p:nvSpPr>
        <p:spPr bwMode="auto">
          <a:xfrm>
            <a:off x="1793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183" name="AutoShape 22"/>
          <p:cNvCxnSpPr>
            <a:cxnSpLocks noChangeShapeType="1"/>
            <a:stCxn id="92173" idx="4"/>
            <a:endCxn id="92170" idx="0"/>
          </p:cNvCxnSpPr>
          <p:nvPr/>
        </p:nvCxnSpPr>
        <p:spPr bwMode="auto">
          <a:xfrm flipH="1">
            <a:off x="576263" y="3609975"/>
            <a:ext cx="863600" cy="862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84" name="AutoShape 23"/>
          <p:cNvCxnSpPr>
            <a:cxnSpLocks noChangeShapeType="1"/>
            <a:stCxn id="92173" idx="4"/>
            <a:endCxn id="92169" idx="0"/>
          </p:cNvCxnSpPr>
          <p:nvPr/>
        </p:nvCxnSpPr>
        <p:spPr bwMode="auto">
          <a:xfrm>
            <a:off x="1439863" y="3609975"/>
            <a:ext cx="36512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85" name="AutoShape 24"/>
          <p:cNvCxnSpPr>
            <a:cxnSpLocks noChangeShapeType="1"/>
            <a:stCxn id="92173" idx="4"/>
            <a:endCxn id="92168" idx="0"/>
          </p:cNvCxnSpPr>
          <p:nvPr/>
        </p:nvCxnSpPr>
        <p:spPr bwMode="auto">
          <a:xfrm>
            <a:off x="1439863" y="3609975"/>
            <a:ext cx="936625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86" name="AutoShape 25"/>
          <p:cNvCxnSpPr>
            <a:cxnSpLocks noChangeShapeType="1"/>
            <a:stCxn id="92171" idx="4"/>
            <a:endCxn id="92177" idx="0"/>
          </p:cNvCxnSpPr>
          <p:nvPr/>
        </p:nvCxnSpPr>
        <p:spPr bwMode="auto">
          <a:xfrm flipH="1">
            <a:off x="3529013" y="3608388"/>
            <a:ext cx="881062" cy="8985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87" name="AutoShape 26"/>
          <p:cNvCxnSpPr>
            <a:cxnSpLocks noChangeShapeType="1"/>
            <a:stCxn id="92171" idx="4"/>
            <a:endCxn id="92176" idx="0"/>
          </p:cNvCxnSpPr>
          <p:nvPr/>
        </p:nvCxnSpPr>
        <p:spPr bwMode="auto">
          <a:xfrm>
            <a:off x="4410075" y="3608388"/>
            <a:ext cx="19050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88" name="AutoShape 27"/>
          <p:cNvCxnSpPr>
            <a:cxnSpLocks noChangeShapeType="1"/>
            <a:stCxn id="92171" idx="4"/>
            <a:endCxn id="92175" idx="0"/>
          </p:cNvCxnSpPr>
          <p:nvPr/>
        </p:nvCxnSpPr>
        <p:spPr bwMode="auto">
          <a:xfrm>
            <a:off x="4410075" y="3608388"/>
            <a:ext cx="919163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89" name="AutoShape 28"/>
          <p:cNvCxnSpPr>
            <a:cxnSpLocks noChangeShapeType="1"/>
            <a:stCxn id="92172" idx="4"/>
            <a:endCxn id="92180" idx="0"/>
          </p:cNvCxnSpPr>
          <p:nvPr/>
        </p:nvCxnSpPr>
        <p:spPr bwMode="auto">
          <a:xfrm flipH="1">
            <a:off x="6553200" y="3609975"/>
            <a:ext cx="863600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90" name="AutoShape 29"/>
          <p:cNvCxnSpPr>
            <a:cxnSpLocks noChangeShapeType="1"/>
            <a:stCxn id="92172" idx="4"/>
            <a:endCxn id="92179" idx="0"/>
          </p:cNvCxnSpPr>
          <p:nvPr/>
        </p:nvCxnSpPr>
        <p:spPr bwMode="auto">
          <a:xfrm>
            <a:off x="7416800" y="3609975"/>
            <a:ext cx="36513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91" name="AutoShape 30"/>
          <p:cNvCxnSpPr>
            <a:cxnSpLocks noChangeShapeType="1"/>
            <a:stCxn id="92172" idx="4"/>
            <a:endCxn id="92178" idx="0"/>
          </p:cNvCxnSpPr>
          <p:nvPr/>
        </p:nvCxnSpPr>
        <p:spPr bwMode="auto">
          <a:xfrm>
            <a:off x="7416800" y="3609975"/>
            <a:ext cx="936625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192" name="Oval 31"/>
          <p:cNvSpPr>
            <a:spLocks noChangeArrowheads="1"/>
          </p:cNvSpPr>
          <p:nvPr/>
        </p:nvSpPr>
        <p:spPr bwMode="auto">
          <a:xfrm>
            <a:off x="151765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3" name="Oval 32"/>
          <p:cNvSpPr>
            <a:spLocks noChangeArrowheads="1"/>
          </p:cNvSpPr>
          <p:nvPr/>
        </p:nvSpPr>
        <p:spPr bwMode="auto">
          <a:xfrm>
            <a:off x="10715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4" name="Oval 33"/>
          <p:cNvSpPr>
            <a:spLocks noChangeArrowheads="1"/>
          </p:cNvSpPr>
          <p:nvPr/>
        </p:nvSpPr>
        <p:spPr bwMode="auto">
          <a:xfrm>
            <a:off x="241141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5" name="Oval 34"/>
          <p:cNvSpPr>
            <a:spLocks noChangeArrowheads="1"/>
          </p:cNvSpPr>
          <p:nvPr/>
        </p:nvSpPr>
        <p:spPr bwMode="auto">
          <a:xfrm>
            <a:off x="196373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6" name="Oval 35"/>
          <p:cNvSpPr>
            <a:spLocks noChangeArrowheads="1"/>
          </p:cNvSpPr>
          <p:nvPr/>
        </p:nvSpPr>
        <p:spPr bwMode="auto">
          <a:xfrm>
            <a:off x="350520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7" name="Oval 36"/>
          <p:cNvSpPr>
            <a:spLocks noChangeArrowheads="1"/>
          </p:cNvSpPr>
          <p:nvPr/>
        </p:nvSpPr>
        <p:spPr bwMode="auto">
          <a:xfrm>
            <a:off x="305911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8" name="Oval 37"/>
          <p:cNvSpPr>
            <a:spLocks noChangeArrowheads="1"/>
          </p:cNvSpPr>
          <p:nvPr/>
        </p:nvSpPr>
        <p:spPr bwMode="auto">
          <a:xfrm>
            <a:off x="43973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9" name="Oval 38"/>
          <p:cNvSpPr>
            <a:spLocks noChangeArrowheads="1"/>
          </p:cNvSpPr>
          <p:nvPr/>
        </p:nvSpPr>
        <p:spPr bwMode="auto">
          <a:xfrm>
            <a:off x="39512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0" name="Oval 39"/>
          <p:cNvSpPr>
            <a:spLocks noChangeArrowheads="1"/>
          </p:cNvSpPr>
          <p:nvPr/>
        </p:nvSpPr>
        <p:spPr bwMode="auto">
          <a:xfrm>
            <a:off x="529113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1" name="Oval 40"/>
          <p:cNvSpPr>
            <a:spLocks noChangeArrowheads="1"/>
          </p:cNvSpPr>
          <p:nvPr/>
        </p:nvSpPr>
        <p:spPr bwMode="auto">
          <a:xfrm>
            <a:off x="48434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2" name="Oval 41"/>
          <p:cNvSpPr>
            <a:spLocks noChangeArrowheads="1"/>
          </p:cNvSpPr>
          <p:nvPr/>
        </p:nvSpPr>
        <p:spPr bwMode="auto">
          <a:xfrm>
            <a:off x="652938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3" name="Oval 42"/>
          <p:cNvSpPr>
            <a:spLocks noChangeArrowheads="1"/>
          </p:cNvSpPr>
          <p:nvPr/>
        </p:nvSpPr>
        <p:spPr bwMode="auto">
          <a:xfrm>
            <a:off x="608330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4" name="Oval 43"/>
          <p:cNvSpPr>
            <a:spLocks noChangeArrowheads="1"/>
          </p:cNvSpPr>
          <p:nvPr/>
        </p:nvSpPr>
        <p:spPr bwMode="auto">
          <a:xfrm>
            <a:off x="742156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5" name="Oval 44"/>
          <p:cNvSpPr>
            <a:spLocks noChangeArrowheads="1"/>
          </p:cNvSpPr>
          <p:nvPr/>
        </p:nvSpPr>
        <p:spPr bwMode="auto">
          <a:xfrm>
            <a:off x="6975475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6" name="Oval 45"/>
          <p:cNvSpPr>
            <a:spLocks noChangeArrowheads="1"/>
          </p:cNvSpPr>
          <p:nvPr/>
        </p:nvSpPr>
        <p:spPr bwMode="auto">
          <a:xfrm>
            <a:off x="831532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7" name="Oval 46"/>
          <p:cNvSpPr>
            <a:spLocks noChangeArrowheads="1"/>
          </p:cNvSpPr>
          <p:nvPr/>
        </p:nvSpPr>
        <p:spPr bwMode="auto">
          <a:xfrm>
            <a:off x="786765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208" name="AutoShape 47"/>
          <p:cNvCxnSpPr>
            <a:cxnSpLocks noChangeShapeType="1"/>
            <a:stCxn id="92170" idx="4"/>
            <a:endCxn id="92182" idx="0"/>
          </p:cNvCxnSpPr>
          <p:nvPr/>
        </p:nvCxnSpPr>
        <p:spPr bwMode="auto">
          <a:xfrm flipH="1">
            <a:off x="360363" y="4832350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09" name="AutoShape 48"/>
          <p:cNvCxnSpPr>
            <a:cxnSpLocks noChangeShapeType="1"/>
            <a:stCxn id="92170" idx="4"/>
            <a:endCxn id="92181" idx="0"/>
          </p:cNvCxnSpPr>
          <p:nvPr/>
        </p:nvCxnSpPr>
        <p:spPr bwMode="auto">
          <a:xfrm>
            <a:off x="576263" y="4832350"/>
            <a:ext cx="230187" cy="8302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0" name="AutoShape 49"/>
          <p:cNvCxnSpPr>
            <a:cxnSpLocks noChangeShapeType="1"/>
            <a:stCxn id="92169" idx="4"/>
            <a:endCxn id="92193" idx="0"/>
          </p:cNvCxnSpPr>
          <p:nvPr/>
        </p:nvCxnSpPr>
        <p:spPr bwMode="auto">
          <a:xfrm flipH="1">
            <a:off x="1252538" y="4833938"/>
            <a:ext cx="223837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1" name="AutoShape 50"/>
          <p:cNvCxnSpPr>
            <a:cxnSpLocks noChangeShapeType="1"/>
            <a:stCxn id="92169" idx="4"/>
            <a:endCxn id="92192" idx="0"/>
          </p:cNvCxnSpPr>
          <p:nvPr/>
        </p:nvCxnSpPr>
        <p:spPr bwMode="auto">
          <a:xfrm>
            <a:off x="1476375" y="4833938"/>
            <a:ext cx="22225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2" name="AutoShape 51"/>
          <p:cNvCxnSpPr>
            <a:cxnSpLocks noChangeShapeType="1"/>
            <a:stCxn id="92168" idx="4"/>
            <a:endCxn id="92195" idx="0"/>
          </p:cNvCxnSpPr>
          <p:nvPr/>
        </p:nvCxnSpPr>
        <p:spPr bwMode="auto">
          <a:xfrm flipH="1">
            <a:off x="2144713" y="4833938"/>
            <a:ext cx="231775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3" name="AutoShape 52"/>
          <p:cNvCxnSpPr>
            <a:cxnSpLocks noChangeShapeType="1"/>
            <a:stCxn id="92168" idx="4"/>
            <a:endCxn id="92194" idx="0"/>
          </p:cNvCxnSpPr>
          <p:nvPr/>
        </p:nvCxnSpPr>
        <p:spPr bwMode="auto">
          <a:xfrm>
            <a:off x="2376488" y="4833938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4" name="AutoShape 53"/>
          <p:cNvCxnSpPr>
            <a:cxnSpLocks noChangeShapeType="1"/>
            <a:stCxn id="92177" idx="4"/>
            <a:endCxn id="92197" idx="0"/>
          </p:cNvCxnSpPr>
          <p:nvPr/>
        </p:nvCxnSpPr>
        <p:spPr bwMode="auto">
          <a:xfrm flipH="1">
            <a:off x="3240088" y="4867275"/>
            <a:ext cx="2889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5" name="AutoShape 54"/>
          <p:cNvCxnSpPr>
            <a:cxnSpLocks noChangeShapeType="1"/>
            <a:stCxn id="92177" idx="4"/>
            <a:endCxn id="92196" idx="0"/>
          </p:cNvCxnSpPr>
          <p:nvPr/>
        </p:nvCxnSpPr>
        <p:spPr bwMode="auto">
          <a:xfrm>
            <a:off x="3529013" y="4867275"/>
            <a:ext cx="157162" cy="795338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6" name="AutoShape 55"/>
          <p:cNvCxnSpPr>
            <a:cxnSpLocks noChangeShapeType="1"/>
            <a:stCxn id="92176" idx="4"/>
            <a:endCxn id="92199" idx="0"/>
          </p:cNvCxnSpPr>
          <p:nvPr/>
        </p:nvCxnSpPr>
        <p:spPr bwMode="auto">
          <a:xfrm flipH="1">
            <a:off x="4132263" y="4868863"/>
            <a:ext cx="296862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7" name="AutoShape 56"/>
          <p:cNvCxnSpPr>
            <a:cxnSpLocks noChangeShapeType="1"/>
            <a:stCxn id="92176" idx="4"/>
            <a:endCxn id="92198" idx="0"/>
          </p:cNvCxnSpPr>
          <p:nvPr/>
        </p:nvCxnSpPr>
        <p:spPr bwMode="auto">
          <a:xfrm>
            <a:off x="4429125" y="4868863"/>
            <a:ext cx="1492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8" name="AutoShape 57"/>
          <p:cNvCxnSpPr>
            <a:cxnSpLocks noChangeShapeType="1"/>
            <a:stCxn id="92175" idx="4"/>
            <a:endCxn id="92201" idx="0"/>
          </p:cNvCxnSpPr>
          <p:nvPr/>
        </p:nvCxnSpPr>
        <p:spPr bwMode="auto">
          <a:xfrm flipH="1">
            <a:off x="5024438" y="4868863"/>
            <a:ext cx="304800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19" name="AutoShape 58"/>
          <p:cNvCxnSpPr>
            <a:cxnSpLocks noChangeShapeType="1"/>
            <a:stCxn id="92175" idx="4"/>
            <a:endCxn id="92200" idx="0"/>
          </p:cNvCxnSpPr>
          <p:nvPr/>
        </p:nvCxnSpPr>
        <p:spPr bwMode="auto">
          <a:xfrm>
            <a:off x="5329238" y="4868863"/>
            <a:ext cx="14287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20" name="AutoShape 59"/>
          <p:cNvCxnSpPr>
            <a:cxnSpLocks noChangeShapeType="1"/>
            <a:stCxn id="92180" idx="4"/>
            <a:endCxn id="92203" idx="0"/>
          </p:cNvCxnSpPr>
          <p:nvPr/>
        </p:nvCxnSpPr>
        <p:spPr bwMode="auto">
          <a:xfrm flipH="1">
            <a:off x="6264275" y="4868863"/>
            <a:ext cx="288925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21" name="AutoShape 60"/>
          <p:cNvCxnSpPr>
            <a:cxnSpLocks noChangeShapeType="1"/>
            <a:stCxn id="92180" idx="4"/>
            <a:endCxn id="92202" idx="0"/>
          </p:cNvCxnSpPr>
          <p:nvPr/>
        </p:nvCxnSpPr>
        <p:spPr bwMode="auto">
          <a:xfrm>
            <a:off x="6553200" y="4868863"/>
            <a:ext cx="157163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22" name="AutoShape 61"/>
          <p:cNvCxnSpPr>
            <a:cxnSpLocks noChangeShapeType="1"/>
            <a:stCxn id="92179" idx="4"/>
            <a:endCxn id="92205" idx="0"/>
          </p:cNvCxnSpPr>
          <p:nvPr/>
        </p:nvCxnSpPr>
        <p:spPr bwMode="auto">
          <a:xfrm flipH="1">
            <a:off x="7156450" y="4870450"/>
            <a:ext cx="296863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23" name="AutoShape 62"/>
          <p:cNvCxnSpPr>
            <a:cxnSpLocks noChangeShapeType="1"/>
            <a:stCxn id="92179" idx="4"/>
            <a:endCxn id="92204" idx="0"/>
          </p:cNvCxnSpPr>
          <p:nvPr/>
        </p:nvCxnSpPr>
        <p:spPr bwMode="auto">
          <a:xfrm>
            <a:off x="7453313" y="4870450"/>
            <a:ext cx="14922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24" name="AutoShape 63"/>
          <p:cNvCxnSpPr>
            <a:cxnSpLocks noChangeShapeType="1"/>
            <a:stCxn id="92178" idx="4"/>
            <a:endCxn id="92207" idx="0"/>
          </p:cNvCxnSpPr>
          <p:nvPr/>
        </p:nvCxnSpPr>
        <p:spPr bwMode="auto">
          <a:xfrm flipH="1">
            <a:off x="8048625" y="4870450"/>
            <a:ext cx="304800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25" name="AutoShape 64"/>
          <p:cNvCxnSpPr>
            <a:cxnSpLocks noChangeShapeType="1"/>
            <a:stCxn id="92178" idx="4"/>
            <a:endCxn id="92206" idx="0"/>
          </p:cNvCxnSpPr>
          <p:nvPr/>
        </p:nvCxnSpPr>
        <p:spPr bwMode="auto">
          <a:xfrm>
            <a:off x="8353425" y="4870450"/>
            <a:ext cx="14287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7306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techniques</a:t>
            </a:r>
            <a:endParaRPr lang="en-AU"/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923925"/>
          </a:xfrm>
        </p:spPr>
        <p:txBody>
          <a:bodyPr/>
          <a:lstStyle/>
          <a:p>
            <a:r>
              <a:rPr lang="en-US" dirty="0"/>
              <a:t>2-LDS</a:t>
            </a:r>
            <a:endParaRPr lang="en-AU" dirty="0"/>
          </a:p>
        </p:txBody>
      </p:sp>
      <p:cxnSp>
        <p:nvCxnSpPr>
          <p:cNvPr id="93189" name="AutoShape 4"/>
          <p:cNvCxnSpPr>
            <a:cxnSpLocks noChangeShapeType="1"/>
            <a:stCxn id="93191" idx="4"/>
            <a:endCxn id="93197" idx="0"/>
          </p:cNvCxnSpPr>
          <p:nvPr/>
        </p:nvCxnSpPr>
        <p:spPr bwMode="auto">
          <a:xfrm flipH="1">
            <a:off x="1439863" y="2420938"/>
            <a:ext cx="2970212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190" name="AutoShape 5"/>
          <p:cNvCxnSpPr>
            <a:cxnSpLocks noChangeShapeType="1"/>
            <a:stCxn id="93191" idx="4"/>
            <a:endCxn id="93196" idx="0"/>
          </p:cNvCxnSpPr>
          <p:nvPr/>
        </p:nvCxnSpPr>
        <p:spPr bwMode="auto">
          <a:xfrm>
            <a:off x="4410075" y="2420938"/>
            <a:ext cx="3006725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191" name="Oval 6"/>
          <p:cNvSpPr>
            <a:spLocks noChangeArrowheads="1"/>
          </p:cNvSpPr>
          <p:nvPr/>
        </p:nvSpPr>
        <p:spPr bwMode="auto">
          <a:xfrm>
            <a:off x="4229100" y="2060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Oval 7"/>
          <p:cNvSpPr>
            <a:spLocks noChangeArrowheads="1"/>
          </p:cNvSpPr>
          <p:nvPr/>
        </p:nvSpPr>
        <p:spPr bwMode="auto">
          <a:xfrm>
            <a:off x="2195513" y="447357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Oval 8"/>
          <p:cNvSpPr>
            <a:spLocks noChangeArrowheads="1"/>
          </p:cNvSpPr>
          <p:nvPr/>
        </p:nvSpPr>
        <p:spPr bwMode="auto">
          <a:xfrm>
            <a:off x="1295400" y="4473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Oval 9"/>
          <p:cNvSpPr>
            <a:spLocks noChangeArrowheads="1"/>
          </p:cNvSpPr>
          <p:nvPr/>
        </p:nvSpPr>
        <p:spPr bwMode="auto">
          <a:xfrm>
            <a:off x="395288" y="44719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5" name="Oval 10"/>
          <p:cNvSpPr>
            <a:spLocks noChangeArrowheads="1"/>
          </p:cNvSpPr>
          <p:nvPr/>
        </p:nvSpPr>
        <p:spPr bwMode="auto">
          <a:xfrm>
            <a:off x="4229100" y="3248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6" name="Oval 11"/>
          <p:cNvSpPr>
            <a:spLocks noChangeArrowheads="1"/>
          </p:cNvSpPr>
          <p:nvPr/>
        </p:nvSpPr>
        <p:spPr bwMode="auto">
          <a:xfrm>
            <a:off x="7235825" y="3249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97" name="Oval 12"/>
          <p:cNvSpPr>
            <a:spLocks noChangeArrowheads="1"/>
          </p:cNvSpPr>
          <p:nvPr/>
        </p:nvSpPr>
        <p:spPr bwMode="auto">
          <a:xfrm>
            <a:off x="1258888" y="3249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3198" name="AutoShape 13"/>
          <p:cNvCxnSpPr>
            <a:cxnSpLocks noChangeShapeType="1"/>
            <a:stCxn id="93191" idx="4"/>
            <a:endCxn id="93195" idx="0"/>
          </p:cNvCxnSpPr>
          <p:nvPr/>
        </p:nvCxnSpPr>
        <p:spPr bwMode="auto">
          <a:xfrm>
            <a:off x="4410075" y="2420938"/>
            <a:ext cx="0" cy="8270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199" name="Oval 14"/>
          <p:cNvSpPr>
            <a:spLocks noChangeArrowheads="1"/>
          </p:cNvSpPr>
          <p:nvPr/>
        </p:nvSpPr>
        <p:spPr bwMode="auto">
          <a:xfrm>
            <a:off x="5148263" y="4508500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0" name="Oval 15"/>
          <p:cNvSpPr>
            <a:spLocks noChangeArrowheads="1"/>
          </p:cNvSpPr>
          <p:nvPr/>
        </p:nvSpPr>
        <p:spPr bwMode="auto">
          <a:xfrm>
            <a:off x="4248150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1" name="Oval 16"/>
          <p:cNvSpPr>
            <a:spLocks noChangeArrowheads="1"/>
          </p:cNvSpPr>
          <p:nvPr/>
        </p:nvSpPr>
        <p:spPr bwMode="auto">
          <a:xfrm>
            <a:off x="3348038" y="45069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2" name="Oval 17"/>
          <p:cNvSpPr>
            <a:spLocks noChangeArrowheads="1"/>
          </p:cNvSpPr>
          <p:nvPr/>
        </p:nvSpPr>
        <p:spPr bwMode="auto">
          <a:xfrm>
            <a:off x="8172450" y="451008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3" name="Oval 18"/>
          <p:cNvSpPr>
            <a:spLocks noChangeArrowheads="1"/>
          </p:cNvSpPr>
          <p:nvPr/>
        </p:nvSpPr>
        <p:spPr bwMode="auto">
          <a:xfrm>
            <a:off x="7272338" y="45100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4" name="Oval 19"/>
          <p:cNvSpPr>
            <a:spLocks noChangeArrowheads="1"/>
          </p:cNvSpPr>
          <p:nvPr/>
        </p:nvSpPr>
        <p:spPr bwMode="auto">
          <a:xfrm>
            <a:off x="6372225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5" name="Oval 20"/>
          <p:cNvSpPr>
            <a:spLocks noChangeArrowheads="1"/>
          </p:cNvSpPr>
          <p:nvPr/>
        </p:nvSpPr>
        <p:spPr bwMode="auto">
          <a:xfrm>
            <a:off x="6254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06" name="Oval 21"/>
          <p:cNvSpPr>
            <a:spLocks noChangeArrowheads="1"/>
          </p:cNvSpPr>
          <p:nvPr/>
        </p:nvSpPr>
        <p:spPr bwMode="auto">
          <a:xfrm>
            <a:off x="1793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3207" name="AutoShape 22"/>
          <p:cNvCxnSpPr>
            <a:cxnSpLocks noChangeShapeType="1"/>
            <a:stCxn id="93197" idx="4"/>
            <a:endCxn id="93194" idx="0"/>
          </p:cNvCxnSpPr>
          <p:nvPr/>
        </p:nvCxnSpPr>
        <p:spPr bwMode="auto">
          <a:xfrm flipH="1">
            <a:off x="576263" y="3609975"/>
            <a:ext cx="863600" cy="862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08" name="AutoShape 23"/>
          <p:cNvCxnSpPr>
            <a:cxnSpLocks noChangeShapeType="1"/>
            <a:stCxn id="93197" idx="4"/>
            <a:endCxn id="93193" idx="0"/>
          </p:cNvCxnSpPr>
          <p:nvPr/>
        </p:nvCxnSpPr>
        <p:spPr bwMode="auto">
          <a:xfrm>
            <a:off x="1439863" y="3609975"/>
            <a:ext cx="36512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09" name="AutoShape 24"/>
          <p:cNvCxnSpPr>
            <a:cxnSpLocks noChangeShapeType="1"/>
            <a:stCxn id="93197" idx="4"/>
            <a:endCxn id="93192" idx="0"/>
          </p:cNvCxnSpPr>
          <p:nvPr/>
        </p:nvCxnSpPr>
        <p:spPr bwMode="auto">
          <a:xfrm>
            <a:off x="1439863" y="3609975"/>
            <a:ext cx="936625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10" name="AutoShape 25"/>
          <p:cNvCxnSpPr>
            <a:cxnSpLocks noChangeShapeType="1"/>
            <a:stCxn id="93195" idx="4"/>
            <a:endCxn id="93201" idx="0"/>
          </p:cNvCxnSpPr>
          <p:nvPr/>
        </p:nvCxnSpPr>
        <p:spPr bwMode="auto">
          <a:xfrm flipH="1">
            <a:off x="3529013" y="3608388"/>
            <a:ext cx="881062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11" name="AutoShape 26"/>
          <p:cNvCxnSpPr>
            <a:cxnSpLocks noChangeShapeType="1"/>
            <a:stCxn id="93195" idx="4"/>
            <a:endCxn id="93200" idx="0"/>
          </p:cNvCxnSpPr>
          <p:nvPr/>
        </p:nvCxnSpPr>
        <p:spPr bwMode="auto">
          <a:xfrm>
            <a:off x="4410075" y="3608388"/>
            <a:ext cx="19050" cy="90011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12" name="AutoShape 27"/>
          <p:cNvCxnSpPr>
            <a:cxnSpLocks noChangeShapeType="1"/>
            <a:stCxn id="93195" idx="4"/>
            <a:endCxn id="93199" idx="0"/>
          </p:cNvCxnSpPr>
          <p:nvPr/>
        </p:nvCxnSpPr>
        <p:spPr bwMode="auto">
          <a:xfrm>
            <a:off x="4410075" y="3608388"/>
            <a:ext cx="919163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13" name="AutoShape 28"/>
          <p:cNvCxnSpPr>
            <a:cxnSpLocks noChangeShapeType="1"/>
            <a:stCxn id="93196" idx="4"/>
            <a:endCxn id="93204" idx="0"/>
          </p:cNvCxnSpPr>
          <p:nvPr/>
        </p:nvCxnSpPr>
        <p:spPr bwMode="auto">
          <a:xfrm flipH="1">
            <a:off x="6553200" y="3609975"/>
            <a:ext cx="863600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14" name="AutoShape 29"/>
          <p:cNvCxnSpPr>
            <a:cxnSpLocks noChangeShapeType="1"/>
            <a:stCxn id="93196" idx="4"/>
            <a:endCxn id="93203" idx="0"/>
          </p:cNvCxnSpPr>
          <p:nvPr/>
        </p:nvCxnSpPr>
        <p:spPr bwMode="auto">
          <a:xfrm>
            <a:off x="7416800" y="3609975"/>
            <a:ext cx="36513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15" name="AutoShape 30"/>
          <p:cNvCxnSpPr>
            <a:cxnSpLocks noChangeShapeType="1"/>
            <a:stCxn id="93196" idx="4"/>
            <a:endCxn id="93202" idx="0"/>
          </p:cNvCxnSpPr>
          <p:nvPr/>
        </p:nvCxnSpPr>
        <p:spPr bwMode="auto">
          <a:xfrm>
            <a:off x="7416800" y="3609975"/>
            <a:ext cx="936625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216" name="Oval 31"/>
          <p:cNvSpPr>
            <a:spLocks noChangeArrowheads="1"/>
          </p:cNvSpPr>
          <p:nvPr/>
        </p:nvSpPr>
        <p:spPr bwMode="auto">
          <a:xfrm>
            <a:off x="151765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17" name="Oval 32"/>
          <p:cNvSpPr>
            <a:spLocks noChangeArrowheads="1"/>
          </p:cNvSpPr>
          <p:nvPr/>
        </p:nvSpPr>
        <p:spPr bwMode="auto">
          <a:xfrm>
            <a:off x="10715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18" name="Oval 33"/>
          <p:cNvSpPr>
            <a:spLocks noChangeArrowheads="1"/>
          </p:cNvSpPr>
          <p:nvPr/>
        </p:nvSpPr>
        <p:spPr bwMode="auto">
          <a:xfrm>
            <a:off x="241141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19" name="Oval 34"/>
          <p:cNvSpPr>
            <a:spLocks noChangeArrowheads="1"/>
          </p:cNvSpPr>
          <p:nvPr/>
        </p:nvSpPr>
        <p:spPr bwMode="auto">
          <a:xfrm>
            <a:off x="196373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0" name="Oval 35"/>
          <p:cNvSpPr>
            <a:spLocks noChangeArrowheads="1"/>
          </p:cNvSpPr>
          <p:nvPr/>
        </p:nvSpPr>
        <p:spPr bwMode="auto">
          <a:xfrm>
            <a:off x="350520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1" name="Oval 36"/>
          <p:cNvSpPr>
            <a:spLocks noChangeArrowheads="1"/>
          </p:cNvSpPr>
          <p:nvPr/>
        </p:nvSpPr>
        <p:spPr bwMode="auto">
          <a:xfrm>
            <a:off x="305911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2" name="Oval 37"/>
          <p:cNvSpPr>
            <a:spLocks noChangeArrowheads="1"/>
          </p:cNvSpPr>
          <p:nvPr/>
        </p:nvSpPr>
        <p:spPr bwMode="auto">
          <a:xfrm>
            <a:off x="43973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3" name="Oval 38"/>
          <p:cNvSpPr>
            <a:spLocks noChangeArrowheads="1"/>
          </p:cNvSpPr>
          <p:nvPr/>
        </p:nvSpPr>
        <p:spPr bwMode="auto">
          <a:xfrm>
            <a:off x="39512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4" name="Oval 39"/>
          <p:cNvSpPr>
            <a:spLocks noChangeArrowheads="1"/>
          </p:cNvSpPr>
          <p:nvPr/>
        </p:nvSpPr>
        <p:spPr bwMode="auto">
          <a:xfrm>
            <a:off x="529113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5" name="Oval 40"/>
          <p:cNvSpPr>
            <a:spLocks noChangeArrowheads="1"/>
          </p:cNvSpPr>
          <p:nvPr/>
        </p:nvSpPr>
        <p:spPr bwMode="auto">
          <a:xfrm>
            <a:off x="48434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6" name="Oval 41"/>
          <p:cNvSpPr>
            <a:spLocks noChangeArrowheads="1"/>
          </p:cNvSpPr>
          <p:nvPr/>
        </p:nvSpPr>
        <p:spPr bwMode="auto">
          <a:xfrm>
            <a:off x="652938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7" name="Oval 42"/>
          <p:cNvSpPr>
            <a:spLocks noChangeArrowheads="1"/>
          </p:cNvSpPr>
          <p:nvPr/>
        </p:nvSpPr>
        <p:spPr bwMode="auto">
          <a:xfrm>
            <a:off x="608330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8" name="Oval 43"/>
          <p:cNvSpPr>
            <a:spLocks noChangeArrowheads="1"/>
          </p:cNvSpPr>
          <p:nvPr/>
        </p:nvSpPr>
        <p:spPr bwMode="auto">
          <a:xfrm>
            <a:off x="742156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29" name="Oval 44"/>
          <p:cNvSpPr>
            <a:spLocks noChangeArrowheads="1"/>
          </p:cNvSpPr>
          <p:nvPr/>
        </p:nvSpPr>
        <p:spPr bwMode="auto">
          <a:xfrm>
            <a:off x="6975475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30" name="Oval 45"/>
          <p:cNvSpPr>
            <a:spLocks noChangeArrowheads="1"/>
          </p:cNvSpPr>
          <p:nvPr/>
        </p:nvSpPr>
        <p:spPr bwMode="auto">
          <a:xfrm>
            <a:off x="831532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31" name="Oval 46"/>
          <p:cNvSpPr>
            <a:spLocks noChangeArrowheads="1"/>
          </p:cNvSpPr>
          <p:nvPr/>
        </p:nvSpPr>
        <p:spPr bwMode="auto">
          <a:xfrm>
            <a:off x="786765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3232" name="AutoShape 47"/>
          <p:cNvCxnSpPr>
            <a:cxnSpLocks noChangeShapeType="1"/>
            <a:stCxn id="93194" idx="4"/>
            <a:endCxn id="93206" idx="0"/>
          </p:cNvCxnSpPr>
          <p:nvPr/>
        </p:nvCxnSpPr>
        <p:spPr bwMode="auto">
          <a:xfrm flipH="1">
            <a:off x="360363" y="4832350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33" name="AutoShape 48"/>
          <p:cNvCxnSpPr>
            <a:cxnSpLocks noChangeShapeType="1"/>
            <a:stCxn id="93194" idx="4"/>
            <a:endCxn id="93205" idx="0"/>
          </p:cNvCxnSpPr>
          <p:nvPr/>
        </p:nvCxnSpPr>
        <p:spPr bwMode="auto">
          <a:xfrm>
            <a:off x="576263" y="4832350"/>
            <a:ext cx="230187" cy="8302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34" name="AutoShape 49"/>
          <p:cNvCxnSpPr>
            <a:cxnSpLocks noChangeShapeType="1"/>
            <a:stCxn id="93193" idx="4"/>
            <a:endCxn id="93217" idx="0"/>
          </p:cNvCxnSpPr>
          <p:nvPr/>
        </p:nvCxnSpPr>
        <p:spPr bwMode="auto">
          <a:xfrm flipH="1">
            <a:off x="1252538" y="4833938"/>
            <a:ext cx="223837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35" name="AutoShape 50"/>
          <p:cNvCxnSpPr>
            <a:cxnSpLocks noChangeShapeType="1"/>
            <a:stCxn id="93193" idx="4"/>
            <a:endCxn id="93216" idx="0"/>
          </p:cNvCxnSpPr>
          <p:nvPr/>
        </p:nvCxnSpPr>
        <p:spPr bwMode="auto">
          <a:xfrm>
            <a:off x="1476375" y="4833938"/>
            <a:ext cx="22225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36" name="AutoShape 51"/>
          <p:cNvCxnSpPr>
            <a:cxnSpLocks noChangeShapeType="1"/>
            <a:stCxn id="93192" idx="4"/>
            <a:endCxn id="93219" idx="0"/>
          </p:cNvCxnSpPr>
          <p:nvPr/>
        </p:nvCxnSpPr>
        <p:spPr bwMode="auto">
          <a:xfrm flipH="1">
            <a:off x="2144713" y="4833938"/>
            <a:ext cx="231775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37" name="AutoShape 52"/>
          <p:cNvCxnSpPr>
            <a:cxnSpLocks noChangeShapeType="1"/>
            <a:stCxn id="93192" idx="4"/>
            <a:endCxn id="93218" idx="0"/>
          </p:cNvCxnSpPr>
          <p:nvPr/>
        </p:nvCxnSpPr>
        <p:spPr bwMode="auto">
          <a:xfrm>
            <a:off x="2376488" y="4833938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38" name="AutoShape 53"/>
          <p:cNvCxnSpPr>
            <a:cxnSpLocks noChangeShapeType="1"/>
            <a:stCxn id="93201" idx="4"/>
            <a:endCxn id="93221" idx="0"/>
          </p:cNvCxnSpPr>
          <p:nvPr/>
        </p:nvCxnSpPr>
        <p:spPr bwMode="auto">
          <a:xfrm flipH="1">
            <a:off x="3240088" y="4867275"/>
            <a:ext cx="2889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39" name="AutoShape 54"/>
          <p:cNvCxnSpPr>
            <a:cxnSpLocks noChangeShapeType="1"/>
            <a:stCxn id="93201" idx="4"/>
            <a:endCxn id="93220" idx="0"/>
          </p:cNvCxnSpPr>
          <p:nvPr/>
        </p:nvCxnSpPr>
        <p:spPr bwMode="auto">
          <a:xfrm>
            <a:off x="3529013" y="4867275"/>
            <a:ext cx="157162" cy="795338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0" name="AutoShape 55"/>
          <p:cNvCxnSpPr>
            <a:cxnSpLocks noChangeShapeType="1"/>
            <a:stCxn id="93200" idx="4"/>
            <a:endCxn id="93223" idx="0"/>
          </p:cNvCxnSpPr>
          <p:nvPr/>
        </p:nvCxnSpPr>
        <p:spPr bwMode="auto">
          <a:xfrm flipH="1">
            <a:off x="4132263" y="4868863"/>
            <a:ext cx="296862" cy="79216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1" name="AutoShape 56"/>
          <p:cNvCxnSpPr>
            <a:cxnSpLocks noChangeShapeType="1"/>
            <a:stCxn id="93200" idx="4"/>
            <a:endCxn id="93222" idx="0"/>
          </p:cNvCxnSpPr>
          <p:nvPr/>
        </p:nvCxnSpPr>
        <p:spPr bwMode="auto">
          <a:xfrm>
            <a:off x="4429125" y="4868863"/>
            <a:ext cx="1492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2" name="AutoShape 57"/>
          <p:cNvCxnSpPr>
            <a:cxnSpLocks noChangeShapeType="1"/>
            <a:stCxn id="93199" idx="4"/>
            <a:endCxn id="93225" idx="0"/>
          </p:cNvCxnSpPr>
          <p:nvPr/>
        </p:nvCxnSpPr>
        <p:spPr bwMode="auto">
          <a:xfrm flipH="1">
            <a:off x="5024438" y="4868863"/>
            <a:ext cx="304800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3" name="AutoShape 58"/>
          <p:cNvCxnSpPr>
            <a:cxnSpLocks noChangeShapeType="1"/>
            <a:stCxn id="93199" idx="4"/>
            <a:endCxn id="93224" idx="0"/>
          </p:cNvCxnSpPr>
          <p:nvPr/>
        </p:nvCxnSpPr>
        <p:spPr bwMode="auto">
          <a:xfrm>
            <a:off x="5329238" y="4868863"/>
            <a:ext cx="14287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4" name="AutoShape 59"/>
          <p:cNvCxnSpPr>
            <a:cxnSpLocks noChangeShapeType="1"/>
            <a:stCxn id="93204" idx="4"/>
            <a:endCxn id="93227" idx="0"/>
          </p:cNvCxnSpPr>
          <p:nvPr/>
        </p:nvCxnSpPr>
        <p:spPr bwMode="auto">
          <a:xfrm flipH="1">
            <a:off x="6264275" y="4868863"/>
            <a:ext cx="288925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5" name="AutoShape 60"/>
          <p:cNvCxnSpPr>
            <a:cxnSpLocks noChangeShapeType="1"/>
            <a:stCxn id="93204" idx="4"/>
            <a:endCxn id="93226" idx="0"/>
          </p:cNvCxnSpPr>
          <p:nvPr/>
        </p:nvCxnSpPr>
        <p:spPr bwMode="auto">
          <a:xfrm>
            <a:off x="6553200" y="4868863"/>
            <a:ext cx="157163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6" name="AutoShape 61"/>
          <p:cNvCxnSpPr>
            <a:cxnSpLocks noChangeShapeType="1"/>
            <a:stCxn id="93203" idx="4"/>
            <a:endCxn id="93229" idx="0"/>
          </p:cNvCxnSpPr>
          <p:nvPr/>
        </p:nvCxnSpPr>
        <p:spPr bwMode="auto">
          <a:xfrm flipH="1">
            <a:off x="7156450" y="4870450"/>
            <a:ext cx="296863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7" name="AutoShape 62"/>
          <p:cNvCxnSpPr>
            <a:cxnSpLocks noChangeShapeType="1"/>
            <a:stCxn id="93203" idx="4"/>
            <a:endCxn id="93228" idx="0"/>
          </p:cNvCxnSpPr>
          <p:nvPr/>
        </p:nvCxnSpPr>
        <p:spPr bwMode="auto">
          <a:xfrm>
            <a:off x="7453313" y="4870450"/>
            <a:ext cx="14922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8" name="AutoShape 63"/>
          <p:cNvCxnSpPr>
            <a:cxnSpLocks noChangeShapeType="1"/>
            <a:stCxn id="93202" idx="4"/>
            <a:endCxn id="93231" idx="0"/>
          </p:cNvCxnSpPr>
          <p:nvPr/>
        </p:nvCxnSpPr>
        <p:spPr bwMode="auto">
          <a:xfrm flipH="1">
            <a:off x="8048625" y="4870450"/>
            <a:ext cx="304800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249" name="AutoShape 64"/>
          <p:cNvCxnSpPr>
            <a:cxnSpLocks noChangeShapeType="1"/>
            <a:stCxn id="93202" idx="4"/>
            <a:endCxn id="93230" idx="0"/>
          </p:cNvCxnSpPr>
          <p:nvPr/>
        </p:nvCxnSpPr>
        <p:spPr bwMode="auto">
          <a:xfrm>
            <a:off x="8353425" y="4870450"/>
            <a:ext cx="14287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120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techniques</a:t>
            </a:r>
            <a:endParaRPr lang="en-AU"/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923925"/>
          </a:xfrm>
        </p:spPr>
        <p:txBody>
          <a:bodyPr/>
          <a:lstStyle/>
          <a:p>
            <a:r>
              <a:rPr lang="en-US"/>
              <a:t>2-LDS</a:t>
            </a:r>
            <a:endParaRPr lang="en-AU"/>
          </a:p>
        </p:txBody>
      </p:sp>
      <p:cxnSp>
        <p:nvCxnSpPr>
          <p:cNvPr id="94213" name="AutoShape 4"/>
          <p:cNvCxnSpPr>
            <a:cxnSpLocks noChangeShapeType="1"/>
            <a:stCxn id="94215" idx="4"/>
            <a:endCxn id="94221" idx="0"/>
          </p:cNvCxnSpPr>
          <p:nvPr/>
        </p:nvCxnSpPr>
        <p:spPr bwMode="auto">
          <a:xfrm flipH="1">
            <a:off x="1439863" y="2420938"/>
            <a:ext cx="2970212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14" name="AutoShape 5"/>
          <p:cNvCxnSpPr>
            <a:cxnSpLocks noChangeShapeType="1"/>
            <a:stCxn id="94215" idx="4"/>
            <a:endCxn id="94220" idx="0"/>
          </p:cNvCxnSpPr>
          <p:nvPr/>
        </p:nvCxnSpPr>
        <p:spPr bwMode="auto">
          <a:xfrm>
            <a:off x="4410075" y="2420938"/>
            <a:ext cx="3006725" cy="8286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15" name="Oval 6"/>
          <p:cNvSpPr>
            <a:spLocks noChangeArrowheads="1"/>
          </p:cNvSpPr>
          <p:nvPr/>
        </p:nvSpPr>
        <p:spPr bwMode="auto">
          <a:xfrm>
            <a:off x="4229100" y="2060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6" name="Oval 7"/>
          <p:cNvSpPr>
            <a:spLocks noChangeArrowheads="1"/>
          </p:cNvSpPr>
          <p:nvPr/>
        </p:nvSpPr>
        <p:spPr bwMode="auto">
          <a:xfrm>
            <a:off x="2195513" y="447357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7" name="Oval 8"/>
          <p:cNvSpPr>
            <a:spLocks noChangeArrowheads="1"/>
          </p:cNvSpPr>
          <p:nvPr/>
        </p:nvSpPr>
        <p:spPr bwMode="auto">
          <a:xfrm>
            <a:off x="1295400" y="4473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8" name="Oval 9"/>
          <p:cNvSpPr>
            <a:spLocks noChangeArrowheads="1"/>
          </p:cNvSpPr>
          <p:nvPr/>
        </p:nvSpPr>
        <p:spPr bwMode="auto">
          <a:xfrm>
            <a:off x="395288" y="44719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9" name="Oval 10"/>
          <p:cNvSpPr>
            <a:spLocks noChangeArrowheads="1"/>
          </p:cNvSpPr>
          <p:nvPr/>
        </p:nvSpPr>
        <p:spPr bwMode="auto">
          <a:xfrm>
            <a:off x="4229100" y="3248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0" name="Oval 11"/>
          <p:cNvSpPr>
            <a:spLocks noChangeArrowheads="1"/>
          </p:cNvSpPr>
          <p:nvPr/>
        </p:nvSpPr>
        <p:spPr bwMode="auto">
          <a:xfrm>
            <a:off x="7235825" y="3249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1" name="Oval 12"/>
          <p:cNvSpPr>
            <a:spLocks noChangeArrowheads="1"/>
          </p:cNvSpPr>
          <p:nvPr/>
        </p:nvSpPr>
        <p:spPr bwMode="auto">
          <a:xfrm>
            <a:off x="1258888" y="3249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4222" name="AutoShape 13"/>
          <p:cNvCxnSpPr>
            <a:cxnSpLocks noChangeShapeType="1"/>
            <a:stCxn id="94215" idx="4"/>
            <a:endCxn id="94219" idx="0"/>
          </p:cNvCxnSpPr>
          <p:nvPr/>
        </p:nvCxnSpPr>
        <p:spPr bwMode="auto">
          <a:xfrm>
            <a:off x="4410075" y="2420938"/>
            <a:ext cx="0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23" name="Oval 14"/>
          <p:cNvSpPr>
            <a:spLocks noChangeArrowheads="1"/>
          </p:cNvSpPr>
          <p:nvPr/>
        </p:nvSpPr>
        <p:spPr bwMode="auto">
          <a:xfrm>
            <a:off x="5148263" y="4508500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4" name="Oval 15"/>
          <p:cNvSpPr>
            <a:spLocks noChangeArrowheads="1"/>
          </p:cNvSpPr>
          <p:nvPr/>
        </p:nvSpPr>
        <p:spPr bwMode="auto">
          <a:xfrm>
            <a:off x="4248150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5" name="Oval 16"/>
          <p:cNvSpPr>
            <a:spLocks noChangeArrowheads="1"/>
          </p:cNvSpPr>
          <p:nvPr/>
        </p:nvSpPr>
        <p:spPr bwMode="auto">
          <a:xfrm>
            <a:off x="3348038" y="45069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6" name="Oval 17"/>
          <p:cNvSpPr>
            <a:spLocks noChangeArrowheads="1"/>
          </p:cNvSpPr>
          <p:nvPr/>
        </p:nvSpPr>
        <p:spPr bwMode="auto">
          <a:xfrm>
            <a:off x="8172450" y="451008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7" name="Oval 18"/>
          <p:cNvSpPr>
            <a:spLocks noChangeArrowheads="1"/>
          </p:cNvSpPr>
          <p:nvPr/>
        </p:nvSpPr>
        <p:spPr bwMode="auto">
          <a:xfrm>
            <a:off x="7272338" y="45100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8" name="Oval 19"/>
          <p:cNvSpPr>
            <a:spLocks noChangeArrowheads="1"/>
          </p:cNvSpPr>
          <p:nvPr/>
        </p:nvSpPr>
        <p:spPr bwMode="auto">
          <a:xfrm>
            <a:off x="6372225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9" name="Oval 20"/>
          <p:cNvSpPr>
            <a:spLocks noChangeArrowheads="1"/>
          </p:cNvSpPr>
          <p:nvPr/>
        </p:nvSpPr>
        <p:spPr bwMode="auto">
          <a:xfrm>
            <a:off x="6254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30" name="Oval 21"/>
          <p:cNvSpPr>
            <a:spLocks noChangeArrowheads="1"/>
          </p:cNvSpPr>
          <p:nvPr/>
        </p:nvSpPr>
        <p:spPr bwMode="auto">
          <a:xfrm>
            <a:off x="1793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4231" name="AutoShape 22"/>
          <p:cNvCxnSpPr>
            <a:cxnSpLocks noChangeShapeType="1"/>
            <a:stCxn id="94221" idx="4"/>
            <a:endCxn id="94218" idx="0"/>
          </p:cNvCxnSpPr>
          <p:nvPr/>
        </p:nvCxnSpPr>
        <p:spPr bwMode="auto">
          <a:xfrm flipH="1">
            <a:off x="576263" y="3609975"/>
            <a:ext cx="863600" cy="862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32" name="AutoShape 23"/>
          <p:cNvCxnSpPr>
            <a:cxnSpLocks noChangeShapeType="1"/>
            <a:stCxn id="94221" idx="4"/>
            <a:endCxn id="94217" idx="0"/>
          </p:cNvCxnSpPr>
          <p:nvPr/>
        </p:nvCxnSpPr>
        <p:spPr bwMode="auto">
          <a:xfrm>
            <a:off x="1439863" y="3609975"/>
            <a:ext cx="36512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33" name="AutoShape 24"/>
          <p:cNvCxnSpPr>
            <a:cxnSpLocks noChangeShapeType="1"/>
            <a:stCxn id="94221" idx="4"/>
            <a:endCxn id="94216" idx="0"/>
          </p:cNvCxnSpPr>
          <p:nvPr/>
        </p:nvCxnSpPr>
        <p:spPr bwMode="auto">
          <a:xfrm>
            <a:off x="1439863" y="3609975"/>
            <a:ext cx="936625" cy="8636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34" name="AutoShape 25"/>
          <p:cNvCxnSpPr>
            <a:cxnSpLocks noChangeShapeType="1"/>
            <a:stCxn id="94219" idx="4"/>
            <a:endCxn id="94225" idx="0"/>
          </p:cNvCxnSpPr>
          <p:nvPr/>
        </p:nvCxnSpPr>
        <p:spPr bwMode="auto">
          <a:xfrm flipH="1">
            <a:off x="3529013" y="3608388"/>
            <a:ext cx="881062" cy="898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35" name="AutoShape 26"/>
          <p:cNvCxnSpPr>
            <a:cxnSpLocks noChangeShapeType="1"/>
            <a:stCxn id="94219" idx="4"/>
            <a:endCxn id="94224" idx="0"/>
          </p:cNvCxnSpPr>
          <p:nvPr/>
        </p:nvCxnSpPr>
        <p:spPr bwMode="auto">
          <a:xfrm>
            <a:off x="4410075" y="3608388"/>
            <a:ext cx="19050" cy="9001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36" name="AutoShape 27"/>
          <p:cNvCxnSpPr>
            <a:cxnSpLocks noChangeShapeType="1"/>
            <a:stCxn id="94219" idx="4"/>
            <a:endCxn id="94223" idx="0"/>
          </p:cNvCxnSpPr>
          <p:nvPr/>
        </p:nvCxnSpPr>
        <p:spPr bwMode="auto">
          <a:xfrm>
            <a:off x="4410075" y="3608388"/>
            <a:ext cx="919163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37" name="AutoShape 28"/>
          <p:cNvCxnSpPr>
            <a:cxnSpLocks noChangeShapeType="1"/>
            <a:stCxn id="94220" idx="4"/>
            <a:endCxn id="94228" idx="0"/>
          </p:cNvCxnSpPr>
          <p:nvPr/>
        </p:nvCxnSpPr>
        <p:spPr bwMode="auto">
          <a:xfrm flipH="1">
            <a:off x="6553200" y="3609975"/>
            <a:ext cx="863600" cy="8985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38" name="AutoShape 29"/>
          <p:cNvCxnSpPr>
            <a:cxnSpLocks noChangeShapeType="1"/>
            <a:stCxn id="94220" idx="4"/>
            <a:endCxn id="94227" idx="0"/>
          </p:cNvCxnSpPr>
          <p:nvPr/>
        </p:nvCxnSpPr>
        <p:spPr bwMode="auto">
          <a:xfrm>
            <a:off x="7416800" y="3609975"/>
            <a:ext cx="36513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39" name="AutoShape 30"/>
          <p:cNvCxnSpPr>
            <a:cxnSpLocks noChangeShapeType="1"/>
            <a:stCxn id="94220" idx="4"/>
            <a:endCxn id="94226" idx="0"/>
          </p:cNvCxnSpPr>
          <p:nvPr/>
        </p:nvCxnSpPr>
        <p:spPr bwMode="auto">
          <a:xfrm>
            <a:off x="7416800" y="3609975"/>
            <a:ext cx="936625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240" name="Oval 31"/>
          <p:cNvSpPr>
            <a:spLocks noChangeArrowheads="1"/>
          </p:cNvSpPr>
          <p:nvPr/>
        </p:nvSpPr>
        <p:spPr bwMode="auto">
          <a:xfrm>
            <a:off x="151765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1" name="Oval 32"/>
          <p:cNvSpPr>
            <a:spLocks noChangeArrowheads="1"/>
          </p:cNvSpPr>
          <p:nvPr/>
        </p:nvSpPr>
        <p:spPr bwMode="auto">
          <a:xfrm>
            <a:off x="10715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2" name="Oval 33"/>
          <p:cNvSpPr>
            <a:spLocks noChangeArrowheads="1"/>
          </p:cNvSpPr>
          <p:nvPr/>
        </p:nvSpPr>
        <p:spPr bwMode="auto">
          <a:xfrm>
            <a:off x="241141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3" name="Oval 34"/>
          <p:cNvSpPr>
            <a:spLocks noChangeArrowheads="1"/>
          </p:cNvSpPr>
          <p:nvPr/>
        </p:nvSpPr>
        <p:spPr bwMode="auto">
          <a:xfrm>
            <a:off x="196373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4" name="Oval 35"/>
          <p:cNvSpPr>
            <a:spLocks noChangeArrowheads="1"/>
          </p:cNvSpPr>
          <p:nvPr/>
        </p:nvSpPr>
        <p:spPr bwMode="auto">
          <a:xfrm>
            <a:off x="3505200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5" name="Oval 36"/>
          <p:cNvSpPr>
            <a:spLocks noChangeArrowheads="1"/>
          </p:cNvSpPr>
          <p:nvPr/>
        </p:nvSpPr>
        <p:spPr bwMode="auto">
          <a:xfrm>
            <a:off x="305911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6" name="Oval 37"/>
          <p:cNvSpPr>
            <a:spLocks noChangeArrowheads="1"/>
          </p:cNvSpPr>
          <p:nvPr/>
        </p:nvSpPr>
        <p:spPr bwMode="auto">
          <a:xfrm>
            <a:off x="43973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7" name="Oval 38"/>
          <p:cNvSpPr>
            <a:spLocks noChangeArrowheads="1"/>
          </p:cNvSpPr>
          <p:nvPr/>
        </p:nvSpPr>
        <p:spPr bwMode="auto">
          <a:xfrm>
            <a:off x="3951288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8" name="Oval 39"/>
          <p:cNvSpPr>
            <a:spLocks noChangeArrowheads="1"/>
          </p:cNvSpPr>
          <p:nvPr/>
        </p:nvSpPr>
        <p:spPr bwMode="auto">
          <a:xfrm>
            <a:off x="529113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49" name="Oval 40"/>
          <p:cNvSpPr>
            <a:spLocks noChangeArrowheads="1"/>
          </p:cNvSpPr>
          <p:nvPr/>
        </p:nvSpPr>
        <p:spPr bwMode="auto">
          <a:xfrm>
            <a:off x="48434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50" name="Oval 41"/>
          <p:cNvSpPr>
            <a:spLocks noChangeArrowheads="1"/>
          </p:cNvSpPr>
          <p:nvPr/>
        </p:nvSpPr>
        <p:spPr bwMode="auto">
          <a:xfrm>
            <a:off x="652938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51" name="Oval 42"/>
          <p:cNvSpPr>
            <a:spLocks noChangeArrowheads="1"/>
          </p:cNvSpPr>
          <p:nvPr/>
        </p:nvSpPr>
        <p:spPr bwMode="auto">
          <a:xfrm>
            <a:off x="608330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52" name="Oval 43"/>
          <p:cNvSpPr>
            <a:spLocks noChangeArrowheads="1"/>
          </p:cNvSpPr>
          <p:nvPr/>
        </p:nvSpPr>
        <p:spPr bwMode="auto">
          <a:xfrm>
            <a:off x="742156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53" name="Oval 44"/>
          <p:cNvSpPr>
            <a:spLocks noChangeArrowheads="1"/>
          </p:cNvSpPr>
          <p:nvPr/>
        </p:nvSpPr>
        <p:spPr bwMode="auto">
          <a:xfrm>
            <a:off x="6975475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54" name="Oval 45"/>
          <p:cNvSpPr>
            <a:spLocks noChangeArrowheads="1"/>
          </p:cNvSpPr>
          <p:nvPr/>
        </p:nvSpPr>
        <p:spPr bwMode="auto">
          <a:xfrm>
            <a:off x="831532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55" name="Oval 46"/>
          <p:cNvSpPr>
            <a:spLocks noChangeArrowheads="1"/>
          </p:cNvSpPr>
          <p:nvPr/>
        </p:nvSpPr>
        <p:spPr bwMode="auto">
          <a:xfrm>
            <a:off x="786765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4256" name="AutoShape 47"/>
          <p:cNvCxnSpPr>
            <a:cxnSpLocks noChangeShapeType="1"/>
            <a:stCxn id="94218" idx="4"/>
            <a:endCxn id="94230" idx="0"/>
          </p:cNvCxnSpPr>
          <p:nvPr/>
        </p:nvCxnSpPr>
        <p:spPr bwMode="auto">
          <a:xfrm flipH="1">
            <a:off x="360363" y="4832350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57" name="AutoShape 48"/>
          <p:cNvCxnSpPr>
            <a:cxnSpLocks noChangeShapeType="1"/>
            <a:stCxn id="94218" idx="4"/>
            <a:endCxn id="94229" idx="0"/>
          </p:cNvCxnSpPr>
          <p:nvPr/>
        </p:nvCxnSpPr>
        <p:spPr bwMode="auto">
          <a:xfrm>
            <a:off x="576263" y="4832350"/>
            <a:ext cx="230187" cy="8302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58" name="AutoShape 49"/>
          <p:cNvCxnSpPr>
            <a:cxnSpLocks noChangeShapeType="1"/>
            <a:stCxn id="94217" idx="4"/>
            <a:endCxn id="94241" idx="0"/>
          </p:cNvCxnSpPr>
          <p:nvPr/>
        </p:nvCxnSpPr>
        <p:spPr bwMode="auto">
          <a:xfrm flipH="1">
            <a:off x="1252538" y="4833938"/>
            <a:ext cx="223837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59" name="AutoShape 50"/>
          <p:cNvCxnSpPr>
            <a:cxnSpLocks noChangeShapeType="1"/>
            <a:stCxn id="94217" idx="4"/>
            <a:endCxn id="94240" idx="0"/>
          </p:cNvCxnSpPr>
          <p:nvPr/>
        </p:nvCxnSpPr>
        <p:spPr bwMode="auto">
          <a:xfrm>
            <a:off x="1476375" y="4833938"/>
            <a:ext cx="22225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0" name="AutoShape 51"/>
          <p:cNvCxnSpPr>
            <a:cxnSpLocks noChangeShapeType="1"/>
            <a:stCxn id="94216" idx="4"/>
            <a:endCxn id="94243" idx="0"/>
          </p:cNvCxnSpPr>
          <p:nvPr/>
        </p:nvCxnSpPr>
        <p:spPr bwMode="auto">
          <a:xfrm flipH="1">
            <a:off x="2144713" y="4833938"/>
            <a:ext cx="231775" cy="8270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1" name="AutoShape 52"/>
          <p:cNvCxnSpPr>
            <a:cxnSpLocks noChangeShapeType="1"/>
            <a:stCxn id="94216" idx="4"/>
            <a:endCxn id="94242" idx="0"/>
          </p:cNvCxnSpPr>
          <p:nvPr/>
        </p:nvCxnSpPr>
        <p:spPr bwMode="auto">
          <a:xfrm>
            <a:off x="2376488" y="4833938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2" name="AutoShape 53"/>
          <p:cNvCxnSpPr>
            <a:cxnSpLocks noChangeShapeType="1"/>
            <a:stCxn id="94225" idx="4"/>
            <a:endCxn id="94245" idx="0"/>
          </p:cNvCxnSpPr>
          <p:nvPr/>
        </p:nvCxnSpPr>
        <p:spPr bwMode="auto">
          <a:xfrm flipH="1">
            <a:off x="3240088" y="4867275"/>
            <a:ext cx="2889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3" name="AutoShape 54"/>
          <p:cNvCxnSpPr>
            <a:cxnSpLocks noChangeShapeType="1"/>
            <a:stCxn id="94225" idx="4"/>
            <a:endCxn id="94244" idx="0"/>
          </p:cNvCxnSpPr>
          <p:nvPr/>
        </p:nvCxnSpPr>
        <p:spPr bwMode="auto">
          <a:xfrm>
            <a:off x="3529013" y="4867275"/>
            <a:ext cx="157162" cy="795338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4" name="AutoShape 55"/>
          <p:cNvCxnSpPr>
            <a:cxnSpLocks noChangeShapeType="1"/>
            <a:stCxn id="94224" idx="4"/>
            <a:endCxn id="94247" idx="0"/>
          </p:cNvCxnSpPr>
          <p:nvPr/>
        </p:nvCxnSpPr>
        <p:spPr bwMode="auto">
          <a:xfrm flipH="1">
            <a:off x="4132263" y="4868863"/>
            <a:ext cx="296862" cy="7921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5" name="AutoShape 56"/>
          <p:cNvCxnSpPr>
            <a:cxnSpLocks noChangeShapeType="1"/>
            <a:stCxn id="94224" idx="4"/>
            <a:endCxn id="94246" idx="0"/>
          </p:cNvCxnSpPr>
          <p:nvPr/>
        </p:nvCxnSpPr>
        <p:spPr bwMode="auto">
          <a:xfrm>
            <a:off x="4429125" y="4868863"/>
            <a:ext cx="1492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6" name="AutoShape 57"/>
          <p:cNvCxnSpPr>
            <a:cxnSpLocks noChangeShapeType="1"/>
            <a:stCxn id="94223" idx="4"/>
            <a:endCxn id="94249" idx="0"/>
          </p:cNvCxnSpPr>
          <p:nvPr/>
        </p:nvCxnSpPr>
        <p:spPr bwMode="auto">
          <a:xfrm flipH="1">
            <a:off x="5024438" y="4868863"/>
            <a:ext cx="304800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7" name="AutoShape 58"/>
          <p:cNvCxnSpPr>
            <a:cxnSpLocks noChangeShapeType="1"/>
            <a:stCxn id="94223" idx="4"/>
            <a:endCxn id="94248" idx="0"/>
          </p:cNvCxnSpPr>
          <p:nvPr/>
        </p:nvCxnSpPr>
        <p:spPr bwMode="auto">
          <a:xfrm>
            <a:off x="5329238" y="4868863"/>
            <a:ext cx="14287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8" name="AutoShape 59"/>
          <p:cNvCxnSpPr>
            <a:cxnSpLocks noChangeShapeType="1"/>
            <a:stCxn id="94228" idx="4"/>
            <a:endCxn id="94251" idx="0"/>
          </p:cNvCxnSpPr>
          <p:nvPr/>
        </p:nvCxnSpPr>
        <p:spPr bwMode="auto">
          <a:xfrm flipH="1">
            <a:off x="6264275" y="4868863"/>
            <a:ext cx="288925" cy="79216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69" name="AutoShape 60"/>
          <p:cNvCxnSpPr>
            <a:cxnSpLocks noChangeShapeType="1"/>
            <a:stCxn id="94228" idx="4"/>
            <a:endCxn id="94250" idx="0"/>
          </p:cNvCxnSpPr>
          <p:nvPr/>
        </p:nvCxnSpPr>
        <p:spPr bwMode="auto">
          <a:xfrm>
            <a:off x="6553200" y="4868863"/>
            <a:ext cx="157163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70" name="AutoShape 61"/>
          <p:cNvCxnSpPr>
            <a:cxnSpLocks noChangeShapeType="1"/>
            <a:stCxn id="94227" idx="4"/>
            <a:endCxn id="94253" idx="0"/>
          </p:cNvCxnSpPr>
          <p:nvPr/>
        </p:nvCxnSpPr>
        <p:spPr bwMode="auto">
          <a:xfrm flipH="1">
            <a:off x="7156450" y="4870450"/>
            <a:ext cx="296863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71" name="AutoShape 62"/>
          <p:cNvCxnSpPr>
            <a:cxnSpLocks noChangeShapeType="1"/>
            <a:stCxn id="94227" idx="4"/>
            <a:endCxn id="94252" idx="0"/>
          </p:cNvCxnSpPr>
          <p:nvPr/>
        </p:nvCxnSpPr>
        <p:spPr bwMode="auto">
          <a:xfrm>
            <a:off x="7453313" y="4870450"/>
            <a:ext cx="14922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72" name="AutoShape 63"/>
          <p:cNvCxnSpPr>
            <a:cxnSpLocks noChangeShapeType="1"/>
            <a:stCxn id="94226" idx="4"/>
            <a:endCxn id="94255" idx="0"/>
          </p:cNvCxnSpPr>
          <p:nvPr/>
        </p:nvCxnSpPr>
        <p:spPr bwMode="auto">
          <a:xfrm flipH="1">
            <a:off x="8048625" y="4870450"/>
            <a:ext cx="304800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73" name="AutoShape 64"/>
          <p:cNvCxnSpPr>
            <a:cxnSpLocks noChangeShapeType="1"/>
            <a:stCxn id="94226" idx="4"/>
            <a:endCxn id="94254" idx="0"/>
          </p:cNvCxnSpPr>
          <p:nvPr/>
        </p:nvCxnSpPr>
        <p:spPr bwMode="auto">
          <a:xfrm>
            <a:off x="8353425" y="4870450"/>
            <a:ext cx="14287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7134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techniques</a:t>
            </a:r>
            <a:endParaRPr lang="en-AU"/>
          </a:p>
        </p:txBody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923925"/>
          </a:xfrm>
        </p:spPr>
        <p:txBody>
          <a:bodyPr/>
          <a:lstStyle/>
          <a:p>
            <a:r>
              <a:rPr lang="en-US"/>
              <a:t>2-LDS</a:t>
            </a:r>
            <a:endParaRPr lang="en-AU"/>
          </a:p>
        </p:txBody>
      </p:sp>
      <p:cxnSp>
        <p:nvCxnSpPr>
          <p:cNvPr id="95237" name="AutoShape 4"/>
          <p:cNvCxnSpPr>
            <a:cxnSpLocks noChangeShapeType="1"/>
            <a:stCxn id="95239" idx="4"/>
            <a:endCxn id="95245" idx="0"/>
          </p:cNvCxnSpPr>
          <p:nvPr/>
        </p:nvCxnSpPr>
        <p:spPr bwMode="auto">
          <a:xfrm flipH="1">
            <a:off x="1439863" y="2420938"/>
            <a:ext cx="2970212" cy="8286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38" name="AutoShape 5"/>
          <p:cNvCxnSpPr>
            <a:cxnSpLocks noChangeShapeType="1"/>
            <a:stCxn id="95239" idx="4"/>
            <a:endCxn id="95244" idx="0"/>
          </p:cNvCxnSpPr>
          <p:nvPr/>
        </p:nvCxnSpPr>
        <p:spPr bwMode="auto">
          <a:xfrm>
            <a:off x="4410075" y="2420938"/>
            <a:ext cx="3006725" cy="8286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239" name="Oval 6"/>
          <p:cNvSpPr>
            <a:spLocks noChangeArrowheads="1"/>
          </p:cNvSpPr>
          <p:nvPr/>
        </p:nvSpPr>
        <p:spPr bwMode="auto">
          <a:xfrm>
            <a:off x="4229100" y="2060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Oval 7"/>
          <p:cNvSpPr>
            <a:spLocks noChangeArrowheads="1"/>
          </p:cNvSpPr>
          <p:nvPr/>
        </p:nvSpPr>
        <p:spPr bwMode="auto">
          <a:xfrm>
            <a:off x="2195513" y="447357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1" name="Oval 8"/>
          <p:cNvSpPr>
            <a:spLocks noChangeArrowheads="1"/>
          </p:cNvSpPr>
          <p:nvPr/>
        </p:nvSpPr>
        <p:spPr bwMode="auto">
          <a:xfrm>
            <a:off x="1295400" y="447357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2" name="Oval 9"/>
          <p:cNvSpPr>
            <a:spLocks noChangeArrowheads="1"/>
          </p:cNvSpPr>
          <p:nvPr/>
        </p:nvSpPr>
        <p:spPr bwMode="auto">
          <a:xfrm>
            <a:off x="395288" y="44719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3" name="Oval 10"/>
          <p:cNvSpPr>
            <a:spLocks noChangeArrowheads="1"/>
          </p:cNvSpPr>
          <p:nvPr/>
        </p:nvSpPr>
        <p:spPr bwMode="auto">
          <a:xfrm>
            <a:off x="4229100" y="3248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4" name="Oval 11"/>
          <p:cNvSpPr>
            <a:spLocks noChangeArrowheads="1"/>
          </p:cNvSpPr>
          <p:nvPr/>
        </p:nvSpPr>
        <p:spPr bwMode="auto">
          <a:xfrm>
            <a:off x="7235825" y="3249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5" name="Oval 12"/>
          <p:cNvSpPr>
            <a:spLocks noChangeArrowheads="1"/>
          </p:cNvSpPr>
          <p:nvPr/>
        </p:nvSpPr>
        <p:spPr bwMode="auto">
          <a:xfrm>
            <a:off x="1258888" y="3249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5246" name="AutoShape 13"/>
          <p:cNvCxnSpPr>
            <a:cxnSpLocks noChangeShapeType="1"/>
            <a:stCxn id="95239" idx="4"/>
            <a:endCxn id="95243" idx="0"/>
          </p:cNvCxnSpPr>
          <p:nvPr/>
        </p:nvCxnSpPr>
        <p:spPr bwMode="auto">
          <a:xfrm>
            <a:off x="4410075" y="2420938"/>
            <a:ext cx="0" cy="8270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247" name="Oval 14"/>
          <p:cNvSpPr>
            <a:spLocks noChangeArrowheads="1"/>
          </p:cNvSpPr>
          <p:nvPr/>
        </p:nvSpPr>
        <p:spPr bwMode="auto">
          <a:xfrm>
            <a:off x="5148263" y="4508500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8" name="Oval 15"/>
          <p:cNvSpPr>
            <a:spLocks noChangeArrowheads="1"/>
          </p:cNvSpPr>
          <p:nvPr/>
        </p:nvSpPr>
        <p:spPr bwMode="auto">
          <a:xfrm>
            <a:off x="4248150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9" name="Oval 16"/>
          <p:cNvSpPr>
            <a:spLocks noChangeArrowheads="1"/>
          </p:cNvSpPr>
          <p:nvPr/>
        </p:nvSpPr>
        <p:spPr bwMode="auto">
          <a:xfrm>
            <a:off x="3348038" y="45069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0" name="Oval 17"/>
          <p:cNvSpPr>
            <a:spLocks noChangeArrowheads="1"/>
          </p:cNvSpPr>
          <p:nvPr/>
        </p:nvSpPr>
        <p:spPr bwMode="auto">
          <a:xfrm>
            <a:off x="8172450" y="4510088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1" name="Oval 18"/>
          <p:cNvSpPr>
            <a:spLocks noChangeArrowheads="1"/>
          </p:cNvSpPr>
          <p:nvPr/>
        </p:nvSpPr>
        <p:spPr bwMode="auto">
          <a:xfrm>
            <a:off x="7272338" y="4510088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2" name="Oval 19"/>
          <p:cNvSpPr>
            <a:spLocks noChangeArrowheads="1"/>
          </p:cNvSpPr>
          <p:nvPr/>
        </p:nvSpPr>
        <p:spPr bwMode="auto">
          <a:xfrm>
            <a:off x="6372225" y="4508500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3" name="Oval 20"/>
          <p:cNvSpPr>
            <a:spLocks noChangeArrowheads="1"/>
          </p:cNvSpPr>
          <p:nvPr/>
        </p:nvSpPr>
        <p:spPr bwMode="auto">
          <a:xfrm>
            <a:off x="625475" y="5662613"/>
            <a:ext cx="360363" cy="3603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54" name="Oval 21"/>
          <p:cNvSpPr>
            <a:spLocks noChangeArrowheads="1"/>
          </p:cNvSpPr>
          <p:nvPr/>
        </p:nvSpPr>
        <p:spPr bwMode="auto">
          <a:xfrm>
            <a:off x="179388" y="5661025"/>
            <a:ext cx="360362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5255" name="AutoShape 22"/>
          <p:cNvCxnSpPr>
            <a:cxnSpLocks noChangeShapeType="1"/>
            <a:stCxn id="95245" idx="4"/>
            <a:endCxn id="95242" idx="0"/>
          </p:cNvCxnSpPr>
          <p:nvPr/>
        </p:nvCxnSpPr>
        <p:spPr bwMode="auto">
          <a:xfrm flipH="1">
            <a:off x="576263" y="3609975"/>
            <a:ext cx="863600" cy="86201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56" name="AutoShape 23"/>
          <p:cNvCxnSpPr>
            <a:cxnSpLocks noChangeShapeType="1"/>
            <a:stCxn id="95245" idx="4"/>
            <a:endCxn id="95241" idx="0"/>
          </p:cNvCxnSpPr>
          <p:nvPr/>
        </p:nvCxnSpPr>
        <p:spPr bwMode="auto">
          <a:xfrm>
            <a:off x="1439863" y="3609975"/>
            <a:ext cx="36512" cy="863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57" name="AutoShape 24"/>
          <p:cNvCxnSpPr>
            <a:cxnSpLocks noChangeShapeType="1"/>
            <a:stCxn id="95245" idx="4"/>
            <a:endCxn id="95240" idx="0"/>
          </p:cNvCxnSpPr>
          <p:nvPr/>
        </p:nvCxnSpPr>
        <p:spPr bwMode="auto">
          <a:xfrm>
            <a:off x="1439863" y="3609975"/>
            <a:ext cx="936625" cy="863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58" name="AutoShape 25"/>
          <p:cNvCxnSpPr>
            <a:cxnSpLocks noChangeShapeType="1"/>
            <a:stCxn id="95243" idx="4"/>
            <a:endCxn id="95249" idx="0"/>
          </p:cNvCxnSpPr>
          <p:nvPr/>
        </p:nvCxnSpPr>
        <p:spPr bwMode="auto">
          <a:xfrm flipH="1">
            <a:off x="3529013" y="3608388"/>
            <a:ext cx="881062" cy="8985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59" name="AutoShape 26"/>
          <p:cNvCxnSpPr>
            <a:cxnSpLocks noChangeShapeType="1"/>
            <a:stCxn id="95243" idx="4"/>
            <a:endCxn id="95248" idx="0"/>
          </p:cNvCxnSpPr>
          <p:nvPr/>
        </p:nvCxnSpPr>
        <p:spPr bwMode="auto">
          <a:xfrm>
            <a:off x="4410075" y="3608388"/>
            <a:ext cx="19050" cy="90011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60" name="AutoShape 27"/>
          <p:cNvCxnSpPr>
            <a:cxnSpLocks noChangeShapeType="1"/>
            <a:stCxn id="95243" idx="4"/>
            <a:endCxn id="95247" idx="0"/>
          </p:cNvCxnSpPr>
          <p:nvPr/>
        </p:nvCxnSpPr>
        <p:spPr bwMode="auto">
          <a:xfrm>
            <a:off x="4410075" y="3608388"/>
            <a:ext cx="919163" cy="9001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61" name="AutoShape 28"/>
          <p:cNvCxnSpPr>
            <a:cxnSpLocks noChangeShapeType="1"/>
            <a:stCxn id="95244" idx="4"/>
            <a:endCxn id="95252" idx="0"/>
          </p:cNvCxnSpPr>
          <p:nvPr/>
        </p:nvCxnSpPr>
        <p:spPr bwMode="auto">
          <a:xfrm flipH="1">
            <a:off x="6553200" y="3609975"/>
            <a:ext cx="863600" cy="8985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62" name="AutoShape 29"/>
          <p:cNvCxnSpPr>
            <a:cxnSpLocks noChangeShapeType="1"/>
            <a:stCxn id="95244" idx="4"/>
            <a:endCxn id="95251" idx="0"/>
          </p:cNvCxnSpPr>
          <p:nvPr/>
        </p:nvCxnSpPr>
        <p:spPr bwMode="auto">
          <a:xfrm>
            <a:off x="7416800" y="3609975"/>
            <a:ext cx="36513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63" name="AutoShape 30"/>
          <p:cNvCxnSpPr>
            <a:cxnSpLocks noChangeShapeType="1"/>
            <a:stCxn id="95244" idx="4"/>
            <a:endCxn id="95250" idx="0"/>
          </p:cNvCxnSpPr>
          <p:nvPr/>
        </p:nvCxnSpPr>
        <p:spPr bwMode="auto">
          <a:xfrm>
            <a:off x="7416800" y="3609975"/>
            <a:ext cx="936625" cy="9001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264" name="Oval 31"/>
          <p:cNvSpPr>
            <a:spLocks noChangeArrowheads="1"/>
          </p:cNvSpPr>
          <p:nvPr/>
        </p:nvSpPr>
        <p:spPr bwMode="auto">
          <a:xfrm>
            <a:off x="1517650" y="5662613"/>
            <a:ext cx="360363" cy="3603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5" name="Oval 32"/>
          <p:cNvSpPr>
            <a:spLocks noChangeArrowheads="1"/>
          </p:cNvSpPr>
          <p:nvPr/>
        </p:nvSpPr>
        <p:spPr bwMode="auto">
          <a:xfrm>
            <a:off x="1071563" y="5661025"/>
            <a:ext cx="360362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6" name="Oval 33"/>
          <p:cNvSpPr>
            <a:spLocks noChangeArrowheads="1"/>
          </p:cNvSpPr>
          <p:nvPr/>
        </p:nvSpPr>
        <p:spPr bwMode="auto">
          <a:xfrm>
            <a:off x="241141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7" name="Oval 34"/>
          <p:cNvSpPr>
            <a:spLocks noChangeArrowheads="1"/>
          </p:cNvSpPr>
          <p:nvPr/>
        </p:nvSpPr>
        <p:spPr bwMode="auto">
          <a:xfrm>
            <a:off x="1963738" y="5661025"/>
            <a:ext cx="360362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8" name="Oval 35"/>
          <p:cNvSpPr>
            <a:spLocks noChangeArrowheads="1"/>
          </p:cNvSpPr>
          <p:nvPr/>
        </p:nvSpPr>
        <p:spPr bwMode="auto">
          <a:xfrm>
            <a:off x="3505200" y="5662613"/>
            <a:ext cx="360363" cy="3603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69" name="Oval 36"/>
          <p:cNvSpPr>
            <a:spLocks noChangeArrowheads="1"/>
          </p:cNvSpPr>
          <p:nvPr/>
        </p:nvSpPr>
        <p:spPr bwMode="auto">
          <a:xfrm>
            <a:off x="3059113" y="5661025"/>
            <a:ext cx="360362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0" name="Oval 37"/>
          <p:cNvSpPr>
            <a:spLocks noChangeArrowheads="1"/>
          </p:cNvSpPr>
          <p:nvPr/>
        </p:nvSpPr>
        <p:spPr bwMode="auto">
          <a:xfrm>
            <a:off x="439737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1" name="Oval 38"/>
          <p:cNvSpPr>
            <a:spLocks noChangeArrowheads="1"/>
          </p:cNvSpPr>
          <p:nvPr/>
        </p:nvSpPr>
        <p:spPr bwMode="auto">
          <a:xfrm>
            <a:off x="3951288" y="5661025"/>
            <a:ext cx="360362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2" name="Oval 39"/>
          <p:cNvSpPr>
            <a:spLocks noChangeArrowheads="1"/>
          </p:cNvSpPr>
          <p:nvPr/>
        </p:nvSpPr>
        <p:spPr bwMode="auto">
          <a:xfrm>
            <a:off x="529113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3" name="Oval 40"/>
          <p:cNvSpPr>
            <a:spLocks noChangeArrowheads="1"/>
          </p:cNvSpPr>
          <p:nvPr/>
        </p:nvSpPr>
        <p:spPr bwMode="auto">
          <a:xfrm>
            <a:off x="4843463" y="5661025"/>
            <a:ext cx="360362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4" name="Oval 41"/>
          <p:cNvSpPr>
            <a:spLocks noChangeArrowheads="1"/>
          </p:cNvSpPr>
          <p:nvPr/>
        </p:nvSpPr>
        <p:spPr bwMode="auto">
          <a:xfrm>
            <a:off x="6529388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5" name="Oval 42"/>
          <p:cNvSpPr>
            <a:spLocks noChangeArrowheads="1"/>
          </p:cNvSpPr>
          <p:nvPr/>
        </p:nvSpPr>
        <p:spPr bwMode="auto">
          <a:xfrm>
            <a:off x="6083300" y="5661025"/>
            <a:ext cx="360363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6" name="Oval 43"/>
          <p:cNvSpPr>
            <a:spLocks noChangeArrowheads="1"/>
          </p:cNvSpPr>
          <p:nvPr/>
        </p:nvSpPr>
        <p:spPr bwMode="auto">
          <a:xfrm>
            <a:off x="7421563" y="5662613"/>
            <a:ext cx="360362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7" name="Oval 44"/>
          <p:cNvSpPr>
            <a:spLocks noChangeArrowheads="1"/>
          </p:cNvSpPr>
          <p:nvPr/>
        </p:nvSpPr>
        <p:spPr bwMode="auto">
          <a:xfrm>
            <a:off x="6975475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8" name="Oval 45"/>
          <p:cNvSpPr>
            <a:spLocks noChangeArrowheads="1"/>
          </p:cNvSpPr>
          <p:nvPr/>
        </p:nvSpPr>
        <p:spPr bwMode="auto">
          <a:xfrm>
            <a:off x="8315325" y="5662613"/>
            <a:ext cx="360363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79" name="Oval 46"/>
          <p:cNvSpPr>
            <a:spLocks noChangeArrowheads="1"/>
          </p:cNvSpPr>
          <p:nvPr/>
        </p:nvSpPr>
        <p:spPr bwMode="auto">
          <a:xfrm>
            <a:off x="7867650" y="5661025"/>
            <a:ext cx="360363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0404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5280" name="AutoShape 47"/>
          <p:cNvCxnSpPr>
            <a:cxnSpLocks noChangeShapeType="1"/>
            <a:stCxn id="95242" idx="4"/>
            <a:endCxn id="95254" idx="0"/>
          </p:cNvCxnSpPr>
          <p:nvPr/>
        </p:nvCxnSpPr>
        <p:spPr bwMode="auto">
          <a:xfrm flipH="1">
            <a:off x="360363" y="4832350"/>
            <a:ext cx="215900" cy="814388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81" name="AutoShape 48"/>
          <p:cNvCxnSpPr>
            <a:cxnSpLocks noChangeShapeType="1"/>
            <a:stCxn id="95242" idx="4"/>
            <a:endCxn id="95253" idx="0"/>
          </p:cNvCxnSpPr>
          <p:nvPr/>
        </p:nvCxnSpPr>
        <p:spPr bwMode="auto">
          <a:xfrm>
            <a:off x="576263" y="4832350"/>
            <a:ext cx="230187" cy="8159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82" name="AutoShape 49"/>
          <p:cNvCxnSpPr>
            <a:cxnSpLocks noChangeShapeType="1"/>
            <a:stCxn id="95241" idx="4"/>
            <a:endCxn id="95265" idx="0"/>
          </p:cNvCxnSpPr>
          <p:nvPr/>
        </p:nvCxnSpPr>
        <p:spPr bwMode="auto">
          <a:xfrm flipH="1">
            <a:off x="1252538" y="4833938"/>
            <a:ext cx="223837" cy="8128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83" name="AutoShape 50"/>
          <p:cNvCxnSpPr>
            <a:cxnSpLocks noChangeShapeType="1"/>
            <a:stCxn id="95241" idx="4"/>
            <a:endCxn id="95264" idx="0"/>
          </p:cNvCxnSpPr>
          <p:nvPr/>
        </p:nvCxnSpPr>
        <p:spPr bwMode="auto">
          <a:xfrm>
            <a:off x="1476375" y="4833938"/>
            <a:ext cx="222250" cy="81438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84" name="AutoShape 51"/>
          <p:cNvCxnSpPr>
            <a:cxnSpLocks noChangeShapeType="1"/>
            <a:stCxn id="95240" idx="4"/>
            <a:endCxn id="95267" idx="0"/>
          </p:cNvCxnSpPr>
          <p:nvPr/>
        </p:nvCxnSpPr>
        <p:spPr bwMode="auto">
          <a:xfrm flipH="1">
            <a:off x="2144713" y="4833938"/>
            <a:ext cx="231775" cy="8128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85" name="AutoShape 52"/>
          <p:cNvCxnSpPr>
            <a:cxnSpLocks noChangeShapeType="1"/>
            <a:stCxn id="95240" idx="4"/>
            <a:endCxn id="95266" idx="0"/>
          </p:cNvCxnSpPr>
          <p:nvPr/>
        </p:nvCxnSpPr>
        <p:spPr bwMode="auto">
          <a:xfrm>
            <a:off x="2376488" y="4833938"/>
            <a:ext cx="215900" cy="8286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86" name="AutoShape 53"/>
          <p:cNvCxnSpPr>
            <a:cxnSpLocks noChangeShapeType="1"/>
            <a:stCxn id="95249" idx="4"/>
            <a:endCxn id="95269" idx="0"/>
          </p:cNvCxnSpPr>
          <p:nvPr/>
        </p:nvCxnSpPr>
        <p:spPr bwMode="auto">
          <a:xfrm flipH="1">
            <a:off x="3240088" y="4867275"/>
            <a:ext cx="288925" cy="779463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87" name="AutoShape 54"/>
          <p:cNvCxnSpPr>
            <a:cxnSpLocks noChangeShapeType="1"/>
            <a:stCxn id="95249" idx="4"/>
            <a:endCxn id="95268" idx="0"/>
          </p:cNvCxnSpPr>
          <p:nvPr/>
        </p:nvCxnSpPr>
        <p:spPr bwMode="auto">
          <a:xfrm>
            <a:off x="3529013" y="4867275"/>
            <a:ext cx="157162" cy="7810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88" name="AutoShape 55"/>
          <p:cNvCxnSpPr>
            <a:cxnSpLocks noChangeShapeType="1"/>
            <a:stCxn id="95248" idx="4"/>
            <a:endCxn id="95271" idx="0"/>
          </p:cNvCxnSpPr>
          <p:nvPr/>
        </p:nvCxnSpPr>
        <p:spPr bwMode="auto">
          <a:xfrm flipH="1">
            <a:off x="4132263" y="4868863"/>
            <a:ext cx="296862" cy="7778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89" name="AutoShape 56"/>
          <p:cNvCxnSpPr>
            <a:cxnSpLocks noChangeShapeType="1"/>
            <a:stCxn id="95248" idx="4"/>
            <a:endCxn id="95270" idx="0"/>
          </p:cNvCxnSpPr>
          <p:nvPr/>
        </p:nvCxnSpPr>
        <p:spPr bwMode="auto">
          <a:xfrm>
            <a:off x="4429125" y="4868863"/>
            <a:ext cx="14922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90" name="AutoShape 57"/>
          <p:cNvCxnSpPr>
            <a:cxnSpLocks noChangeShapeType="1"/>
            <a:stCxn id="95247" idx="4"/>
            <a:endCxn id="95273" idx="0"/>
          </p:cNvCxnSpPr>
          <p:nvPr/>
        </p:nvCxnSpPr>
        <p:spPr bwMode="auto">
          <a:xfrm flipH="1">
            <a:off x="5024438" y="4868863"/>
            <a:ext cx="304800" cy="79216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91" name="AutoShape 58"/>
          <p:cNvCxnSpPr>
            <a:cxnSpLocks noChangeShapeType="1"/>
            <a:stCxn id="95247" idx="4"/>
            <a:endCxn id="95272" idx="0"/>
          </p:cNvCxnSpPr>
          <p:nvPr/>
        </p:nvCxnSpPr>
        <p:spPr bwMode="auto">
          <a:xfrm>
            <a:off x="5329238" y="4868863"/>
            <a:ext cx="142875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92" name="AutoShape 59"/>
          <p:cNvCxnSpPr>
            <a:cxnSpLocks noChangeShapeType="1"/>
            <a:stCxn id="95252" idx="4"/>
            <a:endCxn id="95275" idx="0"/>
          </p:cNvCxnSpPr>
          <p:nvPr/>
        </p:nvCxnSpPr>
        <p:spPr bwMode="auto">
          <a:xfrm flipH="1">
            <a:off x="6264275" y="4868863"/>
            <a:ext cx="288925" cy="7778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93" name="AutoShape 60"/>
          <p:cNvCxnSpPr>
            <a:cxnSpLocks noChangeShapeType="1"/>
            <a:stCxn id="95252" idx="4"/>
            <a:endCxn id="95274" idx="0"/>
          </p:cNvCxnSpPr>
          <p:nvPr/>
        </p:nvCxnSpPr>
        <p:spPr bwMode="auto">
          <a:xfrm>
            <a:off x="6553200" y="4868863"/>
            <a:ext cx="157163" cy="7937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94" name="AutoShape 61"/>
          <p:cNvCxnSpPr>
            <a:cxnSpLocks noChangeShapeType="1"/>
            <a:stCxn id="95251" idx="4"/>
            <a:endCxn id="95277" idx="0"/>
          </p:cNvCxnSpPr>
          <p:nvPr/>
        </p:nvCxnSpPr>
        <p:spPr bwMode="auto">
          <a:xfrm flipH="1">
            <a:off x="7156450" y="4870450"/>
            <a:ext cx="296863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95" name="AutoShape 62"/>
          <p:cNvCxnSpPr>
            <a:cxnSpLocks noChangeShapeType="1"/>
            <a:stCxn id="95251" idx="4"/>
            <a:endCxn id="95276" idx="0"/>
          </p:cNvCxnSpPr>
          <p:nvPr/>
        </p:nvCxnSpPr>
        <p:spPr bwMode="auto">
          <a:xfrm>
            <a:off x="7453313" y="4870450"/>
            <a:ext cx="14922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96" name="AutoShape 63"/>
          <p:cNvCxnSpPr>
            <a:cxnSpLocks noChangeShapeType="1"/>
            <a:stCxn id="95250" idx="4"/>
            <a:endCxn id="95279" idx="0"/>
          </p:cNvCxnSpPr>
          <p:nvPr/>
        </p:nvCxnSpPr>
        <p:spPr bwMode="auto">
          <a:xfrm flipH="1">
            <a:off x="8048625" y="4870450"/>
            <a:ext cx="304800" cy="7905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97" name="AutoShape 64"/>
          <p:cNvCxnSpPr>
            <a:cxnSpLocks noChangeShapeType="1"/>
            <a:stCxn id="95250" idx="4"/>
            <a:endCxn id="95278" idx="0"/>
          </p:cNvCxnSpPr>
          <p:nvPr/>
        </p:nvCxnSpPr>
        <p:spPr bwMode="auto">
          <a:xfrm>
            <a:off x="8353425" y="4870450"/>
            <a:ext cx="142875" cy="7921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9697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AU" dirty="0">
                <a:solidFill>
                  <a:srgbClr val="990000"/>
                </a:solidFill>
              </a:rPr>
              <a:t>Re-create solution</a:t>
            </a:r>
            <a:endParaRPr lang="en-AU" dirty="0"/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Systematic search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Smaller problem, easier to solve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Can be very effective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endParaRPr lang="en-AU" dirty="0"/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endParaRPr lang="en-AU" dirty="0"/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E.g.: CP Backtracking search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Constraint: objective must be less than current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(Implicitly) Look at all reconstructions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endParaRPr lang="en-AU" dirty="0"/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Backtrack as soon as a better sol is found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Backtrack anyway after </a:t>
            </a:r>
            <a:r>
              <a:rPr lang="en-AU" i="1" dirty="0"/>
              <a:t>too many </a:t>
            </a:r>
            <a:r>
              <a:rPr lang="en-AU" dirty="0"/>
              <a:t>failures </a:t>
            </a:r>
          </a:p>
        </p:txBody>
      </p:sp>
    </p:spTree>
    <p:extLst>
      <p:ext uri="{BB962C8B-B14F-4D97-AF65-F5344CB8AC3E}">
        <p14:creationId xmlns:p14="http://schemas.microsoft.com/office/powerpoint/2010/main" val="57070036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techniques</a:t>
            </a:r>
            <a:endParaRPr lang="en-AU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990000"/>
                </a:solidFill>
              </a:rPr>
              <a:t>Limited Discrepancy Search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Structured incomplete search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Budget of discrepancies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‘Spend’ a discrepancy by going against the heuristic</a:t>
            </a:r>
          </a:p>
          <a:p>
            <a:pPr>
              <a:buFont typeface="Times New Roman" pitchFamily="18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070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VRPs</a:t>
            </a:r>
            <a:endParaRPr lang="en-AU"/>
          </a:p>
        </p:txBody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pPr>
              <a:buFont typeface="Times New Roman" pitchFamily="18" charset="0"/>
              <a:buChar char="•"/>
            </a:pPr>
            <a:r>
              <a:rPr lang="en-US" dirty="0"/>
              <a:t>CP is “natural” for solving vehicle routing problems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Real problems often have unique constraints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Easy to change CP model to include new constraints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New constraints </a:t>
            </a:r>
            <a:r>
              <a:rPr lang="en-US" dirty="0" smtClean="0"/>
              <a:t>do not </a:t>
            </a:r>
            <a:r>
              <a:rPr lang="en-US" dirty="0"/>
              <a:t>change core solve method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Infrastructure for complete (</a:t>
            </a:r>
            <a:r>
              <a:rPr lang="en-US" dirty="0" err="1"/>
              <a:t>completish</a:t>
            </a:r>
            <a:r>
              <a:rPr lang="en-US" dirty="0"/>
              <a:t>) search in </a:t>
            </a:r>
            <a:r>
              <a:rPr lang="en-US" dirty="0" err="1"/>
              <a:t>subproblems</a:t>
            </a:r>
            <a:endParaRPr lang="en-US" dirty="0"/>
          </a:p>
          <a:p>
            <a:pPr lvl="1">
              <a:buFont typeface="Times New Roman" pitchFamily="18" charset="0"/>
              <a:buChar char="–"/>
            </a:pPr>
            <a:endParaRPr lang="en-US" dirty="0"/>
          </a:p>
          <a:p>
            <a:pPr>
              <a:buFont typeface="Times New Roman" pitchFamily="18" charset="0"/>
              <a:buChar char="•"/>
            </a:pPr>
            <a:r>
              <a:rPr lang="en-US" dirty="0"/>
              <a:t>LNS is “natural” for CP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Insertion leverages propagation</a:t>
            </a:r>
          </a:p>
        </p:txBody>
      </p:sp>
    </p:spTree>
    <p:extLst>
      <p:ext uri="{BB962C8B-B14F-4D97-AF65-F5344CB8AC3E}">
        <p14:creationId xmlns:p14="http://schemas.microsoft.com/office/powerpoint/2010/main" val="231556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6" y="274639"/>
            <a:ext cx="7021536" cy="490066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Presenter’s Transportation Publications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908721"/>
            <a:ext cx="8461375" cy="493254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H. Aziz, C. </a:t>
            </a:r>
            <a:r>
              <a:rPr lang="en-AU" dirty="0" err="1"/>
              <a:t>Cahan</a:t>
            </a:r>
            <a:r>
              <a:rPr lang="en-AU" dirty="0"/>
              <a:t>, </a:t>
            </a:r>
            <a:r>
              <a:rPr lang="en-AU" b="1" dirty="0"/>
              <a:t>C. Gretton, P. </a:t>
            </a:r>
            <a:r>
              <a:rPr lang="en-AU" b="1" dirty="0" err="1"/>
              <a:t>Kilby</a:t>
            </a:r>
            <a:r>
              <a:rPr lang="en-AU" dirty="0"/>
              <a:t>, N. </a:t>
            </a:r>
            <a:r>
              <a:rPr lang="en-AU" dirty="0" err="1"/>
              <a:t>Mattei</a:t>
            </a:r>
            <a:r>
              <a:rPr lang="en-AU" dirty="0"/>
              <a:t> and T. Walsh. </a:t>
            </a:r>
            <a:r>
              <a:rPr lang="en-AU" i="1" dirty="0"/>
              <a:t>A Study of Proxies for Shapley Allocations of Transport Costs</a:t>
            </a:r>
            <a:r>
              <a:rPr lang="en-AU" dirty="0"/>
              <a:t>. Journal of </a:t>
            </a:r>
            <a:r>
              <a:rPr lang="en-AU" dirty="0" smtClean="0"/>
              <a:t>Ar</a:t>
            </a:r>
            <a:r>
              <a:rPr lang="en-AU" dirty="0"/>
              <a:t>tificial Intelligence Research 56:573-611, 2016.</a:t>
            </a:r>
            <a:endParaRPr lang="en-A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H. </a:t>
            </a:r>
            <a:r>
              <a:rPr lang="en-AU" dirty="0" err="1"/>
              <a:t>Grzybowska</a:t>
            </a:r>
            <a:r>
              <a:rPr lang="en-AU" dirty="0"/>
              <a:t>, </a:t>
            </a:r>
            <a:r>
              <a:rPr lang="en-AU" b="1" dirty="0"/>
              <a:t>C. Gretton, P. </a:t>
            </a:r>
            <a:r>
              <a:rPr lang="en-AU" b="1" dirty="0" err="1"/>
              <a:t>Kilby</a:t>
            </a:r>
            <a:r>
              <a:rPr lang="en-AU" dirty="0"/>
              <a:t>, S. T. Waller. A Decision Support System for a Real-Time Field Service Engineer Scheduling Problem with Emergencies and Collaborations. Journal of the Transportation Research Board 2497:117-123</a:t>
            </a:r>
            <a:r>
              <a:rPr lang="en-AU" i="1" dirty="0"/>
              <a:t>. 2015.</a:t>
            </a:r>
            <a:r>
              <a:rPr lang="en-AU" dirty="0" smtClean="0"/>
              <a:t>tificial </a:t>
            </a:r>
            <a:r>
              <a:rPr lang="en-AU" dirty="0"/>
              <a:t>Intelligence Research 56:573-611, 2016</a:t>
            </a:r>
            <a:r>
              <a:rPr lang="en-AU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1" dirty="0"/>
              <a:t>C. </a:t>
            </a:r>
            <a:r>
              <a:rPr lang="en-AU" b="1" dirty="0" smtClean="0"/>
              <a:t>Gretton </a:t>
            </a:r>
            <a:r>
              <a:rPr lang="en-AU" b="1" dirty="0"/>
              <a:t>and P. </a:t>
            </a:r>
            <a:r>
              <a:rPr lang="en-AU" b="1" dirty="0" err="1"/>
              <a:t>Kilby</a:t>
            </a:r>
            <a:r>
              <a:rPr lang="en-AU" dirty="0"/>
              <a:t>. A Study of Shape Penalties in Vehicle Routing. TRISTAN VIII, 2013.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Presentation title  |  Presenter name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112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5167386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Presenter’s Local Search Publications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980729"/>
            <a:ext cx="8461375" cy="48605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D</a:t>
            </a:r>
            <a:r>
              <a:rPr lang="en-AU" dirty="0"/>
              <a:t>. Pham, J. Thornton, </a:t>
            </a:r>
            <a:r>
              <a:rPr lang="en-AU" b="1" dirty="0"/>
              <a:t>C. Gretton</a:t>
            </a:r>
            <a:r>
              <a:rPr lang="en-AU" dirty="0"/>
              <a:t>, and A. </a:t>
            </a:r>
            <a:r>
              <a:rPr lang="en-AU" dirty="0" err="1"/>
              <a:t>Sattar</a:t>
            </a:r>
            <a:r>
              <a:rPr lang="en-AU" dirty="0"/>
              <a:t>. </a:t>
            </a:r>
            <a:r>
              <a:rPr lang="en-AU" i="1" dirty="0"/>
              <a:t>Combining Adaptive and Dynamic Local Search for Satisfiability</a:t>
            </a:r>
            <a:r>
              <a:rPr lang="en-AU" dirty="0"/>
              <a:t>. Journal on Satisfiability, Boolean Model Checking, and Computation, 2008</a:t>
            </a:r>
            <a:r>
              <a:rPr lang="en-AU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err="1"/>
              <a:t>S.Richter</a:t>
            </a:r>
            <a:r>
              <a:rPr lang="en-AU" dirty="0"/>
              <a:t>, </a:t>
            </a:r>
            <a:r>
              <a:rPr lang="en-AU" dirty="0" err="1"/>
              <a:t>M.Helmert</a:t>
            </a:r>
            <a:r>
              <a:rPr lang="en-AU" dirty="0"/>
              <a:t> and </a:t>
            </a:r>
            <a:r>
              <a:rPr lang="en-AU" b="1" dirty="0" err="1"/>
              <a:t>C.Gretton</a:t>
            </a:r>
            <a:r>
              <a:rPr lang="en-AU" dirty="0"/>
              <a:t>. </a:t>
            </a:r>
            <a:r>
              <a:rPr lang="en-AU" i="1" dirty="0"/>
              <a:t>A Stochastic Local Search Approach to Vertex Cover</a:t>
            </a:r>
            <a:r>
              <a:rPr lang="en-AU" dirty="0"/>
              <a:t>. Proceedings of the 30th German Conference on Artificial Intelligence (KI-2007), 2007.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Presentation title  |  Presenter name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ABE124A-B5C5-46E0-B944-45307B126769}" type="slidenum">
              <a:rPr lang="en-AU" smtClean="0"/>
              <a:pPr/>
              <a:t>113</a:t>
            </a:fld>
            <a:r>
              <a:rPr lang="en-AU" smtClean="0"/>
              <a:t>  |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9096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AU" dirty="0">
                <a:solidFill>
                  <a:srgbClr val="990000"/>
                </a:solidFill>
              </a:rPr>
              <a:t>Re-create solution</a:t>
            </a:r>
            <a:endParaRPr lang="en-AU" dirty="0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Use your favourite insert method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endParaRPr lang="en-AU" dirty="0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Better still, use a portfolio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 err="1"/>
              <a:t>Ropke</a:t>
            </a:r>
            <a:r>
              <a:rPr lang="en-AU" dirty="0"/>
              <a:t>: Select amongst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Minimum Insert Cost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Regret 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3-regret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4-regret</a:t>
            </a:r>
          </a:p>
          <a:p>
            <a:pPr lvl="2">
              <a:lnSpc>
                <a:spcPct val="90000"/>
              </a:lnSpc>
              <a:buFont typeface="Times New Roman" pitchFamily="18" charset="0"/>
              <a:buChar char="–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4960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pic>
        <p:nvPicPr>
          <p:cNvPr id="30724" name="Picture 3" descr="C:\home\ifl\docs\solverDocs\c203-improve.png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593850"/>
            <a:ext cx="65151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5461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3" descr="C:\home\indigo\util\cbr-ln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7013"/>
            <a:ext cx="8388350" cy="536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317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If the solution is better, keep it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1120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home\indigo\util\lns-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57338"/>
            <a:ext cx="84502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3277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If the solution is better, keep it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7679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If the solution is better, keep it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Can use Hill-climbing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>
                <a:solidFill>
                  <a:srgbClr val="006600"/>
                </a:solidFill>
              </a:rPr>
              <a:t>Can use Simulated Annealing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Can use Threshold Annealing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…</a:t>
            </a:r>
          </a:p>
          <a:p>
            <a:pPr>
              <a:buFont typeface="Times New Roman" pitchFamily="18" charset="0"/>
              <a:buChar char="•"/>
            </a:pPr>
            <a:endParaRPr lang="en-US" dirty="0"/>
          </a:p>
          <a:p>
            <a:pPr>
              <a:buFont typeface="Times New Roman" pitchFamily="18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57140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pic>
        <p:nvPicPr>
          <p:cNvPr id="34821" name="Picture 2" descr="C:\home\ifl\docs\solverDocs\sa-tem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2321" y="3063092"/>
            <a:ext cx="40132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4822" name="Object 5"/>
          <p:cNvGraphicFramePr>
            <a:graphicFrameLocks noChangeAspect="1"/>
          </p:cNvGraphicFramePr>
          <p:nvPr>
            <p:extLst/>
          </p:nvPr>
        </p:nvGraphicFramePr>
        <p:xfrm>
          <a:off x="1032246" y="1612652"/>
          <a:ext cx="4276725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4" imgW="1689100" imgH="279400" progId="Equation.3">
                  <p:embed/>
                </p:oleObj>
              </mc:Choice>
              <mc:Fallback>
                <p:oleObj name="Equation" r:id="rId4" imgW="16891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2246" y="1612652"/>
                        <a:ext cx="4276725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1899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home\indigo\util\lns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692696"/>
            <a:ext cx="7999413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pic>
        <p:nvPicPr>
          <p:cNvPr id="35845" name="Picture 3" descr="C:\home\indigo\util\lns-legend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75" y="1533525"/>
            <a:ext cx="2217738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65795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pic>
        <p:nvPicPr>
          <p:cNvPr id="36868" name="Picture 3" descr="C:\home\indigo\util\lns-legend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75" y="1533525"/>
            <a:ext cx="2217738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2" descr="C:\home\indigo\util\sa-detail.p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32" y="908720"/>
            <a:ext cx="7704138" cy="561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07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Outline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85762" y="980728"/>
            <a:ext cx="8228013" cy="524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7030A0"/>
                </a:solidFill>
                <a:latin typeface="+mn-lt"/>
              </a:defRPr>
            </a:lvl2pPr>
            <a:lvl3pPr marL="1143000" indent="-2286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6600"/>
                </a:solidFill>
                <a:latin typeface="+mn-lt"/>
              </a:defRPr>
            </a:lvl3pPr>
            <a:lvl4pPr marL="1600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</a:defRPr>
            </a:lvl4pPr>
            <a:lvl5pPr marL="20574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</a:defRPr>
            </a:lvl5pPr>
            <a:lvl6pPr marL="25146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</a:defRPr>
            </a:lvl6pPr>
            <a:lvl7pPr marL="29718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</a:defRPr>
            </a:lvl7pPr>
            <a:lvl8pPr marL="34290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</a:defRPr>
            </a:lvl8pPr>
            <a:lvl9pPr marL="3886200" indent="-2286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en-AU" sz="2000" dirty="0" smtClean="0">
                <a:solidFill>
                  <a:schemeClr val="bg1">
                    <a:lumMod val="65000"/>
                  </a:schemeClr>
                </a:solidFill>
              </a:rPr>
              <a:t>PART 1                                                            </a:t>
            </a:r>
            <a:endParaRPr lang="en-AU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000" dirty="0">
                <a:solidFill>
                  <a:schemeClr val="bg1">
                    <a:lumMod val="65000"/>
                  </a:schemeClr>
                </a:solidFill>
              </a:rPr>
              <a:t>Combinatorial Optimisation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000" dirty="0">
                <a:solidFill>
                  <a:schemeClr val="bg1">
                    <a:lumMod val="65000"/>
                  </a:schemeClr>
                </a:solidFill>
              </a:rPr>
              <a:t>The vehicle routing problem (VRP)</a:t>
            </a:r>
          </a:p>
          <a:p>
            <a:pPr lvl="1">
              <a:spcBef>
                <a:spcPts val="0"/>
              </a:spcBef>
              <a:defRPr/>
            </a:pPr>
            <a:r>
              <a:rPr lang="en-AU" sz="2000" dirty="0">
                <a:solidFill>
                  <a:schemeClr val="bg1">
                    <a:lumMod val="65000"/>
                  </a:schemeClr>
                </a:solidFill>
              </a:rPr>
              <a:t>VRP Variants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000" dirty="0">
                <a:solidFill>
                  <a:schemeClr val="bg1">
                    <a:lumMod val="65000"/>
                  </a:schemeClr>
                </a:solidFill>
              </a:rPr>
              <a:t>Solving the Combinatorial Optimisation problems</a:t>
            </a:r>
          </a:p>
          <a:p>
            <a:pPr lvl="1">
              <a:spcBef>
                <a:spcPts val="0"/>
              </a:spcBef>
              <a:defRPr/>
            </a:pPr>
            <a:r>
              <a:rPr lang="en-AU" sz="2000" dirty="0">
                <a:solidFill>
                  <a:schemeClr val="bg1">
                    <a:lumMod val="65000"/>
                  </a:schemeClr>
                </a:solidFill>
              </a:rPr>
              <a:t>Exact methods</a:t>
            </a:r>
          </a:p>
          <a:p>
            <a:pPr lvl="1">
              <a:spcBef>
                <a:spcPts val="0"/>
              </a:spcBef>
              <a:defRPr/>
            </a:pPr>
            <a:r>
              <a:rPr lang="en-AU" sz="2000" dirty="0">
                <a:solidFill>
                  <a:schemeClr val="bg1">
                    <a:lumMod val="65000"/>
                  </a:schemeClr>
                </a:solidFill>
              </a:rPr>
              <a:t>Heuristic Construction</a:t>
            </a:r>
          </a:p>
          <a:p>
            <a:pPr lvl="1">
              <a:spcBef>
                <a:spcPts val="0"/>
              </a:spcBef>
              <a:defRPr/>
            </a:pPr>
            <a:r>
              <a:rPr lang="en-AU" sz="2000" dirty="0">
                <a:solidFill>
                  <a:schemeClr val="bg1">
                    <a:lumMod val="65000"/>
                  </a:schemeClr>
                </a:solidFill>
              </a:rPr>
              <a:t>Auction</a:t>
            </a:r>
          </a:p>
          <a:p>
            <a:pPr lvl="1">
              <a:spcBef>
                <a:spcPts val="0"/>
              </a:spcBef>
              <a:defRPr/>
            </a:pPr>
            <a:r>
              <a:rPr lang="en-AU" sz="2000" dirty="0">
                <a:solidFill>
                  <a:schemeClr val="bg1">
                    <a:lumMod val="65000"/>
                  </a:schemeClr>
                </a:solidFill>
              </a:rPr>
              <a:t>Local Search</a:t>
            </a:r>
          </a:p>
          <a:p>
            <a:pPr lvl="1">
              <a:spcBef>
                <a:spcPts val="0"/>
              </a:spcBef>
              <a:defRPr/>
            </a:pPr>
            <a:r>
              <a:rPr lang="en-AU" sz="2000" dirty="0">
                <a:solidFill>
                  <a:schemeClr val="bg1">
                    <a:lumMod val="65000"/>
                  </a:schemeClr>
                </a:solidFill>
              </a:rPr>
              <a:t>Meta-heuristics</a:t>
            </a:r>
          </a:p>
          <a:p>
            <a:pPr marL="0" indent="0">
              <a:lnSpc>
                <a:spcPct val="200000"/>
              </a:lnSpc>
              <a:defRPr/>
            </a:pPr>
            <a:r>
              <a:rPr lang="en-AU" sz="2000" dirty="0" smtClean="0">
                <a:solidFill>
                  <a:srgbClr val="990000"/>
                </a:solidFill>
              </a:rPr>
              <a:t>PART </a:t>
            </a:r>
            <a:r>
              <a:rPr lang="en-AU" sz="2000" dirty="0">
                <a:solidFill>
                  <a:srgbClr val="990000"/>
                </a:solidFill>
              </a:rPr>
              <a:t>2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000" dirty="0"/>
              <a:t>Large Neighbourhood Search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000" dirty="0"/>
              <a:t>A CP model for the VRP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000" dirty="0"/>
              <a:t>Propagation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AU" sz="2000" dirty="0"/>
              <a:t>Large Neighbourhood Search revisited</a:t>
            </a:r>
          </a:p>
        </p:txBody>
      </p:sp>
    </p:spTree>
    <p:extLst>
      <p:ext uri="{BB962C8B-B14F-4D97-AF65-F5344CB8AC3E}">
        <p14:creationId xmlns:p14="http://schemas.microsoft.com/office/powerpoint/2010/main" val="5987610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AU" dirty="0">
                <a:solidFill>
                  <a:srgbClr val="990000"/>
                </a:solidFill>
              </a:rPr>
              <a:t>Adaptive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–"/>
              <a:defRPr/>
            </a:pPr>
            <a:r>
              <a:rPr lang="en-AU" dirty="0" err="1"/>
              <a:t>Ropke</a:t>
            </a:r>
            <a:r>
              <a:rPr lang="en-AU" dirty="0"/>
              <a:t> adapts choice based on prior performance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  <a:defRPr/>
            </a:pPr>
            <a:r>
              <a:rPr lang="en-AU" dirty="0"/>
              <a:t>“Good” methods are chosen more often</a:t>
            </a:r>
          </a:p>
          <a:p>
            <a:pPr>
              <a:defRPr/>
            </a:pPr>
            <a:endParaRPr lang="en-AU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E31234E8-BDBE-480C-A734-EB8003D401AA}" type="slidenum">
              <a:rPr lang="en-AU" smtClean="0">
                <a:solidFill>
                  <a:schemeClr val="folHlink"/>
                </a:solidFill>
              </a:rPr>
              <a:pPr eaLnBrk="1" hangingPunct="1"/>
              <a:t>20</a:t>
            </a:fld>
            <a:r>
              <a:rPr lang="en-AU">
                <a:solidFill>
                  <a:schemeClr val="folHlink"/>
                </a:solidFill>
              </a:rPr>
              <a:t>/58</a:t>
            </a:r>
          </a:p>
        </p:txBody>
      </p:sp>
      <p:pic>
        <p:nvPicPr>
          <p:cNvPr id="37893" name="Picture 2" descr="C:\home\ifl\docs\solverDocs\adapta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65151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3" descr="C:\home\ifl\docs\solverDocs\adaptation-legen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513" y="3051175"/>
            <a:ext cx="2862262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5633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0" indent="0"/>
            <a:r>
              <a:rPr lang="en-AU" dirty="0"/>
              <a:t>Adapting Select method (Selecting customers to remove)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004A07BD-B00C-48D7-B8E7-7D7B7FD1FFEE}" type="slidenum">
              <a:rPr lang="en-AU" smtClean="0">
                <a:solidFill>
                  <a:schemeClr val="folHlink"/>
                </a:solidFill>
              </a:rPr>
              <a:pPr eaLnBrk="1" hangingPunct="1"/>
              <a:t>21</a:t>
            </a:fld>
            <a:r>
              <a:rPr lang="en-AU">
                <a:solidFill>
                  <a:schemeClr val="folHlink"/>
                </a:solidFill>
              </a:rPr>
              <a:t>/58</a:t>
            </a:r>
          </a:p>
        </p:txBody>
      </p:sp>
      <p:pic>
        <p:nvPicPr>
          <p:cNvPr id="38917" name="Picture 2" descr="C:\home\ifl\docs\solverDocs\adaptation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675"/>
            <a:ext cx="7653338" cy="50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3" descr="C:\home\ifl\docs\solverDocs\adaptation2-legen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113" y="2214563"/>
            <a:ext cx="3025775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368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AU" dirty="0" err="1"/>
              <a:t>Ropke</a:t>
            </a:r>
            <a:r>
              <a:rPr lang="en-AU" dirty="0"/>
              <a:t> &amp; </a:t>
            </a:r>
            <a:r>
              <a:rPr lang="en-AU" dirty="0" err="1"/>
              <a:t>Pisinger</a:t>
            </a:r>
            <a:r>
              <a:rPr lang="en-AU" dirty="0"/>
              <a:t> (with additions) can solve a variety of problems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AU" dirty="0"/>
              <a:t>VRP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AU" dirty="0"/>
              <a:t>VRP + Time Windows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AU" dirty="0"/>
              <a:t>Pickup and Delivery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AU" dirty="0"/>
              <a:t>Multiple Depots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AU" dirty="0"/>
              <a:t>Multiple Commodities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AU" dirty="0"/>
              <a:t>Heterogeneous Fleet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AU" dirty="0"/>
              <a:t>Compatibility </a:t>
            </a:r>
            <a:r>
              <a:rPr lang="en-AU" dirty="0" smtClean="0"/>
              <a:t>Constraints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AU" dirty="0" smtClean="0"/>
              <a:t>Visual Attractiveness Soft Constraints: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AU" dirty="0">
                <a:hlinkClick r:id="rId2"/>
              </a:rPr>
              <a:t>http://users.cecs.anu.edu.au/~charlesg</a:t>
            </a:r>
            <a:r>
              <a:rPr lang="en-AU" dirty="0" smtClean="0">
                <a:hlinkClick r:id="rId2"/>
              </a:rPr>
              <a:t>/</a:t>
            </a:r>
            <a:endParaRPr lang="en-AU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AU" dirty="0" smtClean="0"/>
              <a:t>reveal.js/2014/</a:t>
            </a:r>
            <a:r>
              <a:rPr lang="en-AU" dirty="0" err="1" smtClean="0"/>
              <a:t>VisuallyAttractive</a:t>
            </a:r>
            <a:r>
              <a:rPr lang="en-AU" dirty="0" smtClean="0"/>
              <a:t>/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AU" dirty="0" smtClean="0"/>
              <a:t>visually_attractive_routes.html</a:t>
            </a:r>
            <a:r>
              <a:rPr lang="en-AU" dirty="0"/>
              <a:t>#/</a:t>
            </a:r>
          </a:p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01564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Solution Methods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/>
              <a:t>What’s wrong with that?</a:t>
            </a:r>
          </a:p>
          <a:p>
            <a:pPr>
              <a:buFont typeface="Times New Roman" pitchFamily="18" charset="0"/>
              <a:buChar char="•"/>
            </a:pPr>
            <a:endParaRPr lang="en-AU"/>
          </a:p>
          <a:p>
            <a:pPr>
              <a:buFont typeface="Times New Roman" pitchFamily="18" charset="0"/>
              <a:buChar char="•"/>
            </a:pPr>
            <a:r>
              <a:rPr lang="en-AU"/>
              <a:t>New constraint </a:t>
            </a:r>
            <a:r>
              <a:rPr lang="en-AU">
                <a:sym typeface="Wingdings" pitchFamily="2" charset="2"/>
              </a:rPr>
              <a:t></a:t>
            </a:r>
            <a:r>
              <a:rPr lang="en-AU"/>
              <a:t> new code</a:t>
            </a:r>
          </a:p>
          <a:p>
            <a:pPr lvl="1">
              <a:buFont typeface="Times New Roman" pitchFamily="18" charset="0"/>
              <a:buChar char="–"/>
            </a:pPr>
            <a:r>
              <a:rPr lang="en-AU"/>
              <a:t>Often right in the core</a:t>
            </a:r>
          </a:p>
          <a:p>
            <a:pPr lvl="1">
              <a:buFont typeface="Times New Roman" pitchFamily="18" charset="0"/>
              <a:buChar char="–"/>
            </a:pPr>
            <a:endParaRPr lang="en-AU"/>
          </a:p>
          <a:p>
            <a:pPr>
              <a:buFont typeface="Times New Roman" pitchFamily="18" charset="0"/>
              <a:buChar char="•"/>
            </a:pPr>
            <a:r>
              <a:rPr lang="en-AU"/>
              <a:t>New constraints interact</a:t>
            </a:r>
          </a:p>
          <a:p>
            <a:pPr lvl="1">
              <a:buFont typeface="Times New Roman" pitchFamily="18" charset="0"/>
              <a:buChar char="–"/>
            </a:pPr>
            <a:r>
              <a:rPr lang="en-AU"/>
              <a:t>e.g. Multiple time windows mess up duration calculation</a:t>
            </a:r>
          </a:p>
          <a:p>
            <a:pPr lvl="1">
              <a:buFont typeface="Times New Roman" pitchFamily="18" charset="0"/>
              <a:buChar char="–"/>
            </a:pPr>
            <a:endParaRPr lang="en-AU"/>
          </a:p>
          <a:p>
            <a:pPr>
              <a:buFont typeface="Times New Roman" pitchFamily="18" charset="0"/>
              <a:buChar char="•"/>
            </a:pPr>
            <a:r>
              <a:rPr lang="en-AU"/>
              <a:t>Code is hard to understand, hard to maintain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274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Solution Methods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pPr marL="0" indent="0">
              <a:buNone/>
            </a:pPr>
            <a:r>
              <a:rPr lang="en-AU" dirty="0"/>
              <a:t/>
            </a:r>
            <a:br>
              <a:rPr lang="en-AU" dirty="0"/>
            </a:br>
            <a:r>
              <a:rPr lang="en-AU" dirty="0"/>
              <a:t>An alternative: </a:t>
            </a:r>
          </a:p>
          <a:p>
            <a:pPr marL="0" indent="0" algn="ctr">
              <a:buNone/>
            </a:pPr>
            <a:r>
              <a:rPr lang="en-AU" dirty="0"/>
              <a:t>Constraint Programming</a:t>
            </a:r>
          </a:p>
          <a:p>
            <a:pPr algn="ctr"/>
            <a:endParaRPr lang="en-AU" dirty="0"/>
          </a:p>
          <a:p>
            <a:pPr algn="ctr"/>
            <a:endParaRPr lang="en-AU" dirty="0"/>
          </a:p>
          <a:p>
            <a:pPr algn="ctr"/>
            <a:endParaRPr lang="en-AU" dirty="0"/>
          </a:p>
          <a:p>
            <a:pPr algn="ctr"/>
            <a:endParaRPr lang="en-AU" dirty="0"/>
          </a:p>
          <a:p>
            <a:pPr marL="0" indent="0">
              <a:buNone/>
            </a:pPr>
            <a:r>
              <a:rPr lang="en-AU" dirty="0"/>
              <a:t>… after the break….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CD8B0884-15C9-4072-9E5C-76C4A7D6E68D}" type="slidenum">
              <a:rPr lang="en-AU" smtClean="0">
                <a:solidFill>
                  <a:schemeClr val="folHlink"/>
                </a:solidFill>
              </a:rPr>
              <a:pPr eaLnBrk="1" hangingPunct="1"/>
              <a:t>24</a:t>
            </a:fld>
            <a:r>
              <a:rPr lang="en-AU">
                <a:solidFill>
                  <a:schemeClr val="folHlink"/>
                </a:solidFill>
              </a:rPr>
              <a:t>/58</a:t>
            </a:r>
          </a:p>
        </p:txBody>
      </p:sp>
    </p:spTree>
    <p:extLst>
      <p:ext uri="{BB962C8B-B14F-4D97-AF65-F5344CB8AC3E}">
        <p14:creationId xmlns:p14="http://schemas.microsoft.com/office/powerpoint/2010/main" val="1879492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Constraint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AU" dirty="0">
                <a:solidFill>
                  <a:srgbClr val="C00000"/>
                </a:solidFill>
              </a:rPr>
              <a:t>CP offers a language for representing problems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dirty="0"/>
              <a:t>Decision variables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dirty="0"/>
              <a:t>Constraints on variables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AU" dirty="0"/>
          </a:p>
          <a:p>
            <a:pPr marL="0" indent="0">
              <a:buNone/>
              <a:defRPr/>
            </a:pPr>
            <a:r>
              <a:rPr lang="en-AU" dirty="0">
                <a:solidFill>
                  <a:srgbClr val="C00000"/>
                </a:solidFill>
              </a:rPr>
              <a:t>Also offers techniques for solving the problems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dirty="0"/>
              <a:t>Systematic search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AU" dirty="0"/>
              <a:t>Heuristic Search</a:t>
            </a:r>
          </a:p>
        </p:txBody>
      </p:sp>
    </p:spTree>
    <p:extLst>
      <p:ext uri="{BB962C8B-B14F-4D97-AF65-F5344CB8AC3E}">
        <p14:creationId xmlns:p14="http://schemas.microsoft.com/office/powerpoint/2010/main" val="3803752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Constraint Programming for the VRP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Constraint Programming</a:t>
            </a:r>
          </a:p>
          <a:p>
            <a:r>
              <a:rPr lang="en-AU" dirty="0"/>
              <a:t>Advantages: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2060"/>
                </a:solidFill>
              </a:rPr>
              <a:t>Separate problem statement from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2060"/>
                </a:solidFill>
              </a:rPr>
              <a:t>Expressive language for formulating constraints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2060"/>
                </a:solidFill>
              </a:rPr>
              <a:t>Each constraint encapsulated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002060"/>
                </a:solidFill>
              </a:rPr>
              <a:t>Constraints interact naturally</a:t>
            </a:r>
          </a:p>
          <a:p>
            <a:pPr>
              <a:buFont typeface="Times New Roman" pitchFamily="18" charset="0"/>
              <a:buChar char="•"/>
            </a:pPr>
            <a:endParaRPr lang="en-AU" dirty="0"/>
          </a:p>
          <a:p>
            <a:r>
              <a:rPr lang="en-AU" dirty="0"/>
              <a:t>Disadvantages: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>
                <a:solidFill>
                  <a:srgbClr val="002060"/>
                </a:solidFill>
              </a:rPr>
              <a:t>Difficulty in representation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>
                <a:solidFill>
                  <a:srgbClr val="002060"/>
                </a:solidFill>
              </a:rPr>
              <a:t>Can be slower</a:t>
            </a:r>
          </a:p>
        </p:txBody>
      </p:sp>
    </p:spTree>
    <p:extLst>
      <p:ext uri="{BB962C8B-B14F-4D97-AF65-F5344CB8AC3E}">
        <p14:creationId xmlns:p14="http://schemas.microsoft.com/office/powerpoint/2010/main" val="3116993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Constraint Programming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Two ways to use constraint programming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Rule Checker – i.e. validating the correctness of a solution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Properly – i.e. calculating a solution, or search </a:t>
            </a:r>
            <a:r>
              <a:rPr lang="en-AU" dirty="0" smtClean="0"/>
              <a:t>artefact</a:t>
            </a:r>
            <a:endParaRPr lang="en-AU" dirty="0"/>
          </a:p>
          <a:p>
            <a:pPr marL="0" indent="0"/>
            <a:endParaRPr lang="en-AU" dirty="0"/>
          </a:p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Rule Checker: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Use favourite method to create/improve a solution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Check it with CP</a:t>
            </a:r>
          </a:p>
          <a:p>
            <a:pPr lvl="1"/>
            <a:r>
              <a:rPr lang="en-AU" dirty="0"/>
              <a:t>Very inefficient. </a:t>
            </a:r>
          </a:p>
          <a:p>
            <a:pPr>
              <a:buFont typeface="Times New Roman" pitchFamily="18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27945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AU" sz="4800" i="1" dirty="0">
              <a:solidFill>
                <a:srgbClr val="990000"/>
              </a:solidFill>
            </a:endParaRPr>
          </a:p>
          <a:p>
            <a:pPr algn="ctr"/>
            <a:endParaRPr lang="en-AU" sz="4800" i="1" dirty="0">
              <a:solidFill>
                <a:srgbClr val="990000"/>
              </a:solidFill>
            </a:endParaRPr>
          </a:p>
          <a:p>
            <a:pPr marL="0" indent="0" algn="ctr">
              <a:buNone/>
            </a:pPr>
            <a:r>
              <a:rPr lang="en-AU" sz="4800" i="1" dirty="0">
                <a:solidFill>
                  <a:srgbClr val="990000"/>
                </a:solidFill>
              </a:rPr>
              <a:t>A CP Model for the VRP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56964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Model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dirty="0">
                <a:solidFill>
                  <a:srgbClr val="C00000"/>
                </a:solidFill>
              </a:rPr>
              <a:t>A (rich) vehicle routing problem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i="1" dirty="0">
                <a:latin typeface="Courier New" pitchFamily="49" charset="0"/>
              </a:rPr>
              <a:t>n </a:t>
            </a:r>
            <a:r>
              <a:rPr lang="en-AU" dirty="0"/>
              <a:t>customers (fixed in this model)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i="1" dirty="0">
                <a:latin typeface="Courier New" pitchFamily="49" charset="0"/>
              </a:rPr>
              <a:t>m </a:t>
            </a:r>
            <a:r>
              <a:rPr lang="en-AU" dirty="0"/>
              <a:t>routes (fixed in this model)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fixed locations 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where things happen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one for each customer + one for (each?) depot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i="1" dirty="0">
                <a:latin typeface="Courier New" pitchFamily="49" charset="0"/>
              </a:rPr>
              <a:t>c </a:t>
            </a:r>
            <a:r>
              <a:rPr lang="en-AU" dirty="0"/>
              <a:t>commodities</a:t>
            </a:r>
            <a:r>
              <a:rPr lang="en-AU" i="1" dirty="0"/>
              <a:t> </a:t>
            </a:r>
            <a:r>
              <a:rPr lang="en-AU" dirty="0"/>
              <a:t>(e.g. weight, volume, pallets)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Know demand from each customer for each commodity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Know time between each location pair 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Know cost between each location pair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Both obey triangle inequality</a:t>
            </a:r>
          </a:p>
        </p:txBody>
      </p:sp>
    </p:spTree>
    <p:extLst>
      <p:ext uri="{BB962C8B-B14F-4D97-AF65-F5344CB8AC3E}">
        <p14:creationId xmlns:p14="http://schemas.microsoft.com/office/powerpoint/2010/main" val="2752331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AU" dirty="0">
                <a:solidFill>
                  <a:srgbClr val="006600"/>
                </a:solidFill>
              </a:rPr>
              <a:t>Originally developed by Paul Shaw (1997)</a:t>
            </a:r>
          </a:p>
          <a:p>
            <a:pPr>
              <a:buFont typeface="Arial" charset="0"/>
              <a:buChar char="•"/>
            </a:pPr>
            <a:r>
              <a:rPr lang="en-AU" dirty="0" smtClean="0">
                <a:solidFill>
                  <a:srgbClr val="006600"/>
                </a:solidFill>
              </a:rPr>
              <a:t>I teach the “adaptive” version, originally </a:t>
            </a:r>
            <a:r>
              <a:rPr lang="en-AU" dirty="0" err="1">
                <a:solidFill>
                  <a:srgbClr val="006600"/>
                </a:solidFill>
              </a:rPr>
              <a:t>Ropke</a:t>
            </a:r>
            <a:r>
              <a:rPr lang="en-AU" dirty="0">
                <a:solidFill>
                  <a:srgbClr val="006600"/>
                </a:solidFill>
              </a:rPr>
              <a:t> &amp; </a:t>
            </a:r>
            <a:r>
              <a:rPr lang="en-AU" dirty="0" err="1">
                <a:solidFill>
                  <a:srgbClr val="006600"/>
                </a:solidFill>
              </a:rPr>
              <a:t>Pisinger</a:t>
            </a:r>
            <a:r>
              <a:rPr lang="en-AU" dirty="0">
                <a:solidFill>
                  <a:srgbClr val="006600"/>
                </a:solidFill>
              </a:rPr>
              <a:t> (2007)</a:t>
            </a:r>
          </a:p>
          <a:p>
            <a:pPr>
              <a:buFont typeface="Arial" charset="0"/>
              <a:buChar char="•"/>
            </a:pPr>
            <a:r>
              <a:rPr lang="en-AU" dirty="0" err="1">
                <a:solidFill>
                  <a:srgbClr val="006600"/>
                </a:solidFill>
              </a:rPr>
              <a:t>A.k.a</a:t>
            </a:r>
            <a:r>
              <a:rPr lang="en-AU" dirty="0">
                <a:solidFill>
                  <a:srgbClr val="006600"/>
                </a:solidFill>
              </a:rPr>
              <a:t> “Record-to-record” search</a:t>
            </a:r>
          </a:p>
          <a:p>
            <a:pPr>
              <a:buFont typeface="Arial" charset="0"/>
              <a:buChar char="•"/>
            </a:pPr>
            <a:endParaRPr lang="en-AU" dirty="0"/>
          </a:p>
          <a:p>
            <a:pPr>
              <a:buFont typeface="Times New Roman" pitchFamily="18" charset="0"/>
              <a:buChar char="•"/>
            </a:pPr>
            <a:r>
              <a:rPr lang="en-AU" dirty="0"/>
              <a:t>Destroy part of the solution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Remove visits from the solution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Re-create solution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Use favourite construct method to re-insert customers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If the solution is better, keep it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Repeat</a:t>
            </a:r>
          </a:p>
          <a:p>
            <a:pPr>
              <a:buFont typeface="Arial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31588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Vocabulary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Times New Roman" pitchFamily="18" charset="0"/>
              <a:buChar char="•"/>
            </a:pPr>
            <a:r>
              <a:rPr lang="en-AU" dirty="0"/>
              <a:t>A </a:t>
            </a:r>
            <a:r>
              <a:rPr lang="en-AU" i="1" dirty="0"/>
              <a:t>solution</a:t>
            </a:r>
            <a:r>
              <a:rPr lang="en-AU" dirty="0"/>
              <a:t> is made up of </a:t>
            </a:r>
            <a:r>
              <a:rPr lang="en-AU" i="1" dirty="0"/>
              <a:t>routes </a:t>
            </a:r>
            <a:br>
              <a:rPr lang="en-AU" i="1" dirty="0"/>
            </a:br>
            <a:r>
              <a:rPr lang="en-AU" dirty="0"/>
              <a:t>(one for each vehicle)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A </a:t>
            </a:r>
            <a:r>
              <a:rPr lang="en-AU" i="1" dirty="0"/>
              <a:t>route</a:t>
            </a:r>
            <a:r>
              <a:rPr lang="en-AU" dirty="0"/>
              <a:t> is made up of a sequence of </a:t>
            </a:r>
            <a:r>
              <a:rPr lang="en-AU" i="1" dirty="0"/>
              <a:t>visits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Some visits serve a customer (</a:t>
            </a:r>
            <a:r>
              <a:rPr lang="en-AU" i="1" dirty="0"/>
              <a:t>customer visit</a:t>
            </a:r>
            <a:r>
              <a:rPr lang="en-AU" dirty="0"/>
              <a:t>)</a:t>
            </a:r>
          </a:p>
          <a:p>
            <a:pPr>
              <a:buFont typeface="Times New Roman" pitchFamily="18" charset="0"/>
              <a:buChar char="•"/>
            </a:pPr>
            <a:endParaRPr lang="en-AU" dirty="0"/>
          </a:p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(Some tricks)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Each route has a “start visit” and an “end visit”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Start visit is first visit on a route – location is depot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End visit is last visit on a route – location is depot 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Also have an additional route – the unassigned route</a:t>
            </a:r>
          </a:p>
          <a:p>
            <a:pPr lvl="1"/>
            <a:r>
              <a:rPr lang="en-AU" dirty="0"/>
              <a:t>Where visits live that cannot be assigned</a:t>
            </a:r>
          </a:p>
          <a:p>
            <a:pPr lvl="1"/>
            <a:r>
              <a:rPr lang="en-AU" dirty="0"/>
              <a:t>Usual constraints (time, capacity, …) not applied</a:t>
            </a:r>
          </a:p>
          <a:p>
            <a:pPr lvl="1"/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95215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Referencing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8013" cy="5721350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Customers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Each customer has an index in </a:t>
            </a:r>
            <a:r>
              <a:rPr lang="en-AU" i="1" dirty="0">
                <a:solidFill>
                  <a:srgbClr val="990000"/>
                </a:solidFill>
              </a:rPr>
              <a:t>N</a:t>
            </a:r>
            <a:r>
              <a:rPr lang="en-AU" dirty="0">
                <a:solidFill>
                  <a:srgbClr val="990000"/>
                </a:solidFill>
              </a:rPr>
              <a:t> = {1..</a:t>
            </a:r>
            <a:r>
              <a:rPr lang="en-AU" i="1" dirty="0">
                <a:solidFill>
                  <a:srgbClr val="990000"/>
                </a:solidFill>
              </a:rPr>
              <a:t>n</a:t>
            </a:r>
            <a:r>
              <a:rPr lang="en-AU" dirty="0">
                <a:solidFill>
                  <a:srgbClr val="990000"/>
                </a:solidFill>
              </a:rPr>
              <a:t>} 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Customers are ‘named’ in CP by their index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AU" dirty="0">
                <a:solidFill>
                  <a:srgbClr val="990000"/>
                </a:solidFill>
              </a:rPr>
              <a:t>Routes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Each route has an index in </a:t>
            </a:r>
            <a:r>
              <a:rPr lang="en-AU" i="1" dirty="0">
                <a:solidFill>
                  <a:srgbClr val="990000"/>
                </a:solidFill>
              </a:rPr>
              <a:t>M</a:t>
            </a:r>
            <a:r>
              <a:rPr lang="en-AU" dirty="0">
                <a:solidFill>
                  <a:srgbClr val="990000"/>
                </a:solidFill>
              </a:rPr>
              <a:t> = {1..</a:t>
            </a:r>
            <a:r>
              <a:rPr lang="en-AU" i="1" dirty="0">
                <a:solidFill>
                  <a:srgbClr val="990000"/>
                </a:solidFill>
              </a:rPr>
              <a:t>m</a:t>
            </a:r>
            <a:r>
              <a:rPr lang="en-AU" dirty="0">
                <a:solidFill>
                  <a:srgbClr val="990000"/>
                </a:solidFill>
              </a:rPr>
              <a:t>}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Unassigned route has index 0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Routes are ‘named’ in CP by their index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AU" dirty="0">
                <a:solidFill>
                  <a:srgbClr val="990000"/>
                </a:solidFill>
              </a:rPr>
              <a:t>Visits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Customer visit index same as customer index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Start visit for route </a:t>
            </a:r>
            <a:r>
              <a:rPr lang="en-AU" i="1" dirty="0">
                <a:latin typeface="Courier New" pitchFamily="49" charset="0"/>
              </a:rPr>
              <a:t>k </a:t>
            </a:r>
            <a:r>
              <a:rPr lang="en-AU" dirty="0"/>
              <a:t>has index </a:t>
            </a:r>
            <a:r>
              <a:rPr lang="en-AU" i="1" dirty="0">
                <a:latin typeface="Courier New" pitchFamily="49" charset="0"/>
              </a:rPr>
              <a:t>n + k ; </a:t>
            </a:r>
            <a:r>
              <a:rPr lang="en-AU" dirty="0"/>
              <a:t>aka </a:t>
            </a:r>
            <a:r>
              <a:rPr lang="en-AU" i="1" dirty="0" err="1">
                <a:latin typeface="Courier New" pitchFamily="49" charset="0"/>
              </a:rPr>
              <a:t>start</a:t>
            </a:r>
            <a:r>
              <a:rPr lang="en-AU" i="1" baseline="-25000" dirty="0" err="1">
                <a:latin typeface="Courier New" pitchFamily="49" charset="0"/>
              </a:rPr>
              <a:t>k</a:t>
            </a:r>
            <a:r>
              <a:rPr lang="en-AU" i="1" dirty="0">
                <a:latin typeface="Courier New" pitchFamily="49" charset="0"/>
              </a:rPr>
              <a:t> 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End visit for route </a:t>
            </a:r>
            <a:r>
              <a:rPr lang="en-AU" i="1" dirty="0">
                <a:latin typeface="Courier New" pitchFamily="49" charset="0"/>
              </a:rPr>
              <a:t>k</a:t>
            </a:r>
            <a:r>
              <a:rPr lang="en-AU" dirty="0"/>
              <a:t> has index </a:t>
            </a:r>
            <a:r>
              <a:rPr lang="en-AU" i="1" dirty="0">
                <a:latin typeface="Courier New" pitchFamily="49" charset="0"/>
              </a:rPr>
              <a:t>n + m + k ; </a:t>
            </a:r>
            <a:r>
              <a:rPr lang="en-AU" dirty="0"/>
              <a:t>aka </a:t>
            </a:r>
            <a:r>
              <a:rPr lang="en-AU" i="1" dirty="0" err="1">
                <a:latin typeface="Courier New" pitchFamily="49" charset="0"/>
              </a:rPr>
              <a:t>end</a:t>
            </a:r>
            <a:r>
              <a:rPr lang="en-AU" i="1" baseline="-25000" dirty="0" err="1">
                <a:latin typeface="Courier New" pitchFamily="49" charset="0"/>
              </a:rPr>
              <a:t>k</a:t>
            </a:r>
            <a:endParaRPr lang="en-AU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923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Referencing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Sets</a:t>
            </a:r>
          </a:p>
          <a:p>
            <a:pPr>
              <a:buFont typeface="Times New Roman" pitchFamily="18" charset="0"/>
              <a:buChar char="•"/>
            </a:pPr>
            <a:r>
              <a:rPr lang="en-AU" i="1" dirty="0"/>
              <a:t>N = </a:t>
            </a:r>
            <a:r>
              <a:rPr lang="en-AU" dirty="0"/>
              <a:t>{</a:t>
            </a:r>
            <a:r>
              <a:rPr lang="en-AU" i="1" dirty="0">
                <a:latin typeface="Courier New" pitchFamily="49" charset="0"/>
              </a:rPr>
              <a:t>1 .. n</a:t>
            </a:r>
            <a:r>
              <a:rPr lang="en-AU" dirty="0"/>
              <a:t>}</a:t>
            </a:r>
            <a:r>
              <a:rPr lang="en-AU" i="1" dirty="0"/>
              <a:t> – </a:t>
            </a:r>
            <a:r>
              <a:rPr lang="en-AU" dirty="0"/>
              <a:t>customers</a:t>
            </a:r>
          </a:p>
          <a:p>
            <a:pPr>
              <a:buFont typeface="Times New Roman" pitchFamily="18" charset="0"/>
              <a:buChar char="•"/>
            </a:pPr>
            <a:r>
              <a:rPr lang="en-AU" i="1" dirty="0"/>
              <a:t>M = </a:t>
            </a:r>
            <a:r>
              <a:rPr lang="en-AU" dirty="0"/>
              <a:t>{</a:t>
            </a:r>
            <a:r>
              <a:rPr lang="en-AU" i="1" dirty="0">
                <a:latin typeface="Courier New" pitchFamily="49" charset="0"/>
              </a:rPr>
              <a:t>1 .. m</a:t>
            </a:r>
            <a:r>
              <a:rPr lang="en-AU" dirty="0"/>
              <a:t>} – routes 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R = M 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</a:t>
            </a:r>
            <a:r>
              <a:rPr lang="en-AU" dirty="0">
                <a:sym typeface="Symbol" pitchFamily="18" charset="2"/>
              </a:rPr>
              <a:t> {</a:t>
            </a:r>
            <a:r>
              <a:rPr lang="en-AU" i="1" dirty="0">
                <a:latin typeface="Courier New" pitchFamily="49" charset="0"/>
                <a:sym typeface="Symbol" pitchFamily="18" charset="2"/>
              </a:rPr>
              <a:t>0</a:t>
            </a:r>
            <a:r>
              <a:rPr lang="en-AU" dirty="0">
                <a:sym typeface="Symbol" pitchFamily="18" charset="2"/>
              </a:rPr>
              <a:t>}</a:t>
            </a:r>
            <a:r>
              <a:rPr lang="en-AU" dirty="0"/>
              <a:t> – includes ‘unassigned’ route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S = {</a:t>
            </a:r>
            <a:r>
              <a:rPr lang="en-AU" i="1" dirty="0">
                <a:latin typeface="Courier New" pitchFamily="49" charset="0"/>
              </a:rPr>
              <a:t>n+1 .. </a:t>
            </a:r>
            <a:r>
              <a:rPr lang="en-AU" i="1" dirty="0" err="1">
                <a:latin typeface="Courier New" pitchFamily="49" charset="0"/>
              </a:rPr>
              <a:t>n+m</a:t>
            </a:r>
            <a:r>
              <a:rPr lang="en-AU" dirty="0"/>
              <a:t>} – start visits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E = {</a:t>
            </a:r>
            <a:r>
              <a:rPr lang="en-AU" i="1" dirty="0">
                <a:latin typeface="Courier New" pitchFamily="49" charset="0"/>
              </a:rPr>
              <a:t>n+m+1 .. n+2m</a:t>
            </a:r>
            <a:r>
              <a:rPr lang="en-AU" dirty="0"/>
              <a:t>} – end visits</a:t>
            </a:r>
          </a:p>
          <a:p>
            <a:pPr>
              <a:buFont typeface="Times New Roman" pitchFamily="18" charset="0"/>
              <a:buChar char="•"/>
            </a:pPr>
            <a:r>
              <a:rPr lang="en-AU" i="1" dirty="0"/>
              <a:t>V</a:t>
            </a:r>
            <a:r>
              <a:rPr lang="en-AU" dirty="0"/>
              <a:t> = N 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 </a:t>
            </a:r>
            <a:r>
              <a:rPr lang="en-AU" i="1" dirty="0">
                <a:sym typeface="Symbol" pitchFamily="18" charset="2"/>
              </a:rPr>
              <a:t>S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  </a:t>
            </a:r>
            <a:r>
              <a:rPr lang="en-AU" i="1" dirty="0">
                <a:sym typeface="Symbol" pitchFamily="18" charset="2"/>
              </a:rPr>
              <a:t>E </a:t>
            </a:r>
            <a:r>
              <a:rPr lang="en-AU" dirty="0"/>
              <a:t>– all visits 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V</a:t>
            </a:r>
            <a:r>
              <a:rPr lang="en-AU" baseline="30000" dirty="0"/>
              <a:t>S</a:t>
            </a:r>
            <a:r>
              <a:rPr lang="en-AU" dirty="0"/>
              <a:t>= N 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</a:t>
            </a:r>
            <a:r>
              <a:rPr lang="en-AU" dirty="0">
                <a:sym typeface="Symbol" pitchFamily="18" charset="2"/>
              </a:rPr>
              <a:t> </a:t>
            </a:r>
            <a:r>
              <a:rPr lang="en-AU" i="1" dirty="0">
                <a:sym typeface="Symbol" pitchFamily="18" charset="2"/>
              </a:rPr>
              <a:t>S – </a:t>
            </a:r>
            <a:r>
              <a:rPr lang="en-AU" dirty="0">
                <a:sym typeface="Symbol" pitchFamily="18" charset="2"/>
              </a:rPr>
              <a:t>visits that have a sensible successor</a:t>
            </a:r>
            <a:endParaRPr lang="en-AU" dirty="0"/>
          </a:p>
          <a:p>
            <a:pPr>
              <a:buFont typeface="Times New Roman" pitchFamily="18" charset="0"/>
              <a:buChar char="•"/>
            </a:pPr>
            <a:r>
              <a:rPr lang="en-AU" dirty="0"/>
              <a:t>V</a:t>
            </a:r>
            <a:r>
              <a:rPr lang="en-AU" baseline="30000" dirty="0"/>
              <a:t>E</a:t>
            </a:r>
            <a:r>
              <a:rPr lang="en-AU" dirty="0"/>
              <a:t>= N 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</a:t>
            </a:r>
            <a:r>
              <a:rPr lang="en-AU" dirty="0">
                <a:sym typeface="Symbol" pitchFamily="18" charset="2"/>
              </a:rPr>
              <a:t> </a:t>
            </a:r>
            <a:r>
              <a:rPr lang="en-AU" i="1" dirty="0">
                <a:sym typeface="Symbol" pitchFamily="18" charset="2"/>
              </a:rPr>
              <a:t>E – </a:t>
            </a:r>
            <a:r>
              <a:rPr lang="en-AU" dirty="0">
                <a:sym typeface="Symbol" pitchFamily="18" charset="2"/>
              </a:rPr>
              <a:t>visits that have a sensible predecessor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237778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Data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tabLst>
                <a:tab pos="901700" algn="l"/>
              </a:tabLst>
            </a:pPr>
            <a:r>
              <a:rPr lang="en-AU" dirty="0"/>
              <a:t>We know (note uppercase)</a:t>
            </a:r>
          </a:p>
          <a:p>
            <a:pPr>
              <a:buFont typeface="Times New Roman" pitchFamily="18" charset="0"/>
              <a:buChar char="•"/>
              <a:tabLst>
                <a:tab pos="901700" algn="l"/>
              </a:tabLst>
            </a:pPr>
            <a:r>
              <a:rPr lang="en-AU" i="1" dirty="0">
                <a:latin typeface="Courier New" pitchFamily="49" charset="0"/>
              </a:rPr>
              <a:t>V</a:t>
            </a:r>
            <a:r>
              <a:rPr lang="en-AU" i="1" baseline="-25000" dirty="0">
                <a:latin typeface="Courier New" pitchFamily="49" charset="0"/>
              </a:rPr>
              <a:t>i</a:t>
            </a:r>
            <a:r>
              <a:rPr lang="en-AU" i="1" dirty="0">
                <a:latin typeface="Courier New" pitchFamily="49" charset="0"/>
              </a:rPr>
              <a:t> 	</a:t>
            </a:r>
            <a:r>
              <a:rPr lang="en-AU" dirty="0"/>
              <a:t>The ‘value’ of customer </a:t>
            </a:r>
            <a:r>
              <a:rPr lang="en-AU" i="1" dirty="0" err="1">
                <a:latin typeface="Courier New" pitchFamily="49" charset="0"/>
              </a:rPr>
              <a:t>i</a:t>
            </a:r>
            <a:endParaRPr lang="en-AU" i="1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  <a:tabLst>
                <a:tab pos="901700" algn="l"/>
              </a:tabLst>
            </a:pPr>
            <a:r>
              <a:rPr lang="en-AU" i="1" dirty="0" err="1">
                <a:latin typeface="Courier New" pitchFamily="49" charset="0"/>
              </a:rPr>
              <a:t>D</a:t>
            </a:r>
            <a:r>
              <a:rPr lang="en-AU" i="1" baseline="-25000" dirty="0" err="1">
                <a:latin typeface="Courier New" pitchFamily="49" charset="0"/>
              </a:rPr>
              <a:t>ik</a:t>
            </a:r>
            <a:r>
              <a:rPr lang="en-AU" dirty="0"/>
              <a:t> 	Demand by customer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for commodity </a:t>
            </a:r>
            <a:r>
              <a:rPr lang="en-AU" i="1" dirty="0">
                <a:latin typeface="Courier New" pitchFamily="49" charset="0"/>
              </a:rPr>
              <a:t>k</a:t>
            </a:r>
          </a:p>
          <a:p>
            <a:pPr>
              <a:buFont typeface="Times New Roman" pitchFamily="18" charset="0"/>
              <a:buChar char="•"/>
              <a:tabLst>
                <a:tab pos="901700" algn="l"/>
              </a:tabLst>
            </a:pPr>
            <a:r>
              <a:rPr lang="en-AU" i="1" dirty="0" err="1">
                <a:latin typeface="Courier New" pitchFamily="49" charset="0"/>
              </a:rPr>
              <a:t>E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r>
              <a:rPr lang="en-AU" i="1" dirty="0">
                <a:latin typeface="Courier New" pitchFamily="49" charset="0"/>
              </a:rPr>
              <a:t>	</a:t>
            </a:r>
            <a:r>
              <a:rPr lang="en-AU" dirty="0"/>
              <a:t>Earliest time to start service at </a:t>
            </a:r>
            <a:r>
              <a:rPr lang="en-AU" i="1" dirty="0" err="1">
                <a:latin typeface="Courier New" pitchFamily="49" charset="0"/>
              </a:rPr>
              <a:t>i</a:t>
            </a:r>
            <a:endParaRPr lang="en-AU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  <a:tabLst>
                <a:tab pos="901700" algn="l"/>
              </a:tabLst>
            </a:pPr>
            <a:r>
              <a:rPr lang="en-AU" i="1" dirty="0">
                <a:latin typeface="Courier New" pitchFamily="49" charset="0"/>
              </a:rPr>
              <a:t>L</a:t>
            </a:r>
            <a:r>
              <a:rPr lang="en-AU" i="1" baseline="-25000" dirty="0">
                <a:latin typeface="Courier New" pitchFamily="49" charset="0"/>
              </a:rPr>
              <a:t>i</a:t>
            </a:r>
            <a:r>
              <a:rPr lang="en-AU" dirty="0"/>
              <a:t>	Latest time to start service at </a:t>
            </a:r>
            <a:r>
              <a:rPr lang="en-AU" i="1" dirty="0" err="1">
                <a:latin typeface="Courier New" pitchFamily="49" charset="0"/>
              </a:rPr>
              <a:t>i</a:t>
            </a:r>
            <a:endParaRPr lang="en-AU" i="1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  <a:tabLst>
                <a:tab pos="901700" algn="l"/>
              </a:tabLst>
            </a:pPr>
            <a:r>
              <a:rPr lang="en-AU" i="1" dirty="0" err="1">
                <a:latin typeface="Courier New" pitchFamily="49" charset="0"/>
              </a:rPr>
              <a:t>Q</a:t>
            </a:r>
            <a:r>
              <a:rPr lang="en-AU" i="1" baseline="-25000" dirty="0" err="1">
                <a:latin typeface="Courier New" pitchFamily="49" charset="0"/>
              </a:rPr>
              <a:t>jk</a:t>
            </a:r>
            <a:r>
              <a:rPr lang="en-AU" i="1" dirty="0">
                <a:latin typeface="Courier New" pitchFamily="49" charset="0"/>
              </a:rPr>
              <a:t>	</a:t>
            </a:r>
            <a:r>
              <a:rPr lang="en-AU" dirty="0"/>
              <a:t>Capacity of vehicle </a:t>
            </a:r>
            <a:r>
              <a:rPr lang="en-AU" i="1" dirty="0">
                <a:latin typeface="Courier New" pitchFamily="49" charset="0"/>
              </a:rPr>
              <a:t>j</a:t>
            </a:r>
            <a:r>
              <a:rPr lang="en-AU" dirty="0"/>
              <a:t> for commodity </a:t>
            </a:r>
            <a:r>
              <a:rPr lang="en-AU" i="1" dirty="0">
                <a:latin typeface="Courier New" pitchFamily="49" charset="0"/>
              </a:rPr>
              <a:t>k</a:t>
            </a:r>
          </a:p>
          <a:p>
            <a:pPr>
              <a:buFont typeface="Times New Roman" pitchFamily="18" charset="0"/>
              <a:buChar char="•"/>
              <a:tabLst>
                <a:tab pos="901700" algn="l"/>
              </a:tabLst>
            </a:pPr>
            <a:r>
              <a:rPr lang="en-AU" i="1" dirty="0" err="1">
                <a:latin typeface="Courier New" pitchFamily="49" charset="0"/>
              </a:rPr>
              <a:t>T</a:t>
            </a:r>
            <a:r>
              <a:rPr lang="en-AU" i="1" baseline="-25000" dirty="0" err="1">
                <a:latin typeface="Courier New" pitchFamily="49" charset="0"/>
              </a:rPr>
              <a:t>ij</a:t>
            </a:r>
            <a:r>
              <a:rPr lang="en-AU" i="1" dirty="0"/>
              <a:t>	</a:t>
            </a:r>
            <a:r>
              <a:rPr lang="en-AU" dirty="0"/>
              <a:t>Travel time from visit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to visit </a:t>
            </a:r>
            <a:r>
              <a:rPr lang="en-AU" i="1" dirty="0">
                <a:latin typeface="Courier New" pitchFamily="49" charset="0"/>
              </a:rPr>
              <a:t>j</a:t>
            </a:r>
          </a:p>
          <a:p>
            <a:pPr>
              <a:buFont typeface="Times New Roman" pitchFamily="18" charset="0"/>
              <a:buChar char="•"/>
              <a:tabLst>
                <a:tab pos="901700" algn="l"/>
              </a:tabLst>
            </a:pPr>
            <a:r>
              <a:rPr lang="en-AU" i="1" dirty="0" err="1">
                <a:latin typeface="Courier New" pitchFamily="49" charset="0"/>
              </a:rPr>
              <a:t>C</a:t>
            </a:r>
            <a:r>
              <a:rPr lang="en-AU" i="1" baseline="-25000" dirty="0" err="1">
                <a:latin typeface="Courier New" pitchFamily="49" charset="0"/>
              </a:rPr>
              <a:t>ij</a:t>
            </a:r>
            <a:r>
              <a:rPr lang="en-AU" i="1" dirty="0">
                <a:latin typeface="Courier New" pitchFamily="49" charset="0"/>
              </a:rPr>
              <a:t>	</a:t>
            </a:r>
            <a:r>
              <a:rPr lang="en-AU" dirty="0"/>
              <a:t>Cost (w.r.t. objective) of travel from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to </a:t>
            </a:r>
            <a:r>
              <a:rPr lang="en-AU" i="1" dirty="0">
                <a:latin typeface="Courier New" pitchFamily="49" charset="0"/>
              </a:rPr>
              <a:t>j </a:t>
            </a:r>
          </a:p>
          <a:p>
            <a:pPr>
              <a:buFont typeface="Times New Roman" pitchFamily="18" charset="0"/>
              <a:buChar char="•"/>
              <a:tabLst>
                <a:tab pos="901700" algn="l"/>
              </a:tabLst>
            </a:pPr>
            <a:endParaRPr lang="en-AU" i="1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  <a:tabLst>
                <a:tab pos="901700" algn="l"/>
              </a:tabLst>
            </a:pPr>
            <a:endParaRPr lang="en-AU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69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Basic Variables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Successor variables: </a:t>
            </a:r>
            <a:r>
              <a:rPr lang="en-AU" i="1" dirty="0" err="1">
                <a:solidFill>
                  <a:srgbClr val="990000"/>
                </a:solidFill>
                <a:latin typeface="Courier New" pitchFamily="49" charset="0"/>
              </a:rPr>
              <a:t>s</a:t>
            </a:r>
            <a:r>
              <a:rPr lang="en-AU" i="1" baseline="-25000" dirty="0" err="1">
                <a:solidFill>
                  <a:srgbClr val="990000"/>
                </a:solidFill>
                <a:latin typeface="Courier New" pitchFamily="49" charset="0"/>
              </a:rPr>
              <a:t>i</a:t>
            </a:r>
            <a:endParaRPr lang="en-AU" i="1" baseline="-25000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</a:pPr>
            <a:r>
              <a:rPr lang="en-AU" i="1" dirty="0" err="1">
                <a:latin typeface="Courier New" pitchFamily="49" charset="0"/>
              </a:rPr>
              <a:t>s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r>
              <a:rPr lang="en-AU" dirty="0">
                <a:latin typeface="Courier New" pitchFamily="49" charset="0"/>
              </a:rPr>
              <a:t> </a:t>
            </a:r>
            <a:r>
              <a:rPr lang="en-AU" dirty="0"/>
              <a:t>gives direct successor of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i="1" dirty="0"/>
              <a:t>, </a:t>
            </a:r>
            <a:r>
              <a:rPr lang="en-AU" dirty="0"/>
              <a:t>i.e. the index of the next visit on the route that visits </a:t>
            </a:r>
            <a:r>
              <a:rPr lang="en-AU" i="1" dirty="0" err="1">
                <a:latin typeface="Courier New" pitchFamily="49" charset="0"/>
              </a:rPr>
              <a:t>i</a:t>
            </a:r>
            <a:endParaRPr lang="en-AU" i="1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</a:pPr>
            <a:r>
              <a:rPr lang="en-AU" i="1" dirty="0" err="1">
                <a:latin typeface="Courier New" pitchFamily="49" charset="0"/>
              </a:rPr>
              <a:t>s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r>
              <a:rPr lang="en-AU" i="1" dirty="0">
                <a:latin typeface="Courier New" pitchFamily="49" charset="0"/>
              </a:rPr>
              <a:t> 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 </a:t>
            </a:r>
            <a:r>
              <a:rPr lang="en-AU" i="1" dirty="0">
                <a:sym typeface="Symbol" pitchFamily="18" charset="2"/>
              </a:rPr>
              <a:t>V</a:t>
            </a:r>
            <a:r>
              <a:rPr lang="en-AU" i="1" baseline="30000" dirty="0">
                <a:sym typeface="Symbol" pitchFamily="18" charset="2"/>
              </a:rPr>
              <a:t>E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 </a:t>
            </a:r>
            <a:r>
              <a:rPr lang="en-AU" dirty="0">
                <a:sym typeface="Symbol" pitchFamily="18" charset="2"/>
              </a:rPr>
              <a:t>for </a:t>
            </a:r>
            <a:r>
              <a:rPr lang="en-AU" i="1" dirty="0" err="1">
                <a:latin typeface="Courier New" pitchFamily="49" charset="0"/>
                <a:sym typeface="Symbol" pitchFamily="18" charset="2"/>
              </a:rPr>
              <a:t>i</a:t>
            </a:r>
            <a:r>
              <a:rPr lang="en-AU" dirty="0">
                <a:sym typeface="Symbol" pitchFamily="18" charset="2"/>
              </a:rPr>
              <a:t> in </a:t>
            </a:r>
            <a:r>
              <a:rPr lang="en-AU" i="1" dirty="0">
                <a:sym typeface="Symbol" pitchFamily="18" charset="2"/>
              </a:rPr>
              <a:t>V</a:t>
            </a:r>
            <a:r>
              <a:rPr lang="en-AU" baseline="30000" dirty="0">
                <a:sym typeface="Symbol" pitchFamily="18" charset="2"/>
              </a:rPr>
              <a:t>S    </a:t>
            </a:r>
            <a:r>
              <a:rPr lang="en-AU" i="1" dirty="0" err="1">
                <a:latin typeface="Courier New" pitchFamily="49" charset="0"/>
                <a:sym typeface="Symbol" pitchFamily="18" charset="2"/>
              </a:rPr>
              <a:t>s</a:t>
            </a:r>
            <a:r>
              <a:rPr lang="en-AU" i="1" baseline="-25000" dirty="0" err="1">
                <a:latin typeface="Courier New" pitchFamily="49" charset="0"/>
                <a:sym typeface="Symbol" pitchFamily="18" charset="2"/>
              </a:rPr>
              <a:t>i</a:t>
            </a:r>
            <a:r>
              <a:rPr lang="en-AU" baseline="-25000" dirty="0">
                <a:sym typeface="Symbol" pitchFamily="18" charset="2"/>
              </a:rPr>
              <a:t> </a:t>
            </a:r>
            <a:r>
              <a:rPr lang="en-AU" dirty="0">
                <a:sym typeface="Symbol" pitchFamily="18" charset="2"/>
              </a:rPr>
              <a:t>= 0 for </a:t>
            </a:r>
            <a:r>
              <a:rPr lang="en-AU" i="1" dirty="0" err="1">
                <a:latin typeface="Courier New" pitchFamily="49" charset="0"/>
                <a:sym typeface="Symbol" pitchFamily="18" charset="2"/>
              </a:rPr>
              <a:t>i</a:t>
            </a:r>
            <a:r>
              <a:rPr lang="en-AU" dirty="0">
                <a:sym typeface="Symbol" pitchFamily="18" charset="2"/>
              </a:rPr>
              <a:t> in </a:t>
            </a:r>
            <a:r>
              <a:rPr lang="en-AU" i="1" dirty="0">
                <a:sym typeface="Symbol" pitchFamily="18" charset="2"/>
              </a:rPr>
              <a:t>E</a:t>
            </a:r>
            <a:endParaRPr lang="en-AU" i="1" baseline="300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Predecessor variables </a:t>
            </a:r>
            <a:r>
              <a:rPr lang="en-AU" i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AU" i="1" baseline="-25000" dirty="0">
                <a:solidFill>
                  <a:srgbClr val="990000"/>
                </a:solidFill>
                <a:latin typeface="Courier New" pitchFamily="49" charset="0"/>
              </a:rPr>
              <a:t>i</a:t>
            </a:r>
            <a:endParaRPr lang="en-AU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</a:pPr>
            <a:r>
              <a:rPr lang="en-AU" i="1" dirty="0">
                <a:latin typeface="Courier New" pitchFamily="49" charset="0"/>
              </a:rPr>
              <a:t>p</a:t>
            </a:r>
            <a:r>
              <a:rPr lang="en-AU" i="1" baseline="-25000" dirty="0">
                <a:latin typeface="Courier New" pitchFamily="49" charset="0"/>
              </a:rPr>
              <a:t>i</a:t>
            </a:r>
            <a:r>
              <a:rPr lang="en-AU" dirty="0"/>
              <a:t> gives the index of the previous visit in the route</a:t>
            </a:r>
          </a:p>
          <a:p>
            <a:pPr>
              <a:buFont typeface="Times New Roman" pitchFamily="18" charset="0"/>
              <a:buChar char="•"/>
            </a:pPr>
            <a:r>
              <a:rPr lang="en-AU" i="1" dirty="0">
                <a:latin typeface="Courier New" pitchFamily="49" charset="0"/>
              </a:rPr>
              <a:t>p</a:t>
            </a:r>
            <a:r>
              <a:rPr lang="en-AU" i="1" baseline="-25000" dirty="0">
                <a:latin typeface="Courier New" pitchFamily="49" charset="0"/>
              </a:rPr>
              <a:t>i</a:t>
            </a:r>
            <a:r>
              <a:rPr lang="en-AU" i="1" dirty="0">
                <a:latin typeface="Courier New" pitchFamily="49" charset="0"/>
              </a:rPr>
              <a:t> 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 </a:t>
            </a:r>
            <a:r>
              <a:rPr lang="en-AU" i="1" dirty="0">
                <a:sym typeface="Symbol" pitchFamily="18" charset="2"/>
              </a:rPr>
              <a:t>V</a:t>
            </a:r>
            <a:r>
              <a:rPr lang="en-AU" i="1" baseline="30000" dirty="0">
                <a:sym typeface="Symbol" pitchFamily="18" charset="2"/>
              </a:rPr>
              <a:t>S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 </a:t>
            </a:r>
            <a:r>
              <a:rPr lang="en-AU" dirty="0">
                <a:sym typeface="Symbol" pitchFamily="18" charset="2"/>
              </a:rPr>
              <a:t>for </a:t>
            </a:r>
            <a:r>
              <a:rPr lang="en-AU" i="1" dirty="0" err="1">
                <a:latin typeface="Courier New" pitchFamily="49" charset="0"/>
                <a:sym typeface="Symbol" pitchFamily="18" charset="2"/>
              </a:rPr>
              <a:t>i</a:t>
            </a:r>
            <a:r>
              <a:rPr lang="en-AU" dirty="0">
                <a:sym typeface="Symbol" pitchFamily="18" charset="2"/>
              </a:rPr>
              <a:t> in </a:t>
            </a:r>
            <a:r>
              <a:rPr lang="en-AU" i="1" dirty="0">
                <a:sym typeface="Symbol" pitchFamily="18" charset="2"/>
              </a:rPr>
              <a:t>V</a:t>
            </a:r>
            <a:r>
              <a:rPr lang="en-AU" baseline="30000" dirty="0">
                <a:sym typeface="Symbol" pitchFamily="18" charset="2"/>
              </a:rPr>
              <a:t>E   </a:t>
            </a:r>
            <a:r>
              <a:rPr lang="en-AU" i="1" dirty="0">
                <a:latin typeface="Courier New" pitchFamily="49" charset="0"/>
                <a:sym typeface="Symbol" pitchFamily="18" charset="2"/>
              </a:rPr>
              <a:t>p</a:t>
            </a:r>
            <a:r>
              <a:rPr lang="en-AU" i="1" baseline="-25000" dirty="0">
                <a:latin typeface="Courier New" pitchFamily="49" charset="0"/>
                <a:sym typeface="Symbol" pitchFamily="18" charset="2"/>
              </a:rPr>
              <a:t>i</a:t>
            </a:r>
            <a:r>
              <a:rPr lang="en-AU" baseline="-25000" dirty="0">
                <a:sym typeface="Symbol" pitchFamily="18" charset="2"/>
              </a:rPr>
              <a:t> </a:t>
            </a:r>
            <a:r>
              <a:rPr lang="en-AU" dirty="0">
                <a:sym typeface="Symbol" pitchFamily="18" charset="2"/>
              </a:rPr>
              <a:t>= 0 for </a:t>
            </a:r>
            <a:r>
              <a:rPr lang="en-AU" i="1" dirty="0" err="1">
                <a:latin typeface="Courier New" pitchFamily="49" charset="0"/>
                <a:sym typeface="Symbol" pitchFamily="18" charset="2"/>
              </a:rPr>
              <a:t>i</a:t>
            </a:r>
            <a:r>
              <a:rPr lang="en-AU" dirty="0">
                <a:sym typeface="Symbol" pitchFamily="18" charset="2"/>
              </a:rPr>
              <a:t> in </a:t>
            </a:r>
            <a:r>
              <a:rPr lang="en-AU" i="1" dirty="0">
                <a:sym typeface="Symbol" pitchFamily="18" charset="2"/>
              </a:rPr>
              <a:t>S</a:t>
            </a:r>
            <a:endParaRPr lang="en-AU" dirty="0"/>
          </a:p>
          <a:p>
            <a:pPr>
              <a:buFont typeface="Times New Roman" pitchFamily="18" charset="0"/>
              <a:buChar char="•"/>
            </a:pPr>
            <a:r>
              <a:rPr lang="en-AU" dirty="0"/>
              <a:t>Redundant – but empirical evidence for its use</a:t>
            </a:r>
          </a:p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Route variables </a:t>
            </a:r>
            <a:r>
              <a:rPr lang="en-AU" i="1" dirty="0" err="1">
                <a:solidFill>
                  <a:srgbClr val="990000"/>
                </a:solidFill>
                <a:latin typeface="Courier New" pitchFamily="49" charset="0"/>
              </a:rPr>
              <a:t>r</a:t>
            </a:r>
            <a:r>
              <a:rPr lang="en-AU" i="1" baseline="-25000" dirty="0" err="1">
                <a:solidFill>
                  <a:srgbClr val="990000"/>
                </a:solidFill>
                <a:latin typeface="Courier New" pitchFamily="49" charset="0"/>
              </a:rPr>
              <a:t>i</a:t>
            </a:r>
            <a:endParaRPr lang="en-AU" i="1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</a:pPr>
            <a:r>
              <a:rPr lang="en-AU" i="1" dirty="0" err="1">
                <a:latin typeface="Courier New" pitchFamily="49" charset="0"/>
              </a:rPr>
              <a:t>r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r>
              <a:rPr lang="en-AU" dirty="0"/>
              <a:t> gives the index of the route (vehicle) that visits </a:t>
            </a:r>
            <a:r>
              <a:rPr lang="en-AU" i="1" dirty="0" err="1">
                <a:latin typeface="Courier New" pitchFamily="49" charset="0"/>
              </a:rPr>
              <a:t>i</a:t>
            </a:r>
            <a:endParaRPr lang="en-AU" i="1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</a:pPr>
            <a:r>
              <a:rPr lang="en-AU" i="1" dirty="0" err="1">
                <a:latin typeface="Courier New" pitchFamily="49" charset="0"/>
              </a:rPr>
              <a:t>r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r>
              <a:rPr lang="en-AU" i="1" dirty="0">
                <a:latin typeface="Courier New" pitchFamily="49" charset="0"/>
              </a:rPr>
              <a:t> </a:t>
            </a:r>
            <a:r>
              <a:rPr lang="en-AU" dirty="0">
                <a:latin typeface="Courier New" pitchFamily="49" charset="0"/>
                <a:sym typeface="Symbol" pitchFamily="18" charset="2"/>
              </a:rPr>
              <a:t> </a:t>
            </a:r>
            <a:r>
              <a:rPr lang="en-AU" i="1" dirty="0">
                <a:latin typeface="Courier New" pitchFamily="49" charset="0"/>
              </a:rPr>
              <a:t>R</a:t>
            </a:r>
          </a:p>
          <a:p>
            <a:pPr>
              <a:buFont typeface="Times New Roman" pitchFamily="18" charset="0"/>
              <a:buChar char="•"/>
            </a:pPr>
            <a:endParaRPr lang="en-AU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38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5"/>
          <p:cNvSpPr txBox="1">
            <a:spLocks noChangeArrowheads="1"/>
          </p:cNvSpPr>
          <p:nvPr/>
        </p:nvSpPr>
        <p:spPr bwMode="auto">
          <a:xfrm>
            <a:off x="8027988" y="52228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7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Example</a:t>
            </a:r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5435600" y="42926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7994650" y="5695950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Oval 8"/>
          <p:cNvSpPr>
            <a:spLocks noChangeArrowheads="1"/>
          </p:cNvSpPr>
          <p:nvPr/>
        </p:nvSpPr>
        <p:spPr bwMode="auto">
          <a:xfrm>
            <a:off x="7092950" y="1916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Oval 14"/>
          <p:cNvSpPr>
            <a:spLocks noChangeArrowheads="1"/>
          </p:cNvSpPr>
          <p:nvPr/>
        </p:nvSpPr>
        <p:spPr bwMode="auto">
          <a:xfrm>
            <a:off x="8172450" y="29241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15"/>
          <p:cNvSpPr>
            <a:spLocks noChangeArrowheads="1"/>
          </p:cNvSpPr>
          <p:nvPr/>
        </p:nvSpPr>
        <p:spPr bwMode="auto">
          <a:xfrm>
            <a:off x="5435600" y="551656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Oval 16"/>
          <p:cNvSpPr>
            <a:spLocks noChangeArrowheads="1"/>
          </p:cNvSpPr>
          <p:nvPr/>
        </p:nvSpPr>
        <p:spPr bwMode="auto">
          <a:xfrm>
            <a:off x="6948488" y="38608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18"/>
          <p:cNvSpPr txBox="1">
            <a:spLocks noChangeArrowheads="1"/>
          </p:cNvSpPr>
          <p:nvPr/>
        </p:nvSpPr>
        <p:spPr bwMode="auto">
          <a:xfrm>
            <a:off x="7019925" y="36449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2</a:t>
            </a:r>
          </a:p>
        </p:txBody>
      </p:sp>
      <p:sp>
        <p:nvSpPr>
          <p:cNvPr id="21516" name="Text Box 19"/>
          <p:cNvSpPr txBox="1">
            <a:spLocks noChangeArrowheads="1"/>
          </p:cNvSpPr>
          <p:nvPr/>
        </p:nvSpPr>
        <p:spPr bwMode="auto">
          <a:xfrm>
            <a:off x="8388350" y="52228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9</a:t>
            </a:r>
          </a:p>
        </p:txBody>
      </p:sp>
      <p:sp>
        <p:nvSpPr>
          <p:cNvPr id="21517" name="Text Box 20"/>
          <p:cNvSpPr txBox="1">
            <a:spLocks noChangeArrowheads="1"/>
          </p:cNvSpPr>
          <p:nvPr/>
        </p:nvSpPr>
        <p:spPr bwMode="auto">
          <a:xfrm>
            <a:off x="8172450" y="26304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4</a:t>
            </a:r>
          </a:p>
        </p:txBody>
      </p:sp>
      <p:sp>
        <p:nvSpPr>
          <p:cNvPr id="21518" name="Text Box 21"/>
          <p:cNvSpPr txBox="1">
            <a:spLocks noChangeArrowheads="1"/>
          </p:cNvSpPr>
          <p:nvPr/>
        </p:nvSpPr>
        <p:spPr bwMode="auto">
          <a:xfrm>
            <a:off x="5148263" y="4141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3</a:t>
            </a:r>
          </a:p>
        </p:txBody>
      </p:sp>
      <p:sp>
        <p:nvSpPr>
          <p:cNvPr id="21519" name="Text Box 22"/>
          <p:cNvSpPr txBox="1">
            <a:spLocks noChangeArrowheads="1"/>
          </p:cNvSpPr>
          <p:nvPr/>
        </p:nvSpPr>
        <p:spPr bwMode="auto">
          <a:xfrm>
            <a:off x="5075238" y="5445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5</a:t>
            </a:r>
          </a:p>
        </p:txBody>
      </p:sp>
      <p:sp>
        <p:nvSpPr>
          <p:cNvPr id="21520" name="Text Box 23"/>
          <p:cNvSpPr txBox="1">
            <a:spLocks noChangeArrowheads="1"/>
          </p:cNvSpPr>
          <p:nvPr/>
        </p:nvSpPr>
        <p:spPr bwMode="auto">
          <a:xfrm>
            <a:off x="6804025" y="1838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1</a:t>
            </a:r>
          </a:p>
        </p:txBody>
      </p:sp>
      <p:sp>
        <p:nvSpPr>
          <p:cNvPr id="21521" name="Oval 24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Oval 25"/>
          <p:cNvSpPr>
            <a:spLocks noChangeArrowheads="1"/>
          </p:cNvSpPr>
          <p:nvPr/>
        </p:nvSpPr>
        <p:spPr bwMode="auto">
          <a:xfrm>
            <a:off x="8137525" y="5514975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Oval 26"/>
          <p:cNvSpPr>
            <a:spLocks noChangeArrowheads="1"/>
          </p:cNvSpPr>
          <p:nvPr/>
        </p:nvSpPr>
        <p:spPr bwMode="auto">
          <a:xfrm>
            <a:off x="8318500" y="54086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24" name="AutoShape 28"/>
          <p:cNvCxnSpPr>
            <a:cxnSpLocks noChangeShapeType="1"/>
            <a:stCxn id="21521" idx="6"/>
          </p:cNvCxnSpPr>
          <p:nvPr/>
        </p:nvCxnSpPr>
        <p:spPr bwMode="auto">
          <a:xfrm>
            <a:off x="8137525" y="6002338"/>
            <a:ext cx="250825" cy="1905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5" name="AutoShape 29"/>
          <p:cNvCxnSpPr>
            <a:cxnSpLocks noChangeShapeType="1"/>
            <a:stCxn id="21510" idx="5"/>
          </p:cNvCxnSpPr>
          <p:nvPr/>
        </p:nvCxnSpPr>
        <p:spPr bwMode="auto">
          <a:xfrm>
            <a:off x="8148638" y="5849938"/>
            <a:ext cx="239712" cy="17145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6" name="AutoShape 30"/>
          <p:cNvCxnSpPr>
            <a:cxnSpLocks noChangeShapeType="1"/>
            <a:stCxn id="21522" idx="5"/>
          </p:cNvCxnSpPr>
          <p:nvPr/>
        </p:nvCxnSpPr>
        <p:spPr bwMode="auto">
          <a:xfrm>
            <a:off x="8291513" y="5668963"/>
            <a:ext cx="96837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7" name="AutoShape 31"/>
          <p:cNvCxnSpPr>
            <a:cxnSpLocks noChangeShapeType="1"/>
            <a:stCxn id="21523" idx="4"/>
          </p:cNvCxnSpPr>
          <p:nvPr/>
        </p:nvCxnSpPr>
        <p:spPr bwMode="auto">
          <a:xfrm flipH="1">
            <a:off x="8388350" y="5589588"/>
            <a:ext cx="20638" cy="43180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8" name="AutoShape 32"/>
          <p:cNvCxnSpPr>
            <a:cxnSpLocks noChangeShapeType="1"/>
            <a:stCxn id="21521" idx="2"/>
            <a:endCxn id="21513" idx="6"/>
          </p:cNvCxnSpPr>
          <p:nvPr/>
        </p:nvCxnSpPr>
        <p:spPr bwMode="auto">
          <a:xfrm flipH="1" flipV="1">
            <a:off x="5616575" y="5607050"/>
            <a:ext cx="2339975" cy="395288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29" name="AutoShape 33"/>
          <p:cNvCxnSpPr>
            <a:cxnSpLocks noChangeShapeType="1"/>
            <a:stCxn id="21513" idx="1"/>
            <a:endCxn id="21509" idx="4"/>
          </p:cNvCxnSpPr>
          <p:nvPr/>
        </p:nvCxnSpPr>
        <p:spPr bwMode="auto">
          <a:xfrm flipV="1">
            <a:off x="5462588" y="4473575"/>
            <a:ext cx="63500" cy="10699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0" name="AutoShape 34"/>
          <p:cNvCxnSpPr>
            <a:cxnSpLocks noChangeShapeType="1"/>
            <a:stCxn id="21509" idx="5"/>
            <a:endCxn id="21510" idx="1"/>
          </p:cNvCxnSpPr>
          <p:nvPr/>
        </p:nvCxnSpPr>
        <p:spPr bwMode="auto">
          <a:xfrm>
            <a:off x="5589588" y="4446588"/>
            <a:ext cx="2432050" cy="12763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31" name="Text Box 37"/>
          <p:cNvSpPr txBox="1">
            <a:spLocks noChangeArrowheads="1"/>
          </p:cNvSpPr>
          <p:nvPr/>
        </p:nvSpPr>
        <p:spPr bwMode="auto">
          <a:xfrm>
            <a:off x="7667625" y="55895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8</a:t>
            </a:r>
          </a:p>
        </p:txBody>
      </p:sp>
      <p:sp>
        <p:nvSpPr>
          <p:cNvPr id="21532" name="Text Box 38"/>
          <p:cNvSpPr txBox="1">
            <a:spLocks noChangeArrowheads="1"/>
          </p:cNvSpPr>
          <p:nvPr/>
        </p:nvSpPr>
        <p:spPr bwMode="auto">
          <a:xfrm>
            <a:off x="7740650" y="60213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6</a:t>
            </a:r>
          </a:p>
        </p:txBody>
      </p:sp>
      <p:cxnSp>
        <p:nvCxnSpPr>
          <p:cNvPr id="21533" name="AutoShape 41"/>
          <p:cNvCxnSpPr>
            <a:cxnSpLocks noChangeShapeType="1"/>
            <a:stCxn id="21522" idx="1"/>
            <a:endCxn id="21514" idx="5"/>
          </p:cNvCxnSpPr>
          <p:nvPr/>
        </p:nvCxnSpPr>
        <p:spPr bwMode="auto">
          <a:xfrm flipH="1" flipV="1">
            <a:off x="7102475" y="4014788"/>
            <a:ext cx="1062038" cy="15271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4" name="AutoShape 42"/>
          <p:cNvCxnSpPr>
            <a:cxnSpLocks noChangeShapeType="1"/>
            <a:stCxn id="21514" idx="0"/>
            <a:endCxn id="21511" idx="4"/>
          </p:cNvCxnSpPr>
          <p:nvPr/>
        </p:nvCxnSpPr>
        <p:spPr bwMode="auto">
          <a:xfrm flipV="1">
            <a:off x="7038975" y="2097088"/>
            <a:ext cx="144463" cy="17637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5" name="AutoShape 43"/>
          <p:cNvCxnSpPr>
            <a:cxnSpLocks noChangeShapeType="1"/>
            <a:stCxn id="21511" idx="5"/>
            <a:endCxn id="21512" idx="1"/>
          </p:cNvCxnSpPr>
          <p:nvPr/>
        </p:nvCxnSpPr>
        <p:spPr bwMode="auto">
          <a:xfrm>
            <a:off x="7246938" y="2070100"/>
            <a:ext cx="952500" cy="8810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36" name="AutoShape 44"/>
          <p:cNvCxnSpPr>
            <a:cxnSpLocks noChangeShapeType="1"/>
            <a:stCxn id="21512" idx="4"/>
            <a:endCxn id="21523" idx="0"/>
          </p:cNvCxnSpPr>
          <p:nvPr/>
        </p:nvCxnSpPr>
        <p:spPr bwMode="auto">
          <a:xfrm>
            <a:off x="8262938" y="3105150"/>
            <a:ext cx="146050" cy="23034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120" name="Freeform 48"/>
          <p:cNvSpPr>
            <a:spLocks/>
          </p:cNvSpPr>
          <p:nvPr/>
        </p:nvSpPr>
        <p:spPr bwMode="auto">
          <a:xfrm>
            <a:off x="4729163" y="3910013"/>
            <a:ext cx="4198937" cy="2435225"/>
          </a:xfrm>
          <a:custGeom>
            <a:avLst/>
            <a:gdLst>
              <a:gd name="T0" fmla="*/ 2147483647 w 2645"/>
              <a:gd name="T1" fmla="*/ 2147483647 h 1534"/>
              <a:gd name="T2" fmla="*/ 2147483647 w 2645"/>
              <a:gd name="T3" fmla="*/ 2147483647 h 1534"/>
              <a:gd name="T4" fmla="*/ 2147483647 w 2645"/>
              <a:gd name="T5" fmla="*/ 2147483647 h 1534"/>
              <a:gd name="T6" fmla="*/ 2147483647 w 2645"/>
              <a:gd name="T7" fmla="*/ 2147483647 h 1534"/>
              <a:gd name="T8" fmla="*/ 2147483647 w 2645"/>
              <a:gd name="T9" fmla="*/ 2147483647 h 1534"/>
              <a:gd name="T10" fmla="*/ 2147483647 w 2645"/>
              <a:gd name="T11" fmla="*/ 2147483647 h 1534"/>
              <a:gd name="T12" fmla="*/ 2147483647 w 2645"/>
              <a:gd name="T13" fmla="*/ 2147483647 h 15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45" h="1534">
                <a:moveTo>
                  <a:pt x="2396" y="1375"/>
                </a:moveTo>
                <a:cubicBezTo>
                  <a:pt x="2328" y="1262"/>
                  <a:pt x="2207" y="1050"/>
                  <a:pt x="1897" y="831"/>
                </a:cubicBezTo>
                <a:cubicBezTo>
                  <a:pt x="1587" y="612"/>
                  <a:pt x="823" y="120"/>
                  <a:pt x="536" y="60"/>
                </a:cubicBezTo>
                <a:cubicBezTo>
                  <a:pt x="249" y="0"/>
                  <a:pt x="203" y="272"/>
                  <a:pt x="173" y="468"/>
                </a:cubicBezTo>
                <a:cubicBezTo>
                  <a:pt x="143" y="664"/>
                  <a:pt x="0" y="1065"/>
                  <a:pt x="355" y="1239"/>
                </a:cubicBezTo>
                <a:cubicBezTo>
                  <a:pt x="710" y="1413"/>
                  <a:pt x="1965" y="1488"/>
                  <a:pt x="2305" y="1511"/>
                </a:cubicBezTo>
                <a:cubicBezTo>
                  <a:pt x="2645" y="1534"/>
                  <a:pt x="2464" y="1488"/>
                  <a:pt x="2396" y="1375"/>
                </a:cubicBezTo>
                <a:close/>
              </a:path>
            </a:pathLst>
          </a:custGeom>
          <a:noFill/>
          <a:ln w="38100" cap="rnd" cmpd="sng">
            <a:solidFill>
              <a:srgbClr val="FF33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131121" name="Text Box 49"/>
          <p:cNvSpPr txBox="1">
            <a:spLocks noChangeArrowheads="1"/>
          </p:cNvSpPr>
          <p:nvPr/>
        </p:nvSpPr>
        <p:spPr bwMode="auto">
          <a:xfrm>
            <a:off x="4500563" y="3422650"/>
            <a:ext cx="1150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Route 1</a:t>
            </a:r>
          </a:p>
        </p:txBody>
      </p:sp>
      <p:sp>
        <p:nvSpPr>
          <p:cNvPr id="131122" name="Freeform 50"/>
          <p:cNvSpPr>
            <a:spLocks/>
          </p:cNvSpPr>
          <p:nvPr/>
        </p:nvSpPr>
        <p:spPr bwMode="auto">
          <a:xfrm>
            <a:off x="6407150" y="1544638"/>
            <a:ext cx="2436813" cy="4572000"/>
          </a:xfrm>
          <a:custGeom>
            <a:avLst/>
            <a:gdLst>
              <a:gd name="T0" fmla="*/ 2147483647 w 1535"/>
              <a:gd name="T1" fmla="*/ 2147483647 h 2880"/>
              <a:gd name="T2" fmla="*/ 2147483647 w 1535"/>
              <a:gd name="T3" fmla="*/ 2147483647 h 2880"/>
              <a:gd name="T4" fmla="*/ 2147483647 w 1535"/>
              <a:gd name="T5" fmla="*/ 2147483647 h 2880"/>
              <a:gd name="T6" fmla="*/ 2147483647 w 1535"/>
              <a:gd name="T7" fmla="*/ 2147483647 h 2880"/>
              <a:gd name="T8" fmla="*/ 2147483647 w 1535"/>
              <a:gd name="T9" fmla="*/ 2147483647 h 2880"/>
              <a:gd name="T10" fmla="*/ 2147483647 w 1535"/>
              <a:gd name="T11" fmla="*/ 2147483647 h 2880"/>
              <a:gd name="T12" fmla="*/ 2147483647 w 1535"/>
              <a:gd name="T13" fmla="*/ 2147483647 h 28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535" h="2880">
                <a:moveTo>
                  <a:pt x="1248" y="2729"/>
                </a:moveTo>
                <a:cubicBezTo>
                  <a:pt x="1467" y="2880"/>
                  <a:pt x="1452" y="2790"/>
                  <a:pt x="1475" y="2457"/>
                </a:cubicBezTo>
                <a:cubicBezTo>
                  <a:pt x="1498" y="2124"/>
                  <a:pt x="1535" y="1119"/>
                  <a:pt x="1384" y="733"/>
                </a:cubicBezTo>
                <a:cubicBezTo>
                  <a:pt x="1233" y="347"/>
                  <a:pt x="749" y="227"/>
                  <a:pt x="568" y="144"/>
                </a:cubicBezTo>
                <a:cubicBezTo>
                  <a:pt x="387" y="61"/>
                  <a:pt x="364" y="0"/>
                  <a:pt x="296" y="234"/>
                </a:cubicBezTo>
                <a:cubicBezTo>
                  <a:pt x="228" y="468"/>
                  <a:pt x="0" y="1134"/>
                  <a:pt x="159" y="1550"/>
                </a:cubicBezTo>
                <a:cubicBezTo>
                  <a:pt x="318" y="1966"/>
                  <a:pt x="1029" y="2578"/>
                  <a:pt x="1248" y="2729"/>
                </a:cubicBezTo>
                <a:close/>
              </a:path>
            </a:pathLst>
          </a:custGeom>
          <a:noFill/>
          <a:ln w="38100" cap="rnd" cmpd="sng">
            <a:solidFill>
              <a:srgbClr val="FF33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131123" name="Text Box 51"/>
          <p:cNvSpPr txBox="1">
            <a:spLocks noChangeArrowheads="1"/>
          </p:cNvSpPr>
          <p:nvPr/>
        </p:nvSpPr>
        <p:spPr bwMode="auto">
          <a:xfrm>
            <a:off x="5581650" y="2492375"/>
            <a:ext cx="1150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Route 2</a:t>
            </a:r>
          </a:p>
        </p:txBody>
      </p:sp>
      <p:sp>
        <p:nvSpPr>
          <p:cNvPr id="131124" name="Text Box 52"/>
          <p:cNvSpPr txBox="1">
            <a:spLocks noChangeArrowheads="1"/>
          </p:cNvSpPr>
          <p:nvPr/>
        </p:nvSpPr>
        <p:spPr bwMode="auto">
          <a:xfrm>
            <a:off x="6085755" y="6275387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 dirty="0">
                <a:solidFill>
                  <a:srgbClr val="000069"/>
                </a:solidFill>
              </a:rPr>
              <a:t>Start visits</a:t>
            </a:r>
          </a:p>
        </p:txBody>
      </p:sp>
      <p:sp>
        <p:nvSpPr>
          <p:cNvPr id="131125" name="Line 53"/>
          <p:cNvSpPr>
            <a:spLocks noChangeShapeType="1"/>
          </p:cNvSpPr>
          <p:nvPr/>
        </p:nvSpPr>
        <p:spPr bwMode="auto">
          <a:xfrm flipV="1">
            <a:off x="7092950" y="5635625"/>
            <a:ext cx="1039813" cy="74612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131126" name="Line 54"/>
          <p:cNvSpPr>
            <a:spLocks noChangeShapeType="1"/>
          </p:cNvSpPr>
          <p:nvPr/>
        </p:nvSpPr>
        <p:spPr bwMode="auto">
          <a:xfrm flipV="1">
            <a:off x="7092950" y="6048375"/>
            <a:ext cx="857250" cy="333375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131127" name="Text Box 55"/>
          <p:cNvSpPr txBox="1">
            <a:spLocks noChangeArrowheads="1"/>
          </p:cNvSpPr>
          <p:nvPr/>
        </p:nvSpPr>
        <p:spPr bwMode="auto">
          <a:xfrm>
            <a:off x="7731125" y="3935412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 dirty="0">
                <a:solidFill>
                  <a:srgbClr val="610F63"/>
                </a:solidFill>
              </a:rPr>
              <a:t>End </a:t>
            </a:r>
            <a:br>
              <a:rPr lang="en-AU" sz="1800" dirty="0">
                <a:solidFill>
                  <a:srgbClr val="610F63"/>
                </a:solidFill>
              </a:rPr>
            </a:br>
            <a:r>
              <a:rPr lang="en-AU" sz="1800" dirty="0">
                <a:solidFill>
                  <a:srgbClr val="610F63"/>
                </a:solidFill>
              </a:rPr>
              <a:t>visits</a:t>
            </a:r>
          </a:p>
        </p:txBody>
      </p:sp>
      <p:sp>
        <p:nvSpPr>
          <p:cNvPr id="131129" name="Line 57"/>
          <p:cNvSpPr>
            <a:spLocks noChangeShapeType="1"/>
          </p:cNvSpPr>
          <p:nvPr/>
        </p:nvSpPr>
        <p:spPr bwMode="auto">
          <a:xfrm>
            <a:off x="8172450" y="4581525"/>
            <a:ext cx="215900" cy="792163"/>
          </a:xfrm>
          <a:prstGeom prst="line">
            <a:avLst/>
          </a:prstGeom>
          <a:noFill/>
          <a:ln w="38100">
            <a:solidFill>
              <a:srgbClr val="610F6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131130" name="Line 58"/>
          <p:cNvSpPr>
            <a:spLocks noChangeShapeType="1"/>
          </p:cNvSpPr>
          <p:nvPr/>
        </p:nvSpPr>
        <p:spPr bwMode="auto">
          <a:xfrm flipH="1">
            <a:off x="8081963" y="4581525"/>
            <a:ext cx="90487" cy="1077913"/>
          </a:xfrm>
          <a:prstGeom prst="line">
            <a:avLst/>
          </a:prstGeom>
          <a:noFill/>
          <a:ln w="38100">
            <a:solidFill>
              <a:srgbClr val="610F6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graphicFrame>
        <p:nvGraphicFramePr>
          <p:cNvPr id="131550" name="Group 478"/>
          <p:cNvGraphicFramePr>
            <a:graphicFrameLocks noGrp="1"/>
          </p:cNvGraphicFramePr>
          <p:nvPr/>
        </p:nvGraphicFramePr>
        <p:xfrm>
          <a:off x="539750" y="1268413"/>
          <a:ext cx="2232025" cy="4868864"/>
        </p:xfrm>
        <a:graphic>
          <a:graphicData uri="http://schemas.openxmlformats.org/drawingml/2006/table">
            <a:tbl>
              <a:tblPr/>
              <a:tblGrid>
                <a:gridCol w="55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8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43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20" grpId="0" animBg="1"/>
      <p:bldP spid="131120" grpId="1" animBg="1"/>
      <p:bldP spid="131121" grpId="0"/>
      <p:bldP spid="131121" grpId="1"/>
      <p:bldP spid="131122" grpId="0" animBg="1"/>
      <p:bldP spid="131122" grpId="1" animBg="1"/>
      <p:bldP spid="131123" grpId="0"/>
      <p:bldP spid="131123" grpId="1"/>
      <p:bldP spid="131124" grpId="0"/>
      <p:bldP spid="131124" grpId="1"/>
      <p:bldP spid="131125" grpId="0" animBg="1"/>
      <p:bldP spid="131125" grpId="1" animBg="1"/>
      <p:bldP spid="131126" grpId="0" animBg="1"/>
      <p:bldP spid="131126" grpId="1" animBg="1"/>
      <p:bldP spid="131127" grpId="0"/>
      <p:bldP spid="131127" grpId="1"/>
      <p:bldP spid="131129" grpId="0" animBg="1"/>
      <p:bldP spid="131129" grpId="1" animBg="1"/>
      <p:bldP spid="131130" grpId="0" animBg="1"/>
      <p:bldP spid="131130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Other variables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tabLst>
                <a:tab pos="990600" algn="l"/>
              </a:tabLst>
            </a:pPr>
            <a:r>
              <a:rPr lang="en-AU" dirty="0">
                <a:solidFill>
                  <a:srgbClr val="990000"/>
                </a:solidFill>
              </a:rPr>
              <a:t>Accumulation Variables</a:t>
            </a:r>
          </a:p>
          <a:p>
            <a:pPr>
              <a:buFont typeface="Times New Roman" pitchFamily="18" charset="0"/>
              <a:buChar char="•"/>
              <a:tabLst>
                <a:tab pos="990600" algn="l"/>
              </a:tabLst>
            </a:pPr>
            <a:r>
              <a:rPr lang="en-AU" i="1" dirty="0" err="1">
                <a:latin typeface="Courier New" pitchFamily="49" charset="0"/>
              </a:rPr>
              <a:t>q</a:t>
            </a:r>
            <a:r>
              <a:rPr lang="en-AU" i="1" baseline="-25000" dirty="0" err="1">
                <a:latin typeface="Courier New" pitchFamily="49" charset="0"/>
              </a:rPr>
              <a:t>ik</a:t>
            </a:r>
            <a:r>
              <a:rPr lang="en-AU" dirty="0"/>
              <a:t>	Quantity of commodity </a:t>
            </a:r>
            <a:r>
              <a:rPr lang="en-AU" i="1" dirty="0">
                <a:latin typeface="Courier New" pitchFamily="49" charset="0"/>
              </a:rPr>
              <a:t>k</a:t>
            </a:r>
            <a:r>
              <a:rPr lang="en-AU" dirty="0"/>
              <a:t> after</a:t>
            </a:r>
            <a:r>
              <a:rPr lang="en-AU" i="1" dirty="0"/>
              <a:t> </a:t>
            </a:r>
            <a:r>
              <a:rPr lang="en-AU" dirty="0"/>
              <a:t>visit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</a:t>
            </a:r>
          </a:p>
          <a:p>
            <a:pPr>
              <a:buFont typeface="Times New Roman" pitchFamily="18" charset="0"/>
              <a:buChar char="•"/>
              <a:tabLst>
                <a:tab pos="990600" algn="l"/>
              </a:tabLst>
            </a:pPr>
            <a:r>
              <a:rPr lang="en-AU" i="1" dirty="0">
                <a:latin typeface="Courier New" pitchFamily="49" charset="0"/>
              </a:rPr>
              <a:t>c</a:t>
            </a:r>
            <a:r>
              <a:rPr lang="en-AU" i="1" baseline="-25000" dirty="0">
                <a:latin typeface="Courier New" pitchFamily="49" charset="0"/>
              </a:rPr>
              <a:t>i</a:t>
            </a:r>
            <a:r>
              <a:rPr lang="en-AU" i="1" dirty="0">
                <a:latin typeface="Courier New" pitchFamily="49" charset="0"/>
              </a:rPr>
              <a:t>	</a:t>
            </a:r>
            <a:r>
              <a:rPr lang="en-AU" dirty="0"/>
              <a:t>Objective cost getting to </a:t>
            </a:r>
            <a:r>
              <a:rPr lang="en-AU" i="1" dirty="0" err="1">
                <a:latin typeface="Courier New" pitchFamily="49" charset="0"/>
              </a:rPr>
              <a:t>i</a:t>
            </a:r>
            <a:endParaRPr lang="en-AU" i="1" dirty="0"/>
          </a:p>
          <a:p>
            <a:pPr>
              <a:buFont typeface="Times New Roman" pitchFamily="18" charset="0"/>
              <a:buChar char="•"/>
              <a:tabLst>
                <a:tab pos="990600" algn="l"/>
              </a:tabLst>
            </a:pPr>
            <a:endParaRPr lang="en-AU" i="1" dirty="0">
              <a:latin typeface="Courier New" pitchFamily="49" charset="0"/>
            </a:endParaRPr>
          </a:p>
          <a:p>
            <a:pPr marL="0" indent="0">
              <a:buNone/>
              <a:tabLst>
                <a:tab pos="990600" algn="l"/>
              </a:tabLst>
            </a:pPr>
            <a:r>
              <a:rPr lang="en-AU" dirty="0"/>
              <a:t>For problems with time constraints</a:t>
            </a:r>
            <a:endParaRPr lang="en-AU" i="1" dirty="0"/>
          </a:p>
          <a:p>
            <a:pPr>
              <a:buFont typeface="Times New Roman" pitchFamily="18" charset="0"/>
              <a:buChar char="•"/>
              <a:tabLst>
                <a:tab pos="990600" algn="l"/>
              </a:tabLst>
            </a:pPr>
            <a:r>
              <a:rPr lang="en-AU" i="1" dirty="0" err="1">
                <a:latin typeface="Courier New" pitchFamily="49" charset="0"/>
              </a:rPr>
              <a:t>a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r>
              <a:rPr lang="en-AU" i="1" dirty="0">
                <a:latin typeface="Courier New" pitchFamily="49" charset="0"/>
              </a:rPr>
              <a:t> 	</a:t>
            </a:r>
            <a:r>
              <a:rPr lang="en-AU" dirty="0"/>
              <a:t>Arrival time at </a:t>
            </a:r>
            <a:r>
              <a:rPr lang="en-AU" i="1" dirty="0" err="1">
                <a:latin typeface="Courier New" pitchFamily="49" charset="0"/>
              </a:rPr>
              <a:t>i</a:t>
            </a:r>
            <a:endParaRPr lang="en-AU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  <a:tabLst>
                <a:tab pos="990600" algn="l"/>
              </a:tabLst>
            </a:pPr>
            <a:r>
              <a:rPr lang="en-AU" i="1" dirty="0" err="1">
                <a:latin typeface="Courier New" pitchFamily="49" charset="0"/>
              </a:rPr>
              <a:t>t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r>
              <a:rPr lang="en-AU" i="1" dirty="0">
                <a:latin typeface="Courier New" pitchFamily="49" charset="0"/>
              </a:rPr>
              <a:t> </a:t>
            </a:r>
            <a:r>
              <a:rPr lang="en-AU" dirty="0"/>
              <a:t>	Start time at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(time service starts)</a:t>
            </a:r>
          </a:p>
          <a:p>
            <a:pPr>
              <a:buFont typeface="Times New Roman" pitchFamily="18" charset="0"/>
              <a:buChar char="•"/>
              <a:tabLst>
                <a:tab pos="990600" algn="l"/>
              </a:tabLst>
            </a:pPr>
            <a:r>
              <a:rPr lang="en-AU" i="1" dirty="0">
                <a:latin typeface="Courier New" pitchFamily="49" charset="0"/>
              </a:rPr>
              <a:t>d</a:t>
            </a:r>
            <a:r>
              <a:rPr lang="en-AU" i="1" baseline="-25000" dirty="0">
                <a:latin typeface="Courier New" pitchFamily="49" charset="0"/>
              </a:rPr>
              <a:t>i</a:t>
            </a:r>
            <a:r>
              <a:rPr lang="en-AU" dirty="0"/>
              <a:t>	Departure time at </a:t>
            </a:r>
            <a:r>
              <a:rPr lang="en-AU" i="1" dirty="0" err="1">
                <a:latin typeface="Courier New" pitchFamily="49" charset="0"/>
              </a:rPr>
              <a:t>i</a:t>
            </a:r>
            <a:endParaRPr lang="en-AU" i="1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  <a:tabLst>
                <a:tab pos="990600" algn="l"/>
              </a:tabLst>
            </a:pPr>
            <a:endParaRPr lang="en-US" i="1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  <a:tabLst>
                <a:tab pos="990600" algn="l"/>
              </a:tabLst>
            </a:pPr>
            <a:r>
              <a:rPr lang="en-US" dirty="0"/>
              <a:t>Actually, only </a:t>
            </a:r>
            <a:r>
              <a:rPr lang="en-US" i="1" dirty="0" err="1">
                <a:latin typeface="Courier New" pitchFamily="49" charset="0"/>
              </a:rPr>
              <a:t>t</a:t>
            </a:r>
            <a:r>
              <a:rPr lang="en-US" i="1" baseline="-25000" dirty="0" err="1">
                <a:latin typeface="Courier New" pitchFamily="49" charset="0"/>
              </a:rPr>
              <a:t>i</a:t>
            </a:r>
            <a:r>
              <a:rPr lang="en-US" dirty="0"/>
              <a:t> is required, but others allow for expressive constraints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067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What can we model?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Basic VRP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VRP with time windows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Multi-depot 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Heterogeneous fleet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Open VRP (vehicle not required to return to base)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Requires “</a:t>
            </a:r>
            <a:r>
              <a:rPr lang="en-AU" i="1" dirty="0"/>
              <a:t>anywhere”</a:t>
            </a:r>
            <a:r>
              <a:rPr lang="en-AU" dirty="0"/>
              <a:t> location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Route end visits located at </a:t>
            </a:r>
            <a:r>
              <a:rPr lang="en-AU" i="1" dirty="0"/>
              <a:t>anywhere</a:t>
            </a:r>
            <a:endParaRPr lang="en-AU" dirty="0"/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/>
              <a:t>distance FROM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</a:t>
            </a:r>
            <a:r>
              <a:rPr lang="en-AU" dirty="0">
                <a:sym typeface="Wingdings" pitchFamily="2" charset="2"/>
              </a:rPr>
              <a:t>TO </a:t>
            </a:r>
            <a:r>
              <a:rPr lang="en-AU" i="1" dirty="0">
                <a:sym typeface="Wingdings" pitchFamily="2" charset="2"/>
              </a:rPr>
              <a:t>anywhere</a:t>
            </a:r>
            <a:r>
              <a:rPr lang="en-AU" dirty="0">
                <a:sym typeface="Wingdings" pitchFamily="2" charset="2"/>
              </a:rPr>
              <a:t> = 0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>
                <a:sym typeface="Wingdings" pitchFamily="2" charset="2"/>
              </a:rPr>
              <a:t>Compatibility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>
                <a:sym typeface="Wingdings" pitchFamily="2" charset="2"/>
              </a:rPr>
              <a:t>Customers on different / same vehicle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 dirty="0">
                <a:sym typeface="Wingdings" pitchFamily="2" charset="2"/>
              </a:rPr>
              <a:t>Customers on/not on given vehicle  </a:t>
            </a:r>
            <a:endParaRPr lang="en-AU" dirty="0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Pickup and Delivery problems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24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What can we model?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en-AU" dirty="0"/>
              <a:t>Variable load/unload times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by changing departure time relative to start time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Dispatch time constraints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e.g. limited docks</a:t>
            </a:r>
          </a:p>
          <a:p>
            <a:pPr lvl="1">
              <a:buFont typeface="Times New Roman" pitchFamily="18" charset="0"/>
              <a:buChar char="–"/>
            </a:pPr>
            <a:r>
              <a:rPr lang="en-AU" i="1" dirty="0" err="1">
                <a:latin typeface="Courier New" pitchFamily="49" charset="0"/>
              </a:rPr>
              <a:t>s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r>
              <a:rPr lang="en-AU" dirty="0"/>
              <a:t> for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in </a:t>
            </a:r>
            <a:r>
              <a:rPr lang="en-AU" i="1" dirty="0"/>
              <a:t>S</a:t>
            </a:r>
            <a:r>
              <a:rPr lang="en-AU" dirty="0"/>
              <a:t> is load-start time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Depot close time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Time window on end visits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Fleet size and mix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Add lots of vehicles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Need to introduce a ‘fixed cost’ for a vehicle</a:t>
            </a:r>
          </a:p>
          <a:p>
            <a:pPr lvl="1">
              <a:buFont typeface="Times New Roman" pitchFamily="18" charset="0"/>
              <a:buChar char="–"/>
            </a:pPr>
            <a:r>
              <a:rPr lang="en-AU" i="1" dirty="0" err="1">
                <a:latin typeface="Courier New" pitchFamily="49" charset="0"/>
              </a:rPr>
              <a:t>C</a:t>
            </a:r>
            <a:r>
              <a:rPr lang="en-AU" i="1" baseline="-25000" dirty="0" err="1">
                <a:latin typeface="Courier New" pitchFamily="49" charset="0"/>
              </a:rPr>
              <a:t>ij</a:t>
            </a:r>
            <a:r>
              <a:rPr lang="en-AU" baseline="-25000" dirty="0"/>
              <a:t> </a:t>
            </a:r>
            <a:r>
              <a:rPr lang="en-AU" dirty="0"/>
              <a:t>is increased by fixed cost for all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</a:t>
            </a:r>
            <a:r>
              <a:rPr lang="en-AU" dirty="0">
                <a:sym typeface="Symbol" pitchFamily="18" charset="2"/>
              </a:rPr>
              <a:t></a:t>
            </a:r>
            <a:r>
              <a:rPr lang="en-AU" dirty="0"/>
              <a:t> </a:t>
            </a:r>
            <a:r>
              <a:rPr lang="en-AU" i="1" dirty="0"/>
              <a:t>S</a:t>
            </a:r>
            <a:r>
              <a:rPr lang="en-AU" dirty="0"/>
              <a:t>, all </a:t>
            </a:r>
            <a:r>
              <a:rPr lang="en-AU" i="1" dirty="0">
                <a:latin typeface="Courier New" pitchFamily="49" charset="0"/>
              </a:rPr>
              <a:t>j</a:t>
            </a:r>
            <a:r>
              <a:rPr lang="en-AU" dirty="0"/>
              <a:t> </a:t>
            </a:r>
            <a:r>
              <a:rPr lang="en-AU" dirty="0">
                <a:sym typeface="Symbol" pitchFamily="18" charset="2"/>
              </a:rPr>
              <a:t></a:t>
            </a:r>
            <a:r>
              <a:rPr lang="en-AU" dirty="0"/>
              <a:t> </a:t>
            </a:r>
            <a:r>
              <a:rPr lang="en-AU" i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1443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</a:t>
            </a:r>
            <a:r>
              <a:rPr lang="en-AU" dirty="0" smtClean="0"/>
              <a:t>cannot </a:t>
            </a:r>
            <a:r>
              <a:rPr lang="en-AU" dirty="0"/>
              <a:t>we model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en-AU" dirty="0" smtClean="0">
                <a:sym typeface="Wingdings" pitchFamily="2" charset="2"/>
              </a:rPr>
              <a:t>cannot </a:t>
            </a:r>
            <a:r>
              <a:rPr lang="en-AU" dirty="0">
                <a:sym typeface="Wingdings" pitchFamily="2" charset="2"/>
              </a:rPr>
              <a:t>handle dynamic problems</a:t>
            </a:r>
            <a:endParaRPr lang="en-AU" dirty="0"/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Fixed domain for </a:t>
            </a:r>
            <a:r>
              <a:rPr lang="en-AU" i="1" dirty="0">
                <a:latin typeface="Courier New" pitchFamily="49" charset="0"/>
              </a:rPr>
              <a:t>s, p, r </a:t>
            </a:r>
            <a:r>
              <a:rPr lang="en-AU" dirty="0" err="1"/>
              <a:t>vars</a:t>
            </a:r>
            <a:endParaRPr lang="en-AU" dirty="0">
              <a:sym typeface="Wingdings" pitchFamily="2" charset="2"/>
            </a:endParaRPr>
          </a:p>
          <a:p>
            <a:pPr>
              <a:buFont typeface="Times New Roman" pitchFamily="18" charset="0"/>
              <a:buChar char="•"/>
            </a:pPr>
            <a:r>
              <a:rPr lang="en-AU" dirty="0" smtClean="0">
                <a:sym typeface="Wingdings" pitchFamily="2" charset="2"/>
              </a:rPr>
              <a:t>cannot </a:t>
            </a:r>
            <a:r>
              <a:rPr lang="en-AU" dirty="0">
                <a:sym typeface="Wingdings" pitchFamily="2" charset="2"/>
              </a:rPr>
              <a:t>introduce new visits post-hoc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E.g. optional driver break must be allowed at start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 smtClean="0"/>
              <a:t>cannot </a:t>
            </a:r>
            <a:r>
              <a:rPr lang="en-AU" dirty="0"/>
              <a:t>handle multiple visits to same customer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‘Larger than truck-load’ problems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If </a:t>
            </a:r>
            <a:r>
              <a:rPr lang="en-AU" dirty="0" err="1"/>
              <a:t>qty</a:t>
            </a:r>
            <a:r>
              <a:rPr lang="en-AU" dirty="0"/>
              <a:t> is fixed, can have multiple visits / </a:t>
            </a:r>
            <a:r>
              <a:rPr lang="en-AU" dirty="0" err="1"/>
              <a:t>cust</a:t>
            </a:r>
            <a:endParaRPr lang="en-AU" dirty="0"/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Heterogeneous fleet is a pain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Can handle time- or vehicle-dependent travel times/costs with mods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Can handle Soft Constraints with mods</a:t>
            </a:r>
          </a:p>
        </p:txBody>
      </p:sp>
    </p:spTree>
    <p:extLst>
      <p:ext uri="{BB962C8B-B14F-4D97-AF65-F5344CB8AC3E}">
        <p14:creationId xmlns:p14="http://schemas.microsoft.com/office/powerpoint/2010/main" val="208484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Destroy part of the solution (</a:t>
            </a:r>
            <a:r>
              <a:rPr lang="en-AU" i="1" dirty="0">
                <a:solidFill>
                  <a:srgbClr val="990000"/>
                </a:solidFill>
              </a:rPr>
              <a:t>Select</a:t>
            </a:r>
            <a:r>
              <a:rPr lang="en-AU" dirty="0">
                <a:solidFill>
                  <a:srgbClr val="990000"/>
                </a:solidFill>
              </a:rPr>
              <a:t> method)</a:t>
            </a:r>
          </a:p>
          <a:p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Remove some visits</a:t>
            </a:r>
          </a:p>
          <a:p>
            <a:pPr>
              <a:buFont typeface="Arial" charset="0"/>
              <a:buChar char="•"/>
            </a:pPr>
            <a:r>
              <a:rPr lang="en-US" dirty="0"/>
              <a:t>Move them to the “unassigned” lists</a:t>
            </a:r>
          </a:p>
        </p:txBody>
      </p:sp>
    </p:spTree>
    <p:extLst>
      <p:ext uri="{BB962C8B-B14F-4D97-AF65-F5344CB8AC3E}">
        <p14:creationId xmlns:p14="http://schemas.microsoft.com/office/powerpoint/2010/main" val="28941646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Objective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6931" y="700881"/>
            <a:ext cx="8461375" cy="2368079"/>
          </a:xfrm>
        </p:spPr>
        <p:txBody>
          <a:bodyPr/>
          <a:lstStyle/>
          <a:p>
            <a:endParaRPr lang="en-AU" dirty="0"/>
          </a:p>
          <a:p>
            <a:pPr marL="0" indent="0">
              <a:buNone/>
            </a:pPr>
            <a:r>
              <a:rPr lang="en-AU" dirty="0"/>
              <a:t>Want to minimize 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sum of objective (</a:t>
            </a:r>
            <a:r>
              <a:rPr lang="en-AU" i="1" dirty="0" err="1">
                <a:latin typeface="Courier New" pitchFamily="49" charset="0"/>
              </a:rPr>
              <a:t>c</a:t>
            </a:r>
            <a:r>
              <a:rPr lang="en-AU" i="1" baseline="-25000" dirty="0" err="1">
                <a:latin typeface="Courier New" pitchFamily="49" charset="0"/>
              </a:rPr>
              <a:t>ij</a:t>
            </a:r>
            <a:r>
              <a:rPr lang="en-AU" dirty="0"/>
              <a:t>) over used arcs, plus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value of unassigned visits</a:t>
            </a:r>
          </a:p>
          <a:p>
            <a:pPr>
              <a:buFont typeface="Times New Roman" pitchFamily="18" charset="0"/>
              <a:buChar char="•"/>
            </a:pPr>
            <a:endParaRPr lang="en-AU" dirty="0"/>
          </a:p>
          <a:p>
            <a:pPr marL="0" indent="0">
              <a:buNone/>
            </a:pPr>
            <a:r>
              <a:rPr lang="en-AU" dirty="0"/>
              <a:t>minimize  </a:t>
            </a:r>
          </a:p>
        </p:txBody>
      </p:sp>
      <p:graphicFrame>
        <p:nvGraphicFramePr>
          <p:cNvPr id="26629" name="Object 4"/>
          <p:cNvGraphicFramePr>
            <a:graphicFrameLocks noChangeAspect="1"/>
          </p:cNvGraphicFramePr>
          <p:nvPr/>
        </p:nvGraphicFramePr>
        <p:xfrm>
          <a:off x="2901950" y="3908425"/>
          <a:ext cx="3752850" cy="184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4" imgW="749300" imgH="368300" progId="Equation.3">
                  <p:embed/>
                </p:oleObj>
              </mc:Choice>
              <mc:Fallback>
                <p:oleObj name="Equation" r:id="rId4" imgW="7493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50" y="3908425"/>
                        <a:ext cx="3752850" cy="184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64"/>
          <p:cNvSpPr txBox="1">
            <a:spLocks noChangeArrowheads="1"/>
          </p:cNvSpPr>
          <p:nvPr/>
        </p:nvSpPr>
        <p:spPr bwMode="auto">
          <a:xfrm>
            <a:off x="567867" y="3420776"/>
            <a:ext cx="21249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sz="2400" dirty="0" smtClean="0">
                <a:solidFill>
                  <a:srgbClr val="990000"/>
                </a:solidFill>
              </a:rPr>
              <a:t>Cost of getting to visit </a:t>
            </a:r>
            <a:r>
              <a:rPr lang="en-AU" sz="2400" dirty="0" err="1" smtClean="0">
                <a:solidFill>
                  <a:srgbClr val="990000"/>
                </a:solidFill>
              </a:rPr>
              <a:t>i</a:t>
            </a:r>
            <a:endParaRPr lang="en-AU" sz="2400" dirty="0">
              <a:solidFill>
                <a:srgbClr val="990000"/>
              </a:solidFill>
            </a:endParaRPr>
          </a:p>
        </p:txBody>
      </p:sp>
      <p:sp>
        <p:nvSpPr>
          <p:cNvPr id="6" name="Freeform 167"/>
          <p:cNvSpPr>
            <a:spLocks/>
          </p:cNvSpPr>
          <p:nvPr/>
        </p:nvSpPr>
        <p:spPr bwMode="auto">
          <a:xfrm>
            <a:off x="2483768" y="3645024"/>
            <a:ext cx="1822536" cy="606749"/>
          </a:xfrm>
          <a:custGeom>
            <a:avLst/>
            <a:gdLst>
              <a:gd name="T0" fmla="*/ 0 w 1604"/>
              <a:gd name="T1" fmla="*/ 2147483647 h 799"/>
              <a:gd name="T2" fmla="*/ 2147483647 w 1604"/>
              <a:gd name="T3" fmla="*/ 2147483647 h 799"/>
              <a:gd name="T4" fmla="*/ 2147483647 w 1604"/>
              <a:gd name="T5" fmla="*/ 2147483647 h 7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4" h="799">
                <a:moveTo>
                  <a:pt x="0" y="91"/>
                </a:moveTo>
                <a:cubicBezTo>
                  <a:pt x="225" y="95"/>
                  <a:pt x="1094" y="0"/>
                  <a:pt x="1349" y="118"/>
                </a:cubicBezTo>
                <a:cubicBezTo>
                  <a:pt x="1604" y="236"/>
                  <a:pt x="1493" y="657"/>
                  <a:pt x="1531" y="799"/>
                </a:cubicBezTo>
              </a:path>
            </a:pathLst>
          </a:custGeom>
          <a:noFill/>
          <a:ln w="3810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" name="Text Box 164"/>
          <p:cNvSpPr txBox="1">
            <a:spLocks noChangeArrowheads="1"/>
          </p:cNvSpPr>
          <p:nvPr/>
        </p:nvSpPr>
        <p:spPr bwMode="auto">
          <a:xfrm>
            <a:off x="3517187" y="2706239"/>
            <a:ext cx="21249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sz="2400" dirty="0" smtClean="0">
                <a:solidFill>
                  <a:srgbClr val="990000"/>
                </a:solidFill>
              </a:rPr>
              <a:t>Cost of dropped visits</a:t>
            </a:r>
            <a:endParaRPr lang="en-AU" sz="2400" dirty="0">
              <a:solidFill>
                <a:srgbClr val="990000"/>
              </a:solidFill>
            </a:endParaRPr>
          </a:p>
        </p:txBody>
      </p:sp>
      <p:sp>
        <p:nvSpPr>
          <p:cNvPr id="8" name="Freeform 167"/>
          <p:cNvSpPr>
            <a:spLocks/>
          </p:cNvSpPr>
          <p:nvPr/>
        </p:nvSpPr>
        <p:spPr bwMode="auto">
          <a:xfrm>
            <a:off x="4608760" y="2921815"/>
            <a:ext cx="1619424" cy="1329958"/>
          </a:xfrm>
          <a:custGeom>
            <a:avLst/>
            <a:gdLst>
              <a:gd name="T0" fmla="*/ 0 w 1604"/>
              <a:gd name="T1" fmla="*/ 2147483647 h 799"/>
              <a:gd name="T2" fmla="*/ 2147483647 w 1604"/>
              <a:gd name="T3" fmla="*/ 2147483647 h 799"/>
              <a:gd name="T4" fmla="*/ 2147483647 w 1604"/>
              <a:gd name="T5" fmla="*/ 2147483647 h 7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4" h="799">
                <a:moveTo>
                  <a:pt x="0" y="91"/>
                </a:moveTo>
                <a:cubicBezTo>
                  <a:pt x="225" y="95"/>
                  <a:pt x="1094" y="0"/>
                  <a:pt x="1349" y="118"/>
                </a:cubicBezTo>
                <a:cubicBezTo>
                  <a:pt x="1604" y="236"/>
                  <a:pt x="1493" y="657"/>
                  <a:pt x="1531" y="799"/>
                </a:cubicBezTo>
              </a:path>
            </a:pathLst>
          </a:custGeom>
          <a:noFill/>
          <a:ln w="3810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9" name="Text Box 164"/>
          <p:cNvSpPr txBox="1">
            <a:spLocks noChangeArrowheads="1"/>
          </p:cNvSpPr>
          <p:nvPr/>
        </p:nvSpPr>
        <p:spPr bwMode="auto">
          <a:xfrm>
            <a:off x="358776" y="5711329"/>
            <a:ext cx="287327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AU" sz="2400" dirty="0" smtClean="0">
                <a:solidFill>
                  <a:srgbClr val="990000"/>
                </a:solidFill>
              </a:rPr>
              <a:t>Dummy route</a:t>
            </a:r>
          </a:p>
          <a:p>
            <a:pPr algn="l">
              <a:spcBef>
                <a:spcPct val="50000"/>
              </a:spcBef>
            </a:pPr>
            <a:r>
              <a:rPr lang="en-AU" sz="2400" dirty="0" smtClean="0">
                <a:solidFill>
                  <a:srgbClr val="990000"/>
                </a:solidFill>
              </a:rPr>
              <a:t>Of unassigned visits</a:t>
            </a:r>
            <a:endParaRPr lang="en-AU" sz="2400" dirty="0">
              <a:solidFill>
                <a:srgbClr val="990000"/>
              </a:solidFill>
            </a:endParaRPr>
          </a:p>
        </p:txBody>
      </p:sp>
      <p:sp>
        <p:nvSpPr>
          <p:cNvPr id="10" name="Freeform 167"/>
          <p:cNvSpPr>
            <a:spLocks/>
          </p:cNvSpPr>
          <p:nvPr/>
        </p:nvSpPr>
        <p:spPr bwMode="auto">
          <a:xfrm flipV="1">
            <a:off x="2267744" y="5517232"/>
            <a:ext cx="3816424" cy="662372"/>
          </a:xfrm>
          <a:custGeom>
            <a:avLst/>
            <a:gdLst>
              <a:gd name="T0" fmla="*/ 0 w 1604"/>
              <a:gd name="T1" fmla="*/ 2147483647 h 799"/>
              <a:gd name="T2" fmla="*/ 2147483647 w 1604"/>
              <a:gd name="T3" fmla="*/ 2147483647 h 799"/>
              <a:gd name="T4" fmla="*/ 2147483647 w 1604"/>
              <a:gd name="T5" fmla="*/ 2147483647 h 7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4" h="799">
                <a:moveTo>
                  <a:pt x="0" y="91"/>
                </a:moveTo>
                <a:cubicBezTo>
                  <a:pt x="225" y="95"/>
                  <a:pt x="1094" y="0"/>
                  <a:pt x="1349" y="118"/>
                </a:cubicBezTo>
                <a:cubicBezTo>
                  <a:pt x="1604" y="236"/>
                  <a:pt x="1493" y="657"/>
                  <a:pt x="1531" y="799"/>
                </a:cubicBezTo>
              </a:path>
            </a:pathLst>
          </a:custGeom>
          <a:noFill/>
          <a:ln w="38100" cmpd="sng">
            <a:solidFill>
              <a:srgbClr val="99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641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Basic constraints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6925" y="1125538"/>
            <a:ext cx="4906963" cy="1212850"/>
          </a:xfrm>
        </p:spPr>
        <p:txBody>
          <a:bodyPr/>
          <a:lstStyle/>
          <a:p>
            <a:pPr marL="0" indent="0">
              <a:buNone/>
              <a:tabLst>
                <a:tab pos="2781300" algn="l"/>
              </a:tabLst>
            </a:pPr>
            <a:r>
              <a:rPr lang="en-AU" dirty="0">
                <a:solidFill>
                  <a:schemeClr val="tx1"/>
                </a:solidFill>
              </a:rPr>
              <a:t>Path ( S, E, { </a:t>
            </a:r>
            <a:r>
              <a:rPr lang="en-AU" i="1" dirty="0" err="1">
                <a:solidFill>
                  <a:schemeClr val="tx1"/>
                </a:solidFill>
                <a:latin typeface="Courier New" pitchFamily="49" charset="0"/>
              </a:rPr>
              <a:t>s</a:t>
            </a:r>
            <a:r>
              <a:rPr lang="en-AU" i="1" baseline="-25000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AU" dirty="0">
                <a:solidFill>
                  <a:schemeClr val="tx1"/>
                </a:solidFill>
              </a:rPr>
              <a:t> | </a:t>
            </a:r>
            <a:r>
              <a:rPr lang="en-AU" i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AU" dirty="0">
                <a:solidFill>
                  <a:schemeClr val="tx1"/>
                </a:solidFill>
              </a:rPr>
              <a:t> </a:t>
            </a:r>
            <a:r>
              <a:rPr lang="en-AU" dirty="0">
                <a:solidFill>
                  <a:schemeClr val="tx1"/>
                </a:solidFill>
                <a:sym typeface="Symbol" pitchFamily="18" charset="2"/>
              </a:rPr>
              <a:t></a:t>
            </a:r>
            <a:r>
              <a:rPr lang="en-AU" dirty="0">
                <a:solidFill>
                  <a:schemeClr val="tx1"/>
                </a:solidFill>
              </a:rPr>
              <a:t> </a:t>
            </a:r>
            <a:r>
              <a:rPr lang="en-AU" i="1" dirty="0">
                <a:solidFill>
                  <a:schemeClr val="tx1"/>
                </a:solidFill>
              </a:rPr>
              <a:t>V</a:t>
            </a:r>
            <a:r>
              <a:rPr lang="en-AU" i="1" baseline="30000" dirty="0">
                <a:solidFill>
                  <a:schemeClr val="tx1"/>
                </a:solidFill>
              </a:rPr>
              <a:t> </a:t>
            </a:r>
            <a:r>
              <a:rPr lang="en-AU" dirty="0">
                <a:solidFill>
                  <a:schemeClr val="tx1"/>
                </a:solidFill>
                <a:sym typeface="Symbol" pitchFamily="18" charset="2"/>
              </a:rPr>
              <a:t>} )</a:t>
            </a:r>
          </a:p>
          <a:p>
            <a:pPr marL="0" indent="0">
              <a:buNone/>
              <a:tabLst>
                <a:tab pos="2781300" algn="l"/>
              </a:tabLst>
            </a:pPr>
            <a:r>
              <a:rPr lang="en-AU" dirty="0" err="1">
                <a:solidFill>
                  <a:schemeClr val="tx1"/>
                </a:solidFill>
              </a:rPr>
              <a:t>AllDifferent</a:t>
            </a:r>
            <a:r>
              <a:rPr lang="en-AU" dirty="0">
                <a:solidFill>
                  <a:schemeClr val="tx1"/>
                </a:solidFill>
              </a:rPr>
              <a:t> ( { </a:t>
            </a:r>
            <a:r>
              <a:rPr lang="en-AU" i="1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r>
              <a:rPr lang="en-AU" i="1" baseline="-25000" dirty="0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AU" dirty="0">
                <a:solidFill>
                  <a:schemeClr val="tx1"/>
                </a:solidFill>
              </a:rPr>
              <a:t> | </a:t>
            </a:r>
            <a:r>
              <a:rPr lang="en-AU" i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AU" dirty="0">
                <a:solidFill>
                  <a:schemeClr val="tx1"/>
                </a:solidFill>
              </a:rPr>
              <a:t> </a:t>
            </a:r>
            <a:r>
              <a:rPr lang="en-AU" dirty="0">
                <a:solidFill>
                  <a:schemeClr val="tx1"/>
                </a:solidFill>
                <a:sym typeface="Symbol" pitchFamily="18" charset="2"/>
              </a:rPr>
              <a:t></a:t>
            </a:r>
            <a:r>
              <a:rPr lang="en-AU" dirty="0">
                <a:solidFill>
                  <a:schemeClr val="tx1"/>
                </a:solidFill>
              </a:rPr>
              <a:t> </a:t>
            </a:r>
            <a:r>
              <a:rPr lang="en-AU" i="1" dirty="0">
                <a:solidFill>
                  <a:schemeClr val="tx1"/>
                </a:solidFill>
              </a:rPr>
              <a:t>V</a:t>
            </a:r>
            <a:r>
              <a:rPr lang="en-AU" i="1" baseline="30000" dirty="0">
                <a:solidFill>
                  <a:schemeClr val="tx1"/>
                </a:solidFill>
              </a:rPr>
              <a:t>E </a:t>
            </a:r>
            <a:r>
              <a:rPr lang="en-AU" dirty="0">
                <a:solidFill>
                  <a:schemeClr val="tx1"/>
                </a:solidFill>
                <a:sym typeface="Symbol" pitchFamily="18" charset="2"/>
              </a:rPr>
              <a:t>} )</a:t>
            </a:r>
          </a:p>
          <a:p>
            <a:pPr>
              <a:spcBef>
                <a:spcPts val="1200"/>
              </a:spcBef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  <a:p>
            <a:pPr>
              <a:spcBef>
                <a:spcPts val="1200"/>
              </a:spcBef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  <a:p>
            <a:pPr>
              <a:spcBef>
                <a:spcPts val="1200"/>
              </a:spcBef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  <a:p>
            <a:pPr>
              <a:spcBef>
                <a:spcPts val="1200"/>
              </a:spcBef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  <a:p>
            <a:pPr>
              <a:spcBef>
                <a:spcPts val="1200"/>
              </a:spcBef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  <a:p>
            <a:pPr>
              <a:spcBef>
                <a:spcPts val="1200"/>
              </a:spcBef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  <a:p>
            <a:pPr>
              <a:spcBef>
                <a:spcPts val="1200"/>
              </a:spcBef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  <a:p>
            <a:pPr>
              <a:spcBef>
                <a:spcPts val="1200"/>
              </a:spcBef>
              <a:buFont typeface="Times New Roman" pitchFamily="18" charset="0"/>
              <a:buChar char="•"/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  <a:p>
            <a:pPr lvl="1">
              <a:buFont typeface="Times New Roman" pitchFamily="18" charset="0"/>
              <a:buChar char="–"/>
              <a:tabLst>
                <a:tab pos="2781300" algn="l"/>
              </a:tabLst>
            </a:pPr>
            <a:endParaRPr lang="en-AU" baseline="-25000" dirty="0">
              <a:sym typeface="Symbol" pitchFamily="18" charset="2"/>
            </a:endParaRPr>
          </a:p>
          <a:p>
            <a:pPr>
              <a:buFont typeface="Times New Roman" pitchFamily="18" charset="0"/>
              <a:buChar char="•"/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  <a:p>
            <a:pPr>
              <a:buFont typeface="Times New Roman" pitchFamily="18" charset="0"/>
              <a:buChar char="•"/>
              <a:tabLst>
                <a:tab pos="2781300" algn="l"/>
              </a:tabLst>
            </a:pPr>
            <a:endParaRPr lang="en-AU" dirty="0">
              <a:sym typeface="Symbol" pitchFamily="18" charset="2"/>
            </a:endParaRPr>
          </a:p>
        </p:txBody>
      </p:sp>
      <p:graphicFrame>
        <p:nvGraphicFramePr>
          <p:cNvPr id="27653" name="Object 4"/>
          <p:cNvGraphicFramePr>
            <a:graphicFrameLocks noChangeAspect="1"/>
          </p:cNvGraphicFramePr>
          <p:nvPr/>
        </p:nvGraphicFramePr>
        <p:xfrm>
          <a:off x="3357563" y="1998663"/>
          <a:ext cx="3230562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3" imgW="1358900" imgH="1689100" progId="Equation.3">
                  <p:embed/>
                </p:oleObj>
              </mc:Choice>
              <mc:Fallback>
                <p:oleObj name="Equation" r:id="rId3" imgW="1358900" imgH="168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1998663"/>
                        <a:ext cx="3230562" cy="402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468313" y="2133600"/>
            <a:ext cx="287972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2900" algn="l" eaLnBrk="0" hangingPunct="0">
              <a:spcBef>
                <a:spcPts val="800"/>
              </a:spcBef>
              <a:tabLst>
                <a:tab pos="2781300" algn="l"/>
              </a:tabLst>
            </a:pPr>
            <a:r>
              <a:rPr lang="en-AU" sz="2400">
                <a:solidFill>
                  <a:srgbClr val="610F63"/>
                </a:solidFill>
                <a:sym typeface="Symbol" pitchFamily="18" charset="2"/>
              </a:rPr>
              <a:t>Accumulate obj.</a:t>
            </a:r>
          </a:p>
          <a:p>
            <a:pPr marL="342900" indent="-342900" algn="l" eaLnBrk="0" hangingPunct="0">
              <a:spcBef>
                <a:spcPts val="18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800"/>
              </a:spcBef>
              <a:tabLst>
                <a:tab pos="2781300" algn="l"/>
              </a:tabLst>
            </a:pPr>
            <a:r>
              <a:rPr lang="en-AU" sz="2400">
                <a:solidFill>
                  <a:srgbClr val="610F63"/>
                </a:solidFill>
                <a:sym typeface="Symbol" pitchFamily="18" charset="2"/>
              </a:rPr>
              <a:t>Accumulate time</a:t>
            </a:r>
          </a:p>
          <a:p>
            <a:pPr marL="342900" indent="-342900" algn="l" eaLnBrk="0" hangingPunct="0">
              <a:spcBef>
                <a:spcPts val="1800"/>
              </a:spcBef>
              <a:tabLst>
                <a:tab pos="2781300" algn="l"/>
              </a:tabLst>
            </a:pPr>
            <a:r>
              <a:rPr lang="en-AU" sz="2400">
                <a:solidFill>
                  <a:srgbClr val="610F63"/>
                </a:solidFill>
                <a:sym typeface="Symbol" pitchFamily="18" charset="2"/>
              </a:rPr>
              <a:t>Time windows</a:t>
            </a: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1200"/>
              </a:spcBef>
              <a:buFont typeface="Times New Roman" pitchFamily="18" charset="0"/>
              <a:buChar char="•"/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lvl="1" algn="l" eaLnBrk="0" hangingPunct="0">
              <a:spcBef>
                <a:spcPts val="700"/>
              </a:spcBef>
              <a:buFont typeface="Times New Roman" pitchFamily="18" charset="0"/>
              <a:buChar char="–"/>
              <a:tabLst>
                <a:tab pos="2781300" algn="l"/>
              </a:tabLst>
            </a:pPr>
            <a:endParaRPr lang="en-AU" sz="2400" baseline="-25000">
              <a:solidFill>
                <a:srgbClr val="006600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800"/>
              </a:spcBef>
              <a:buFont typeface="Times New Roman" pitchFamily="18" charset="0"/>
              <a:buChar char="•"/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  <a:p>
            <a:pPr marL="342900" indent="-342900" algn="l" eaLnBrk="0" hangingPunct="0">
              <a:spcBef>
                <a:spcPts val="800"/>
              </a:spcBef>
              <a:buFont typeface="Times New Roman" pitchFamily="18" charset="0"/>
              <a:buChar char="•"/>
              <a:tabLst>
                <a:tab pos="2781300" algn="l"/>
              </a:tabLst>
            </a:pPr>
            <a:endParaRPr lang="en-AU" sz="2400">
              <a:solidFill>
                <a:srgbClr val="610F63"/>
              </a:solidFill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710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Constraints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563" y="981075"/>
            <a:ext cx="2819400" cy="5245100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Load </a:t>
            </a:r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Consistency</a:t>
            </a:r>
          </a:p>
        </p:txBody>
      </p:sp>
      <p:graphicFrame>
        <p:nvGraphicFramePr>
          <p:cNvPr id="2867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258269"/>
              </p:ext>
            </p:extLst>
          </p:nvPr>
        </p:nvGraphicFramePr>
        <p:xfrm>
          <a:off x="2620206" y="831056"/>
          <a:ext cx="4548187" cy="554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1854200" imgH="2260600" progId="Equation.3">
                  <p:embed/>
                </p:oleObj>
              </mc:Choice>
              <mc:Fallback>
                <p:oleObj name="Equation" r:id="rId3" imgW="1854200" imgH="226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206" y="831056"/>
                        <a:ext cx="4548187" cy="554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27337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Solving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294005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AU" dirty="0">
                <a:solidFill>
                  <a:srgbClr val="990000"/>
                </a:solidFill>
              </a:rPr>
              <a:t>Pure CP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Assign to ‘successor’ variables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Form chains of visits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Decision 1: Which visit to insert</a:t>
            </a:r>
            <a:br>
              <a:rPr lang="en-AU" dirty="0"/>
            </a:br>
            <a:r>
              <a:rPr lang="en-AU" dirty="0"/>
              <a:t>(== variable choice)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 dirty="0"/>
              <a:t>Decision 2: Where to insert it</a:t>
            </a:r>
            <a:br>
              <a:rPr lang="en-AU" dirty="0"/>
            </a:br>
            <a:r>
              <a:rPr lang="en-AU" dirty="0"/>
              <a:t>(== value choice)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endParaRPr lang="en-AU" dirty="0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5435600" y="42926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7092950" y="1916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8172450" y="29241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5435600" y="551656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6948488" y="38608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7019925" y="36449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2</a:t>
            </a: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8172450" y="26304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4</a:t>
            </a:r>
          </a:p>
        </p:txBody>
      </p:sp>
      <p:sp>
        <p:nvSpPr>
          <p:cNvPr id="29708" name="Text Box 13"/>
          <p:cNvSpPr txBox="1">
            <a:spLocks noChangeArrowheads="1"/>
          </p:cNvSpPr>
          <p:nvPr/>
        </p:nvSpPr>
        <p:spPr bwMode="auto">
          <a:xfrm>
            <a:off x="5148263" y="4141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3</a:t>
            </a: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5075238" y="5445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5</a:t>
            </a:r>
          </a:p>
        </p:txBody>
      </p:sp>
      <p:sp>
        <p:nvSpPr>
          <p:cNvPr id="29710" name="Text Box 15"/>
          <p:cNvSpPr txBox="1">
            <a:spLocks noChangeArrowheads="1"/>
          </p:cNvSpPr>
          <p:nvPr/>
        </p:nvSpPr>
        <p:spPr bwMode="auto">
          <a:xfrm>
            <a:off x="6804025" y="1838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1</a:t>
            </a:r>
          </a:p>
        </p:txBody>
      </p:sp>
      <p:cxnSp>
        <p:nvCxnSpPr>
          <p:cNvPr id="145426" name="AutoShape 18"/>
          <p:cNvCxnSpPr>
            <a:cxnSpLocks noChangeShapeType="1"/>
            <a:stCxn id="29704" idx="0"/>
            <a:endCxn id="29701" idx="4"/>
          </p:cNvCxnSpPr>
          <p:nvPr/>
        </p:nvCxnSpPr>
        <p:spPr bwMode="auto">
          <a:xfrm flipV="1">
            <a:off x="5526088" y="4473575"/>
            <a:ext cx="0" cy="1042988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429" name="AutoShape 21"/>
          <p:cNvCxnSpPr>
            <a:cxnSpLocks noChangeShapeType="1"/>
            <a:stCxn id="29705" idx="0"/>
            <a:endCxn id="29702" idx="4"/>
          </p:cNvCxnSpPr>
          <p:nvPr/>
        </p:nvCxnSpPr>
        <p:spPr bwMode="auto">
          <a:xfrm flipV="1">
            <a:off x="7038975" y="2097088"/>
            <a:ext cx="144463" cy="17637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430" name="AutoShape 22"/>
          <p:cNvCxnSpPr>
            <a:cxnSpLocks noChangeShapeType="1"/>
            <a:stCxn id="29702" idx="5"/>
            <a:endCxn id="29703" idx="1"/>
          </p:cNvCxnSpPr>
          <p:nvPr/>
        </p:nvCxnSpPr>
        <p:spPr bwMode="auto">
          <a:xfrm>
            <a:off x="7246938" y="2070100"/>
            <a:ext cx="952500" cy="8810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437" name="Text Box 29"/>
          <p:cNvSpPr txBox="1">
            <a:spLocks noChangeArrowheads="1"/>
          </p:cNvSpPr>
          <p:nvPr/>
        </p:nvSpPr>
        <p:spPr bwMode="auto">
          <a:xfrm>
            <a:off x="6011863" y="342265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s</a:t>
            </a:r>
            <a:r>
              <a:rPr lang="en-AU" sz="1800" baseline="-25000"/>
              <a:t>2</a:t>
            </a:r>
            <a:r>
              <a:rPr lang="en-AU" sz="1800"/>
              <a:t>= 1</a:t>
            </a:r>
            <a:endParaRPr lang="en-AU" sz="1800" baseline="-25000"/>
          </a:p>
        </p:txBody>
      </p:sp>
      <p:sp>
        <p:nvSpPr>
          <p:cNvPr id="145438" name="Text Box 30"/>
          <p:cNvSpPr txBox="1">
            <a:spLocks noChangeArrowheads="1"/>
          </p:cNvSpPr>
          <p:nvPr/>
        </p:nvSpPr>
        <p:spPr bwMode="auto">
          <a:xfrm>
            <a:off x="5580063" y="5367338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s</a:t>
            </a:r>
            <a:r>
              <a:rPr lang="en-AU" sz="1800" baseline="-25000"/>
              <a:t>5</a:t>
            </a:r>
            <a:r>
              <a:rPr lang="en-AU" sz="1800"/>
              <a:t>= 3</a:t>
            </a:r>
            <a:endParaRPr lang="en-AU" sz="1800" baseline="-25000"/>
          </a:p>
        </p:txBody>
      </p:sp>
      <p:sp>
        <p:nvSpPr>
          <p:cNvPr id="145439" name="Text Box 31"/>
          <p:cNvSpPr txBox="1">
            <a:spLocks noChangeArrowheads="1"/>
          </p:cNvSpPr>
          <p:nvPr/>
        </p:nvSpPr>
        <p:spPr bwMode="auto">
          <a:xfrm>
            <a:off x="7380288" y="1628775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s</a:t>
            </a:r>
            <a:r>
              <a:rPr lang="en-AU" sz="1800" baseline="-25000"/>
              <a:t>1</a:t>
            </a:r>
            <a:r>
              <a:rPr lang="en-AU" sz="1800"/>
              <a:t>= 4</a:t>
            </a:r>
            <a:endParaRPr lang="en-AU" sz="1800" baseline="-25000"/>
          </a:p>
        </p:txBody>
      </p:sp>
      <p:sp>
        <p:nvSpPr>
          <p:cNvPr id="29717" name="Text Box 33"/>
          <p:cNvSpPr txBox="1">
            <a:spLocks noChangeArrowheads="1"/>
          </p:cNvSpPr>
          <p:nvPr/>
        </p:nvSpPr>
        <p:spPr bwMode="auto">
          <a:xfrm>
            <a:off x="8027988" y="52228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7</a:t>
            </a:r>
          </a:p>
        </p:txBody>
      </p:sp>
      <p:sp>
        <p:nvSpPr>
          <p:cNvPr id="29718" name="Oval 34"/>
          <p:cNvSpPr>
            <a:spLocks noChangeArrowheads="1"/>
          </p:cNvSpPr>
          <p:nvPr/>
        </p:nvSpPr>
        <p:spPr bwMode="auto">
          <a:xfrm>
            <a:off x="7994650" y="5695950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9" name="Text Box 35"/>
          <p:cNvSpPr txBox="1">
            <a:spLocks noChangeArrowheads="1"/>
          </p:cNvSpPr>
          <p:nvPr/>
        </p:nvSpPr>
        <p:spPr bwMode="auto">
          <a:xfrm>
            <a:off x="8388350" y="52228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9</a:t>
            </a:r>
          </a:p>
        </p:txBody>
      </p:sp>
      <p:sp>
        <p:nvSpPr>
          <p:cNvPr id="29720" name="Oval 36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Oval 37"/>
          <p:cNvSpPr>
            <a:spLocks noChangeArrowheads="1"/>
          </p:cNvSpPr>
          <p:nvPr/>
        </p:nvSpPr>
        <p:spPr bwMode="auto">
          <a:xfrm>
            <a:off x="8137525" y="5514975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Oval 38"/>
          <p:cNvSpPr>
            <a:spLocks noChangeArrowheads="1"/>
          </p:cNvSpPr>
          <p:nvPr/>
        </p:nvSpPr>
        <p:spPr bwMode="auto">
          <a:xfrm>
            <a:off x="8318500" y="54086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9723" name="AutoShape 39"/>
          <p:cNvCxnSpPr>
            <a:cxnSpLocks noChangeShapeType="1"/>
            <a:stCxn id="29720" idx="6"/>
          </p:cNvCxnSpPr>
          <p:nvPr/>
        </p:nvCxnSpPr>
        <p:spPr bwMode="auto">
          <a:xfrm>
            <a:off x="8137525" y="6002338"/>
            <a:ext cx="250825" cy="1905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24" name="AutoShape 40"/>
          <p:cNvCxnSpPr>
            <a:cxnSpLocks noChangeShapeType="1"/>
            <a:stCxn id="29718" idx="5"/>
          </p:cNvCxnSpPr>
          <p:nvPr/>
        </p:nvCxnSpPr>
        <p:spPr bwMode="auto">
          <a:xfrm>
            <a:off x="8148638" y="5849938"/>
            <a:ext cx="239712" cy="17145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25" name="AutoShape 41"/>
          <p:cNvCxnSpPr>
            <a:cxnSpLocks noChangeShapeType="1"/>
            <a:stCxn id="29721" idx="5"/>
          </p:cNvCxnSpPr>
          <p:nvPr/>
        </p:nvCxnSpPr>
        <p:spPr bwMode="auto">
          <a:xfrm>
            <a:off x="8291513" y="5668963"/>
            <a:ext cx="96837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26" name="AutoShape 42"/>
          <p:cNvCxnSpPr>
            <a:cxnSpLocks noChangeShapeType="1"/>
            <a:stCxn id="29722" idx="4"/>
          </p:cNvCxnSpPr>
          <p:nvPr/>
        </p:nvCxnSpPr>
        <p:spPr bwMode="auto">
          <a:xfrm flipH="1">
            <a:off x="8388350" y="5589588"/>
            <a:ext cx="20638" cy="43180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7" name="Oval 43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Text Box 44"/>
          <p:cNvSpPr txBox="1">
            <a:spLocks noChangeArrowheads="1"/>
          </p:cNvSpPr>
          <p:nvPr/>
        </p:nvSpPr>
        <p:spPr bwMode="auto">
          <a:xfrm>
            <a:off x="7667625" y="55895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8</a:t>
            </a:r>
          </a:p>
        </p:txBody>
      </p:sp>
      <p:sp>
        <p:nvSpPr>
          <p:cNvPr id="29729" name="Text Box 45"/>
          <p:cNvSpPr txBox="1">
            <a:spLocks noChangeArrowheads="1"/>
          </p:cNvSpPr>
          <p:nvPr/>
        </p:nvSpPr>
        <p:spPr bwMode="auto">
          <a:xfrm>
            <a:off x="7740650" y="60213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6</a:t>
            </a:r>
          </a:p>
        </p:txBody>
      </p:sp>
      <p:cxnSp>
        <p:nvCxnSpPr>
          <p:cNvPr id="145454" name="AutoShape 46"/>
          <p:cNvCxnSpPr>
            <a:cxnSpLocks noChangeShapeType="1"/>
            <a:stCxn id="29721" idx="1"/>
            <a:endCxn id="29705" idx="5"/>
          </p:cNvCxnSpPr>
          <p:nvPr/>
        </p:nvCxnSpPr>
        <p:spPr bwMode="auto">
          <a:xfrm flipH="1" flipV="1">
            <a:off x="7102475" y="4014788"/>
            <a:ext cx="1062038" cy="15271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5455" name="Text Box 47"/>
          <p:cNvSpPr txBox="1">
            <a:spLocks noChangeArrowheads="1"/>
          </p:cNvSpPr>
          <p:nvPr/>
        </p:nvSpPr>
        <p:spPr bwMode="auto">
          <a:xfrm>
            <a:off x="7596188" y="4365625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s</a:t>
            </a:r>
            <a:r>
              <a:rPr lang="en-AU" sz="1800" baseline="-25000"/>
              <a:t>7</a:t>
            </a:r>
            <a:r>
              <a:rPr lang="en-AU" sz="1800"/>
              <a:t>= 2</a:t>
            </a:r>
            <a:endParaRPr lang="en-AU" sz="1800" baseline="-25000"/>
          </a:p>
        </p:txBody>
      </p:sp>
      <p:sp>
        <p:nvSpPr>
          <p:cNvPr id="29732" name="Rectangle 48"/>
          <p:cNvSpPr>
            <a:spLocks noChangeArrowheads="1"/>
          </p:cNvSpPr>
          <p:nvPr/>
        </p:nvSpPr>
        <p:spPr bwMode="auto">
          <a:xfrm>
            <a:off x="468313" y="4017963"/>
            <a:ext cx="4679950" cy="171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t"/>
          <a:lstStyle/>
          <a:p>
            <a:pPr marL="342900" indent="-342900" algn="l" eaLnBrk="0" hangingPunct="0">
              <a:spcBef>
                <a:spcPts val="800"/>
              </a:spcBef>
              <a:buFont typeface="Times New Roman" pitchFamily="18" charset="0"/>
              <a:buChar char="•"/>
            </a:pPr>
            <a:r>
              <a:rPr lang="en-AU" sz="2400" dirty="0">
                <a:solidFill>
                  <a:srgbClr val="610F63"/>
                </a:solidFill>
              </a:rPr>
              <a:t>‘</a:t>
            </a:r>
            <a:r>
              <a:rPr lang="en-AU" sz="2400" b="1" i="1" dirty="0">
                <a:solidFill>
                  <a:srgbClr val="610F63"/>
                </a:solidFill>
              </a:rPr>
              <a:t>Rooted chain</a:t>
            </a:r>
            <a:r>
              <a:rPr lang="en-AU" sz="2400" dirty="0">
                <a:solidFill>
                  <a:srgbClr val="610F63"/>
                </a:solidFill>
              </a:rPr>
              <a:t>’ starts at Start</a:t>
            </a:r>
          </a:p>
          <a:p>
            <a:pPr marL="342900" indent="-342900" eaLnBrk="0" hangingPunct="0">
              <a:spcBef>
                <a:spcPts val="800"/>
              </a:spcBef>
              <a:buFont typeface="Times New Roman" pitchFamily="18" charset="0"/>
              <a:buChar char="•"/>
            </a:pPr>
            <a:r>
              <a:rPr lang="en-AU" sz="2400" dirty="0">
                <a:solidFill>
                  <a:srgbClr val="610F63"/>
                </a:solidFill>
              </a:rPr>
              <a:t>‘</a:t>
            </a:r>
            <a:r>
              <a:rPr lang="en-AU" sz="2400" b="1" i="1" dirty="0">
                <a:solidFill>
                  <a:srgbClr val="610F63"/>
                </a:solidFill>
              </a:rPr>
              <a:t>Free chain</a:t>
            </a:r>
            <a:r>
              <a:rPr lang="en-AU" sz="2400" dirty="0">
                <a:solidFill>
                  <a:srgbClr val="610F63"/>
                </a:solidFill>
              </a:rPr>
              <a:t>’ otherwise </a:t>
            </a:r>
          </a:p>
          <a:p>
            <a:pPr marL="342900" indent="-342900" algn="l" eaLnBrk="0" hangingPunct="0">
              <a:spcBef>
                <a:spcPts val="800"/>
              </a:spcBef>
              <a:buFont typeface="Times New Roman" pitchFamily="18" charset="0"/>
              <a:buChar char="•"/>
            </a:pPr>
            <a:r>
              <a:rPr lang="en-AU" sz="2400" dirty="0">
                <a:solidFill>
                  <a:srgbClr val="610F63"/>
                </a:solidFill>
              </a:rPr>
              <a:t>Can reason about </a:t>
            </a:r>
            <a:r>
              <a:rPr lang="en-AU" sz="2400" i="1" dirty="0">
                <a:solidFill>
                  <a:srgbClr val="610F63"/>
                </a:solidFill>
              </a:rPr>
              <a:t>free chains</a:t>
            </a:r>
            <a:r>
              <a:rPr lang="en-AU" sz="2400" dirty="0">
                <a:solidFill>
                  <a:srgbClr val="610F63"/>
                </a:solidFill>
              </a:rPr>
              <a:t> but rooted chains easier</a:t>
            </a:r>
            <a:endParaRPr lang="en-AU" sz="2400" dirty="0">
              <a:solidFill>
                <a:srgbClr val="610F63"/>
              </a:solidFill>
              <a:cs typeface="Calibri"/>
            </a:endParaRPr>
          </a:p>
          <a:p>
            <a:pPr marL="342900" indent="-342900" algn="l" eaLnBrk="0" hangingPunct="0">
              <a:spcBef>
                <a:spcPts val="800"/>
              </a:spcBef>
              <a:buFont typeface="Times New Roman" pitchFamily="18" charset="0"/>
              <a:buChar char="•"/>
            </a:pPr>
            <a:r>
              <a:rPr lang="en-AU" sz="2400" dirty="0">
                <a:solidFill>
                  <a:srgbClr val="610F63"/>
                </a:solidFill>
              </a:rPr>
              <a:t>“</a:t>
            </a:r>
            <a:r>
              <a:rPr lang="en-AU" sz="2400" i="1" dirty="0">
                <a:solidFill>
                  <a:srgbClr val="610F63"/>
                </a:solidFill>
                <a:latin typeface="Courier New" pitchFamily="49" charset="0"/>
              </a:rPr>
              <a:t>last(k)</a:t>
            </a:r>
            <a:r>
              <a:rPr lang="en-AU" sz="2400" dirty="0">
                <a:solidFill>
                  <a:srgbClr val="610F63"/>
                </a:solidFill>
              </a:rPr>
              <a:t>”</a:t>
            </a:r>
            <a:r>
              <a:rPr lang="en-AU" sz="2400" i="1" dirty="0">
                <a:solidFill>
                  <a:srgbClr val="610F63"/>
                </a:solidFill>
                <a:latin typeface="Courier New" pitchFamily="49" charset="0"/>
              </a:rPr>
              <a:t> </a:t>
            </a:r>
            <a:r>
              <a:rPr lang="en-AU" sz="2400" dirty="0">
                <a:solidFill>
                  <a:srgbClr val="610F63"/>
                </a:solidFill>
              </a:rPr>
              <a:t>is last visit in chain starting at </a:t>
            </a:r>
            <a:r>
              <a:rPr lang="en-AU" sz="2400" i="1" dirty="0">
                <a:solidFill>
                  <a:srgbClr val="610F63"/>
                </a:solidFill>
                <a:latin typeface="Courier New" pitchFamily="49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81516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37" grpId="0"/>
      <p:bldP spid="145438" grpId="0"/>
      <p:bldP spid="145439" grpId="0"/>
      <p:bldP spid="14545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Propagation – Cycles 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51006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rgbClr val="990000"/>
                </a:solidFill>
              </a:rPr>
              <a:t>Subtour</a:t>
            </a:r>
            <a:r>
              <a:rPr lang="en-US" dirty="0">
                <a:solidFill>
                  <a:srgbClr val="990000"/>
                </a:solidFill>
              </a:rPr>
              <a:t> elimination</a:t>
            </a:r>
            <a:endParaRPr lang="en-AU" dirty="0">
              <a:solidFill>
                <a:srgbClr val="990000"/>
              </a:solidFill>
            </a:endParaRPr>
          </a:p>
          <a:p>
            <a:pPr>
              <a:buFont typeface="Times New Roman" pitchFamily="18" charset="0"/>
              <a:buChar char="•"/>
            </a:pPr>
            <a:endParaRPr lang="en-US" dirty="0"/>
          </a:p>
          <a:p>
            <a:pPr>
              <a:buFont typeface="Times New Roman" pitchFamily="18" charset="0"/>
              <a:buChar char="•"/>
            </a:pPr>
            <a:r>
              <a:rPr lang="en-AU" dirty="0"/>
              <a:t>Rooted chains are fine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For free chains: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for any chain starting at </a:t>
            </a:r>
            <a:r>
              <a:rPr lang="en-AU" i="1" dirty="0">
                <a:latin typeface="Courier New" pitchFamily="49" charset="0"/>
              </a:rPr>
              <a:t>j</a:t>
            </a:r>
            <a:r>
              <a:rPr lang="en-AU" dirty="0"/>
              <a:t>,</a:t>
            </a:r>
          </a:p>
          <a:p>
            <a:pPr lvl="2">
              <a:buFont typeface="Times New Roman" pitchFamily="18" charset="0"/>
              <a:buChar char="•"/>
            </a:pPr>
            <a:r>
              <a:rPr lang="en-AU" dirty="0"/>
              <a:t>remove </a:t>
            </a:r>
            <a:r>
              <a:rPr lang="en-AU" i="1" dirty="0">
                <a:latin typeface="Courier New" pitchFamily="49" charset="0"/>
              </a:rPr>
              <a:t>j</a:t>
            </a:r>
            <a:r>
              <a:rPr lang="en-AU" dirty="0"/>
              <a:t> from </a:t>
            </a:r>
            <a:r>
              <a:rPr lang="en-AU" i="1" dirty="0" err="1">
                <a:latin typeface="Courier New" pitchFamily="49" charset="0"/>
              </a:rPr>
              <a:t>s</a:t>
            </a:r>
            <a:r>
              <a:rPr lang="en-AU" i="1" baseline="-25000" dirty="0" err="1">
                <a:latin typeface="Courier New" pitchFamily="49" charset="0"/>
              </a:rPr>
              <a:t>last</a:t>
            </a:r>
            <a:r>
              <a:rPr lang="en-AU" i="1" baseline="-25000" dirty="0">
                <a:latin typeface="Courier New" pitchFamily="49" charset="0"/>
              </a:rPr>
              <a:t>(j)</a:t>
            </a:r>
          </a:p>
          <a:p>
            <a:pPr>
              <a:buFont typeface="Times New Roman" pitchFamily="18" charset="0"/>
              <a:buChar char="•"/>
            </a:pPr>
            <a:endParaRPr lang="en-US" dirty="0"/>
          </a:p>
          <a:p>
            <a:pPr>
              <a:buFont typeface="Times New Roman" pitchFamily="18" charset="0"/>
              <a:buChar char="•"/>
            </a:pPr>
            <a:r>
              <a:rPr lang="en-US" dirty="0"/>
              <a:t>Some CP libraries have built-ins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Comet: ‘circuit’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ILOG: Path constraint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69866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/>
              <a:t>Propagation – Capacity (assume +ve qtys)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5246688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tabLst>
                <a:tab pos="1879600" algn="l"/>
              </a:tabLst>
            </a:pPr>
            <a:r>
              <a:rPr lang="en-AU" dirty="0">
                <a:solidFill>
                  <a:srgbClr val="990000"/>
                </a:solidFill>
              </a:rPr>
              <a:t>Rooted Chain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  <a:tabLst>
                <a:tab pos="1879600" algn="l"/>
              </a:tabLst>
            </a:pPr>
            <a:r>
              <a:rPr lang="en-AU" dirty="0"/>
              <a:t>For each visit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with </a:t>
            </a:r>
            <a:r>
              <a:rPr lang="en-AU" i="1" dirty="0">
                <a:latin typeface="Courier New" pitchFamily="49" charset="0"/>
              </a:rPr>
              <a:t>p</a:t>
            </a:r>
            <a:r>
              <a:rPr lang="en-AU" i="1" baseline="-25000" dirty="0">
                <a:latin typeface="Courier New" pitchFamily="49" charset="0"/>
              </a:rPr>
              <a:t>i</a:t>
            </a:r>
            <a:r>
              <a:rPr lang="en-AU" dirty="0"/>
              <a:t> not bound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  <a:tabLst>
                <a:tab pos="1879600" algn="l"/>
              </a:tabLst>
            </a:pPr>
            <a:r>
              <a:rPr lang="en-AU" dirty="0"/>
              <a:t>For each route </a:t>
            </a:r>
            <a:r>
              <a:rPr lang="en-AU" i="1" dirty="0">
                <a:latin typeface="Courier New" pitchFamily="49" charset="0"/>
              </a:rPr>
              <a:t>k</a:t>
            </a:r>
            <a:r>
              <a:rPr lang="en-AU" dirty="0"/>
              <a:t> in domain of </a:t>
            </a:r>
            <a:r>
              <a:rPr lang="en-AU" i="1" dirty="0" err="1">
                <a:latin typeface="Courier New" pitchFamily="49" charset="0"/>
              </a:rPr>
              <a:t>r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endParaRPr lang="en-AU" dirty="0">
              <a:latin typeface="Courier New" pitchFamily="49" charset="0"/>
            </a:endParaRPr>
          </a:p>
          <a:p>
            <a:pPr lvl="2">
              <a:lnSpc>
                <a:spcPct val="90000"/>
              </a:lnSpc>
              <a:buFont typeface="Times New Roman" pitchFamily="18" charset="0"/>
              <a:buChar char="•"/>
              <a:tabLst>
                <a:tab pos="1879600" algn="l"/>
              </a:tabLst>
            </a:pPr>
            <a:r>
              <a:rPr lang="en-AU" dirty="0"/>
              <a:t>If spare space on route </a:t>
            </a:r>
            <a:r>
              <a:rPr lang="en-AU" i="1" dirty="0">
                <a:latin typeface="Courier New" pitchFamily="49" charset="0"/>
              </a:rPr>
              <a:t>k</a:t>
            </a:r>
            <a:r>
              <a:rPr lang="en-AU" dirty="0"/>
              <a:t> won’t allow visit </a:t>
            </a:r>
            <a:r>
              <a:rPr lang="en-AU" i="1" dirty="0" err="1">
                <a:latin typeface="Courier New" pitchFamily="49" charset="0"/>
              </a:rPr>
              <a:t>i</a:t>
            </a:r>
            <a:endParaRPr lang="en-AU" dirty="0"/>
          </a:p>
          <a:p>
            <a:pPr lvl="3">
              <a:lnSpc>
                <a:spcPct val="90000"/>
              </a:lnSpc>
              <a:buFont typeface="Times New Roman" pitchFamily="18" charset="0"/>
              <a:buChar char="–"/>
              <a:tabLst>
                <a:tab pos="1879600" algn="l"/>
              </a:tabLst>
            </a:pPr>
            <a:r>
              <a:rPr lang="en-AU" dirty="0"/>
              <a:t>Remove </a:t>
            </a:r>
            <a:r>
              <a:rPr lang="en-AU" i="1" dirty="0">
                <a:latin typeface="Courier New" pitchFamily="49" charset="0"/>
              </a:rPr>
              <a:t>k</a:t>
            </a:r>
            <a:r>
              <a:rPr lang="en-AU" dirty="0"/>
              <a:t> from </a:t>
            </a:r>
            <a:r>
              <a:rPr lang="en-AU" i="1" dirty="0" err="1">
                <a:latin typeface="Courier New" pitchFamily="49" charset="0"/>
              </a:rPr>
              <a:t>r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endParaRPr lang="en-AU" dirty="0"/>
          </a:p>
          <a:p>
            <a:pPr lvl="3">
              <a:lnSpc>
                <a:spcPct val="90000"/>
              </a:lnSpc>
              <a:buFont typeface="Times New Roman" pitchFamily="18" charset="0"/>
              <a:buChar char="–"/>
              <a:tabLst>
                <a:tab pos="1879600" algn="l"/>
              </a:tabLst>
            </a:pPr>
            <a:r>
              <a:rPr lang="en-AU" dirty="0"/>
              <a:t>Remove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from </a:t>
            </a:r>
            <a:r>
              <a:rPr lang="en-AU" i="1" dirty="0">
                <a:latin typeface="Courier New" pitchFamily="49" charset="0"/>
              </a:rPr>
              <a:t>p</a:t>
            </a:r>
            <a:r>
              <a:rPr lang="en-AU" i="1" baseline="-25000" dirty="0">
                <a:latin typeface="Courier New" pitchFamily="49" charset="0"/>
              </a:rPr>
              <a:t>end(k)</a:t>
            </a:r>
            <a:endParaRPr lang="en-AU" dirty="0"/>
          </a:p>
          <a:p>
            <a:pPr lvl="3">
              <a:lnSpc>
                <a:spcPct val="90000"/>
              </a:lnSpc>
              <a:buFont typeface="Times New Roman" pitchFamily="18" charset="0"/>
              <a:buChar char="–"/>
              <a:tabLst>
                <a:tab pos="1879600" algn="l"/>
              </a:tabLst>
            </a:pPr>
            <a:r>
              <a:rPr lang="en-AU" dirty="0"/>
              <a:t>Remove </a:t>
            </a:r>
            <a:r>
              <a:rPr lang="en-AU" i="1" dirty="0" err="1"/>
              <a:t>i</a:t>
            </a:r>
            <a:r>
              <a:rPr lang="en-AU" dirty="0"/>
              <a:t> from </a:t>
            </a:r>
            <a:r>
              <a:rPr lang="en-AU" i="1" dirty="0" err="1">
                <a:latin typeface="Courier New" pitchFamily="49" charset="0"/>
              </a:rPr>
              <a:t>s</a:t>
            </a:r>
            <a:r>
              <a:rPr lang="en-AU" i="1" baseline="-25000" dirty="0" err="1">
                <a:latin typeface="Courier New" pitchFamily="49" charset="0"/>
              </a:rPr>
              <a:t>last</a:t>
            </a:r>
            <a:r>
              <a:rPr lang="en-AU" i="1" baseline="-25000" dirty="0">
                <a:latin typeface="Courier New" pitchFamily="49" charset="0"/>
              </a:rPr>
              <a:t>(start(k))</a:t>
            </a:r>
            <a:endParaRPr lang="en-AU" dirty="0"/>
          </a:p>
          <a:p>
            <a:pPr marL="0" indent="0">
              <a:lnSpc>
                <a:spcPct val="90000"/>
              </a:lnSpc>
              <a:buNone/>
              <a:tabLst>
                <a:tab pos="1879600" algn="l"/>
              </a:tabLst>
            </a:pPr>
            <a:r>
              <a:rPr lang="en-AU" dirty="0">
                <a:solidFill>
                  <a:srgbClr val="990000"/>
                </a:solidFill>
              </a:rPr>
              <a:t>Free chains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  <a:tabLst>
                <a:tab pos="1879600" algn="l"/>
              </a:tabLst>
            </a:pPr>
            <a:r>
              <a:rPr lang="en-AU" dirty="0"/>
              <a:t>As above (pretty much)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  <a:tabLst>
                <a:tab pos="1879600" algn="l"/>
              </a:tabLst>
            </a:pPr>
            <a:r>
              <a:rPr lang="en-AU" dirty="0"/>
              <a:t>Before </a:t>
            </a:r>
            <a:r>
              <a:rPr lang="en-AU" dirty="0" smtClean="0"/>
              <a:t>adding visit to chain and increasing </a:t>
            </a:r>
            <a:r>
              <a:rPr lang="en-AU" dirty="0"/>
              <a:t>chain to load </a:t>
            </a:r>
            <a:r>
              <a:rPr lang="en-AU" i="1" dirty="0">
                <a:latin typeface="Courier New" pitchFamily="49" charset="0"/>
              </a:rPr>
              <a:t>L</a:t>
            </a:r>
            <a:endParaRPr lang="en-AU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  <a:tabLst>
                <a:tab pos="1879600" algn="l"/>
              </a:tabLst>
            </a:pPr>
            <a:r>
              <a:rPr lang="en-AU" i="1" dirty="0">
                <a:latin typeface="Courier New" pitchFamily="49" charset="0"/>
              </a:rPr>
              <a:t>v </a:t>
            </a:r>
            <a:r>
              <a:rPr lang="en-AU" dirty="0"/>
              <a:t>= Count routes with free space </a:t>
            </a:r>
            <a:r>
              <a:rPr lang="en-AU" dirty="0">
                <a:cs typeface="Arial" charset="0"/>
              </a:rPr>
              <a:t>≥ </a:t>
            </a:r>
            <a:r>
              <a:rPr lang="en-AU" i="1" dirty="0">
                <a:latin typeface="Courier New" pitchFamily="49" charset="0"/>
              </a:rPr>
              <a:t>L</a:t>
            </a:r>
            <a:endParaRPr lang="en-AU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  <a:tabLst>
                <a:tab pos="1879600" algn="l"/>
              </a:tabLst>
            </a:pPr>
            <a:r>
              <a:rPr lang="en-AU" i="1" dirty="0">
                <a:latin typeface="Courier New" pitchFamily="49" charset="0"/>
              </a:rPr>
              <a:t>c </a:t>
            </a:r>
            <a:r>
              <a:rPr lang="en-AU" dirty="0"/>
              <a:t>= Count free chains with load </a:t>
            </a:r>
            <a:r>
              <a:rPr lang="en-AU" dirty="0">
                <a:cs typeface="Arial" charset="0"/>
              </a:rPr>
              <a:t>≥ </a:t>
            </a:r>
            <a:r>
              <a:rPr lang="en-AU" i="1" dirty="0">
                <a:latin typeface="Courier New" pitchFamily="49" charset="0"/>
              </a:rPr>
              <a:t>L</a:t>
            </a:r>
            <a:endParaRPr lang="en-AU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  <a:tabLst>
                <a:tab pos="1879600" algn="l"/>
              </a:tabLst>
            </a:pPr>
            <a:r>
              <a:rPr lang="en-AU" dirty="0"/>
              <a:t>if </a:t>
            </a:r>
            <a:r>
              <a:rPr lang="en-AU" i="1" dirty="0">
                <a:latin typeface="Courier New" pitchFamily="49" charset="0"/>
              </a:rPr>
              <a:t>c &gt; v</a:t>
            </a:r>
            <a:r>
              <a:rPr lang="en-AU" dirty="0"/>
              <a:t>, </a:t>
            </a:r>
            <a:r>
              <a:rPr lang="en-AU" dirty="0" smtClean="0"/>
              <a:t>cannot </a:t>
            </a:r>
            <a:r>
              <a:rPr lang="en-AU" dirty="0"/>
              <a:t>form </a:t>
            </a:r>
            <a:r>
              <a:rPr lang="en-AU" dirty="0" smtClean="0"/>
              <a:t>chain, backtrack</a:t>
            </a:r>
            <a:endParaRPr lang="en-AU" dirty="0"/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  <a:tabLst>
                <a:tab pos="1879600" algn="l"/>
              </a:tabLst>
            </a:pPr>
            <a:endParaRPr lang="en-AU" dirty="0"/>
          </a:p>
          <a:p>
            <a:pPr>
              <a:lnSpc>
                <a:spcPct val="90000"/>
              </a:lnSpc>
              <a:buFont typeface="Times New Roman" pitchFamily="18" charset="0"/>
              <a:buChar char="•"/>
              <a:tabLst>
                <a:tab pos="1879600" algn="l"/>
              </a:tabLst>
            </a:pPr>
            <a:endParaRPr lang="en-AU" dirty="0"/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6659563" y="1557338"/>
            <a:ext cx="2122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AU"/>
              <a:t>Assume +ve qtys</a:t>
            </a:r>
          </a:p>
        </p:txBody>
      </p:sp>
    </p:spTree>
    <p:extLst>
      <p:ext uri="{BB962C8B-B14F-4D97-AF65-F5344CB8AC3E}">
        <p14:creationId xmlns:p14="http://schemas.microsoft.com/office/powerpoint/2010/main" val="103505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Propagation – Time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Time Constraints:</a:t>
            </a:r>
            <a:endParaRPr lang="en-AU" dirty="0"/>
          </a:p>
          <a:p>
            <a:r>
              <a:rPr lang="en-AU" dirty="0"/>
              <a:t>Rooted chains: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For each route k 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For each visit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in domain of </a:t>
            </a:r>
            <a:r>
              <a:rPr lang="en-AU" i="1" dirty="0" err="1">
                <a:latin typeface="Courier New" pitchFamily="49" charset="0"/>
              </a:rPr>
              <a:t>s</a:t>
            </a:r>
            <a:r>
              <a:rPr lang="en-AU" i="1" baseline="-25000" dirty="0" err="1">
                <a:latin typeface="Courier New" pitchFamily="49" charset="0"/>
              </a:rPr>
              <a:t>last</a:t>
            </a:r>
            <a:r>
              <a:rPr lang="en-AU" i="1" baseline="-25000" dirty="0">
                <a:latin typeface="Courier New" pitchFamily="49" charset="0"/>
              </a:rPr>
              <a:t>(k)</a:t>
            </a:r>
            <a:endParaRPr lang="en-AU" dirty="0">
              <a:latin typeface="Courier New" pitchFamily="49" charset="0"/>
            </a:endParaRPr>
          </a:p>
          <a:p>
            <a:pPr lvl="2">
              <a:buFont typeface="Times New Roman" pitchFamily="18" charset="0"/>
              <a:buChar char="•"/>
            </a:pPr>
            <a:r>
              <a:rPr lang="en-AU" dirty="0"/>
              <a:t> If vehicle </a:t>
            </a:r>
            <a:r>
              <a:rPr lang="en-AU" dirty="0" smtClean="0"/>
              <a:t>cannot </a:t>
            </a:r>
            <a:r>
              <a:rPr lang="en-AU" dirty="0"/>
              <a:t>reach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before </a:t>
            </a:r>
            <a:r>
              <a:rPr lang="en-AU" i="1" dirty="0" err="1">
                <a:latin typeface="Courier New" pitchFamily="49" charset="0"/>
              </a:rPr>
              <a:t>E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endParaRPr lang="en-AU" i="1" baseline="-25000" dirty="0">
              <a:latin typeface="Courier New" pitchFamily="49" charset="0"/>
            </a:endParaRPr>
          </a:p>
          <a:p>
            <a:pPr lvl="3">
              <a:buFont typeface="Times New Roman" pitchFamily="18" charset="0"/>
              <a:buChar char="–"/>
            </a:pPr>
            <a:r>
              <a:rPr lang="en-AU" dirty="0"/>
              <a:t>Remove </a:t>
            </a:r>
            <a:r>
              <a:rPr lang="en-AU" i="1" dirty="0">
                <a:latin typeface="Courier New" pitchFamily="49" charset="0"/>
              </a:rPr>
              <a:t>k</a:t>
            </a:r>
            <a:r>
              <a:rPr lang="en-AU" dirty="0"/>
              <a:t> from </a:t>
            </a:r>
            <a:r>
              <a:rPr lang="en-AU" i="1" dirty="0" err="1">
                <a:latin typeface="Courier New" pitchFamily="49" charset="0"/>
              </a:rPr>
              <a:t>r</a:t>
            </a:r>
            <a:r>
              <a:rPr lang="en-AU" i="1" baseline="-25000" dirty="0" err="1">
                <a:latin typeface="Courier New" pitchFamily="49" charset="0"/>
              </a:rPr>
              <a:t>i</a:t>
            </a:r>
            <a:endParaRPr lang="en-AU" dirty="0">
              <a:latin typeface="Courier New" pitchFamily="49" charset="0"/>
            </a:endParaRPr>
          </a:p>
          <a:p>
            <a:pPr lvl="3">
              <a:buFont typeface="Times New Roman" pitchFamily="18" charset="0"/>
              <a:buChar char="–"/>
            </a:pPr>
            <a:r>
              <a:rPr lang="en-AU" dirty="0"/>
              <a:t>Remove </a:t>
            </a:r>
            <a:r>
              <a:rPr lang="en-AU" i="1" dirty="0" err="1">
                <a:latin typeface="Courier New" pitchFamily="49" charset="0"/>
              </a:rPr>
              <a:t>i</a:t>
            </a:r>
            <a:r>
              <a:rPr lang="en-AU" dirty="0"/>
              <a:t> from </a:t>
            </a:r>
            <a:r>
              <a:rPr lang="en-AU" i="1" dirty="0" err="1">
                <a:latin typeface="Courier New" pitchFamily="49" charset="0"/>
              </a:rPr>
              <a:t>s</a:t>
            </a:r>
            <a:r>
              <a:rPr lang="en-AU" i="1" baseline="-25000" dirty="0" err="1">
                <a:latin typeface="Courier New" pitchFamily="49" charset="0"/>
              </a:rPr>
              <a:t>last</a:t>
            </a:r>
            <a:r>
              <a:rPr lang="en-AU" i="1" baseline="-25000" dirty="0">
                <a:latin typeface="Courier New" pitchFamily="49" charset="0"/>
              </a:rPr>
              <a:t>(start(k))</a:t>
            </a:r>
          </a:p>
          <a:p>
            <a:r>
              <a:rPr lang="en-AU" dirty="0"/>
              <a:t>Free chains: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Form “implied time window” from chain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Rest is as above</a:t>
            </a:r>
          </a:p>
        </p:txBody>
      </p:sp>
    </p:spTree>
    <p:extLst>
      <p:ext uri="{BB962C8B-B14F-4D97-AF65-F5344CB8AC3E}">
        <p14:creationId xmlns:p14="http://schemas.microsoft.com/office/powerpoint/2010/main" val="30538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/>
              <a:t>A gotchya: Chronological backtracking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Assign a successor</a:t>
            </a:r>
          </a:p>
        </p:txBody>
      </p:sp>
      <p:sp>
        <p:nvSpPr>
          <p:cNvPr id="37893" name="Oval 4"/>
          <p:cNvSpPr>
            <a:spLocks noChangeArrowheads="1"/>
          </p:cNvSpPr>
          <p:nvPr/>
        </p:nvSpPr>
        <p:spPr bwMode="auto">
          <a:xfrm>
            <a:off x="7092950" y="1916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Oval 5"/>
          <p:cNvSpPr>
            <a:spLocks noChangeArrowheads="1"/>
          </p:cNvSpPr>
          <p:nvPr/>
        </p:nvSpPr>
        <p:spPr bwMode="auto">
          <a:xfrm>
            <a:off x="8172450" y="29241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Oval 6"/>
          <p:cNvSpPr>
            <a:spLocks noChangeArrowheads="1"/>
          </p:cNvSpPr>
          <p:nvPr/>
        </p:nvSpPr>
        <p:spPr bwMode="auto">
          <a:xfrm>
            <a:off x="6948488" y="38608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Text Box 7"/>
          <p:cNvSpPr txBox="1">
            <a:spLocks noChangeArrowheads="1"/>
          </p:cNvSpPr>
          <p:nvPr/>
        </p:nvSpPr>
        <p:spPr bwMode="auto">
          <a:xfrm>
            <a:off x="7308850" y="37893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8172450" y="26304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6804025" y="1838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37899" name="AutoShape 10"/>
          <p:cNvCxnSpPr>
            <a:cxnSpLocks noChangeShapeType="1"/>
            <a:stCxn id="37895" idx="7"/>
            <a:endCxn id="37894" idx="3"/>
          </p:cNvCxnSpPr>
          <p:nvPr/>
        </p:nvCxnSpPr>
        <p:spPr bwMode="auto">
          <a:xfrm flipV="1">
            <a:off x="7102475" y="3078163"/>
            <a:ext cx="1096963" cy="8096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6011863" y="342265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s</a:t>
            </a:r>
            <a:r>
              <a:rPr lang="en-AU" baseline="-25000"/>
              <a:t>2</a:t>
            </a:r>
            <a:r>
              <a:rPr lang="en-AU"/>
              <a:t>= 4</a:t>
            </a:r>
            <a:endParaRPr lang="en-AU" baseline="-25000"/>
          </a:p>
        </p:txBody>
      </p:sp>
      <p:sp>
        <p:nvSpPr>
          <p:cNvPr id="37901" name="Text Box 14"/>
          <p:cNvSpPr txBox="1">
            <a:spLocks noChangeArrowheads="1"/>
          </p:cNvSpPr>
          <p:nvPr/>
        </p:nvSpPr>
        <p:spPr bwMode="auto">
          <a:xfrm>
            <a:off x="8027988" y="52228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7</a:t>
            </a:r>
          </a:p>
        </p:txBody>
      </p:sp>
      <p:sp>
        <p:nvSpPr>
          <p:cNvPr id="37902" name="Oval 15"/>
          <p:cNvSpPr>
            <a:spLocks noChangeArrowheads="1"/>
          </p:cNvSpPr>
          <p:nvPr/>
        </p:nvSpPr>
        <p:spPr bwMode="auto">
          <a:xfrm>
            <a:off x="7994650" y="5695950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3" name="Text Box 16"/>
          <p:cNvSpPr txBox="1">
            <a:spLocks noChangeArrowheads="1"/>
          </p:cNvSpPr>
          <p:nvPr/>
        </p:nvSpPr>
        <p:spPr bwMode="auto">
          <a:xfrm>
            <a:off x="8388350" y="52228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</a:t>
            </a:r>
          </a:p>
        </p:txBody>
      </p:sp>
      <p:sp>
        <p:nvSpPr>
          <p:cNvPr id="37904" name="Oval 17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5" name="Oval 18"/>
          <p:cNvSpPr>
            <a:spLocks noChangeArrowheads="1"/>
          </p:cNvSpPr>
          <p:nvPr/>
        </p:nvSpPr>
        <p:spPr bwMode="auto">
          <a:xfrm>
            <a:off x="8137525" y="5514975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Oval 19"/>
          <p:cNvSpPr>
            <a:spLocks noChangeArrowheads="1"/>
          </p:cNvSpPr>
          <p:nvPr/>
        </p:nvSpPr>
        <p:spPr bwMode="auto">
          <a:xfrm>
            <a:off x="8318500" y="54086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07" name="AutoShape 20"/>
          <p:cNvCxnSpPr>
            <a:cxnSpLocks noChangeShapeType="1"/>
            <a:stCxn id="37904" idx="6"/>
          </p:cNvCxnSpPr>
          <p:nvPr/>
        </p:nvCxnSpPr>
        <p:spPr bwMode="auto">
          <a:xfrm>
            <a:off x="8137525" y="6002338"/>
            <a:ext cx="250825" cy="1905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8" name="AutoShape 21"/>
          <p:cNvCxnSpPr>
            <a:cxnSpLocks noChangeShapeType="1"/>
            <a:stCxn id="37902" idx="5"/>
          </p:cNvCxnSpPr>
          <p:nvPr/>
        </p:nvCxnSpPr>
        <p:spPr bwMode="auto">
          <a:xfrm>
            <a:off x="8148638" y="5849938"/>
            <a:ext cx="239712" cy="17145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09" name="AutoShape 22"/>
          <p:cNvCxnSpPr>
            <a:cxnSpLocks noChangeShapeType="1"/>
            <a:stCxn id="37905" idx="5"/>
          </p:cNvCxnSpPr>
          <p:nvPr/>
        </p:nvCxnSpPr>
        <p:spPr bwMode="auto">
          <a:xfrm>
            <a:off x="8291513" y="5668963"/>
            <a:ext cx="96837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910" name="AutoShape 23"/>
          <p:cNvCxnSpPr>
            <a:cxnSpLocks noChangeShapeType="1"/>
            <a:stCxn id="37906" idx="4"/>
          </p:cNvCxnSpPr>
          <p:nvPr/>
        </p:nvCxnSpPr>
        <p:spPr bwMode="auto">
          <a:xfrm flipH="1">
            <a:off x="8388350" y="5589588"/>
            <a:ext cx="20638" cy="43180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1" name="Oval 24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2" name="Text Box 25"/>
          <p:cNvSpPr txBox="1">
            <a:spLocks noChangeArrowheads="1"/>
          </p:cNvSpPr>
          <p:nvPr/>
        </p:nvSpPr>
        <p:spPr bwMode="auto">
          <a:xfrm>
            <a:off x="7667625" y="55895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8</a:t>
            </a:r>
          </a:p>
        </p:txBody>
      </p:sp>
      <p:sp>
        <p:nvSpPr>
          <p:cNvPr id="37913" name="Text Box 26"/>
          <p:cNvSpPr txBox="1">
            <a:spLocks noChangeArrowheads="1"/>
          </p:cNvSpPr>
          <p:nvPr/>
        </p:nvSpPr>
        <p:spPr bwMode="auto">
          <a:xfrm>
            <a:off x="7740650" y="60213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6</a:t>
            </a:r>
          </a:p>
        </p:txBody>
      </p:sp>
      <p:cxnSp>
        <p:nvCxnSpPr>
          <p:cNvPr id="37914" name="AutoShape 27"/>
          <p:cNvCxnSpPr>
            <a:cxnSpLocks noChangeShapeType="1"/>
            <a:stCxn id="37905" idx="1"/>
            <a:endCxn id="37895" idx="5"/>
          </p:cNvCxnSpPr>
          <p:nvPr/>
        </p:nvCxnSpPr>
        <p:spPr bwMode="auto">
          <a:xfrm flipH="1" flipV="1">
            <a:off x="7102475" y="4014788"/>
            <a:ext cx="1062038" cy="15271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915" name="Text Box 28"/>
          <p:cNvSpPr txBox="1">
            <a:spLocks noChangeArrowheads="1"/>
          </p:cNvSpPr>
          <p:nvPr/>
        </p:nvSpPr>
        <p:spPr bwMode="auto">
          <a:xfrm>
            <a:off x="7596188" y="4365625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s</a:t>
            </a:r>
            <a:r>
              <a:rPr lang="en-AU" baseline="-25000"/>
              <a:t>7</a:t>
            </a:r>
            <a:r>
              <a:rPr lang="en-AU"/>
              <a:t>= 2</a:t>
            </a:r>
            <a:endParaRPr lang="en-AU" baseline="-25000"/>
          </a:p>
        </p:txBody>
      </p:sp>
      <p:sp>
        <p:nvSpPr>
          <p:cNvPr id="37916" name="Oval 29"/>
          <p:cNvSpPr>
            <a:spLocks noChangeArrowheads="1"/>
          </p:cNvSpPr>
          <p:nvPr/>
        </p:nvSpPr>
        <p:spPr bwMode="auto">
          <a:xfrm>
            <a:off x="5435600" y="42926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7" name="Oval 30"/>
          <p:cNvSpPr>
            <a:spLocks noChangeArrowheads="1"/>
          </p:cNvSpPr>
          <p:nvPr/>
        </p:nvSpPr>
        <p:spPr bwMode="auto">
          <a:xfrm>
            <a:off x="5435600" y="551656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8" name="Text Box 31"/>
          <p:cNvSpPr txBox="1">
            <a:spLocks noChangeArrowheads="1"/>
          </p:cNvSpPr>
          <p:nvPr/>
        </p:nvSpPr>
        <p:spPr bwMode="auto">
          <a:xfrm>
            <a:off x="5148263" y="4141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37919" name="Text Box 32"/>
          <p:cNvSpPr txBox="1">
            <a:spLocks noChangeArrowheads="1"/>
          </p:cNvSpPr>
          <p:nvPr/>
        </p:nvSpPr>
        <p:spPr bwMode="auto">
          <a:xfrm>
            <a:off x="5075238" y="5445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37920" name="AutoShape 33"/>
          <p:cNvCxnSpPr>
            <a:cxnSpLocks noChangeShapeType="1"/>
          </p:cNvCxnSpPr>
          <p:nvPr/>
        </p:nvCxnSpPr>
        <p:spPr bwMode="auto">
          <a:xfrm>
            <a:off x="8262938" y="3105150"/>
            <a:ext cx="146050" cy="23034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93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/>
              <a:t>A gotchya: Chronological backtracking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Assign a successor</a:t>
            </a:r>
          </a:p>
          <a:p>
            <a:r>
              <a:rPr lang="en-AU" dirty="0" smtClean="0">
                <a:solidFill>
                  <a:srgbClr val="990000"/>
                </a:solidFill>
              </a:rPr>
              <a:t>Cannot </a:t>
            </a:r>
            <a:r>
              <a:rPr lang="en-AU" dirty="0">
                <a:solidFill>
                  <a:srgbClr val="990000"/>
                </a:solidFill>
              </a:rPr>
              <a:t>re-assign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>
                <a:solidFill>
                  <a:srgbClr val="990000"/>
                </a:solidFill>
              </a:rPr>
              <a:t>Domains can only shrink</a:t>
            </a:r>
          </a:p>
        </p:txBody>
      </p:sp>
      <p:sp>
        <p:nvSpPr>
          <p:cNvPr id="38917" name="Oval 4"/>
          <p:cNvSpPr>
            <a:spLocks noChangeArrowheads="1"/>
          </p:cNvSpPr>
          <p:nvPr/>
        </p:nvSpPr>
        <p:spPr bwMode="auto">
          <a:xfrm>
            <a:off x="7092950" y="1916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8" name="Oval 5"/>
          <p:cNvSpPr>
            <a:spLocks noChangeArrowheads="1"/>
          </p:cNvSpPr>
          <p:nvPr/>
        </p:nvSpPr>
        <p:spPr bwMode="auto">
          <a:xfrm>
            <a:off x="8172450" y="29241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Oval 6"/>
          <p:cNvSpPr>
            <a:spLocks noChangeArrowheads="1"/>
          </p:cNvSpPr>
          <p:nvPr/>
        </p:nvSpPr>
        <p:spPr bwMode="auto">
          <a:xfrm>
            <a:off x="6948488" y="38608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Text Box 7"/>
          <p:cNvSpPr txBox="1">
            <a:spLocks noChangeArrowheads="1"/>
          </p:cNvSpPr>
          <p:nvPr/>
        </p:nvSpPr>
        <p:spPr bwMode="auto">
          <a:xfrm>
            <a:off x="7308850" y="37893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>
            <a:off x="8172450" y="26304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38922" name="Text Box 9"/>
          <p:cNvSpPr txBox="1">
            <a:spLocks noChangeArrowheads="1"/>
          </p:cNvSpPr>
          <p:nvPr/>
        </p:nvSpPr>
        <p:spPr bwMode="auto">
          <a:xfrm>
            <a:off x="6804025" y="1838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38923" name="AutoShape 10"/>
          <p:cNvCxnSpPr>
            <a:cxnSpLocks noChangeShapeType="1"/>
            <a:stCxn id="38919" idx="0"/>
            <a:endCxn id="38917" idx="4"/>
          </p:cNvCxnSpPr>
          <p:nvPr/>
        </p:nvCxnSpPr>
        <p:spPr bwMode="auto">
          <a:xfrm flipV="1">
            <a:off x="7038975" y="2097088"/>
            <a:ext cx="144463" cy="17637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24" name="Text Box 11"/>
          <p:cNvSpPr txBox="1">
            <a:spLocks noChangeArrowheads="1"/>
          </p:cNvSpPr>
          <p:nvPr/>
        </p:nvSpPr>
        <p:spPr bwMode="auto">
          <a:xfrm>
            <a:off x="6011863" y="342265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dirty="0" smtClean="0"/>
              <a:t>s</a:t>
            </a:r>
            <a:r>
              <a:rPr lang="en-AU" baseline="-25000" dirty="0" smtClean="0"/>
              <a:t>2</a:t>
            </a:r>
            <a:r>
              <a:rPr lang="en-AU" dirty="0" smtClean="0"/>
              <a:t>= </a:t>
            </a:r>
            <a:r>
              <a:rPr lang="en-AU" dirty="0"/>
              <a:t>1</a:t>
            </a:r>
            <a:endParaRPr lang="en-AU" baseline="-25000" dirty="0"/>
          </a:p>
        </p:txBody>
      </p:sp>
      <p:sp>
        <p:nvSpPr>
          <p:cNvPr id="38925" name="Text Box 12"/>
          <p:cNvSpPr txBox="1">
            <a:spLocks noChangeArrowheads="1"/>
          </p:cNvSpPr>
          <p:nvPr/>
        </p:nvSpPr>
        <p:spPr bwMode="auto">
          <a:xfrm>
            <a:off x="8027988" y="52228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7</a:t>
            </a:r>
          </a:p>
        </p:txBody>
      </p:sp>
      <p:sp>
        <p:nvSpPr>
          <p:cNvPr id="38926" name="Oval 13"/>
          <p:cNvSpPr>
            <a:spLocks noChangeArrowheads="1"/>
          </p:cNvSpPr>
          <p:nvPr/>
        </p:nvSpPr>
        <p:spPr bwMode="auto">
          <a:xfrm>
            <a:off x="7994650" y="5695950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Text Box 14"/>
          <p:cNvSpPr txBox="1">
            <a:spLocks noChangeArrowheads="1"/>
          </p:cNvSpPr>
          <p:nvPr/>
        </p:nvSpPr>
        <p:spPr bwMode="auto">
          <a:xfrm>
            <a:off x="8388350" y="52228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</a:t>
            </a:r>
          </a:p>
        </p:txBody>
      </p:sp>
      <p:sp>
        <p:nvSpPr>
          <p:cNvPr id="38928" name="Oval 15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Oval 16"/>
          <p:cNvSpPr>
            <a:spLocks noChangeArrowheads="1"/>
          </p:cNvSpPr>
          <p:nvPr/>
        </p:nvSpPr>
        <p:spPr bwMode="auto">
          <a:xfrm>
            <a:off x="8137525" y="5514975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Oval 17"/>
          <p:cNvSpPr>
            <a:spLocks noChangeArrowheads="1"/>
          </p:cNvSpPr>
          <p:nvPr/>
        </p:nvSpPr>
        <p:spPr bwMode="auto">
          <a:xfrm>
            <a:off x="8318500" y="54086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31" name="AutoShape 18"/>
          <p:cNvCxnSpPr>
            <a:cxnSpLocks noChangeShapeType="1"/>
            <a:stCxn id="38928" idx="6"/>
          </p:cNvCxnSpPr>
          <p:nvPr/>
        </p:nvCxnSpPr>
        <p:spPr bwMode="auto">
          <a:xfrm>
            <a:off x="8137525" y="6002338"/>
            <a:ext cx="250825" cy="1905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2" name="AutoShape 19"/>
          <p:cNvCxnSpPr>
            <a:cxnSpLocks noChangeShapeType="1"/>
            <a:stCxn id="38926" idx="5"/>
          </p:cNvCxnSpPr>
          <p:nvPr/>
        </p:nvCxnSpPr>
        <p:spPr bwMode="auto">
          <a:xfrm>
            <a:off x="8148638" y="5849938"/>
            <a:ext cx="239712" cy="17145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3" name="AutoShape 20"/>
          <p:cNvCxnSpPr>
            <a:cxnSpLocks noChangeShapeType="1"/>
            <a:stCxn id="38929" idx="5"/>
          </p:cNvCxnSpPr>
          <p:nvPr/>
        </p:nvCxnSpPr>
        <p:spPr bwMode="auto">
          <a:xfrm>
            <a:off x="8291513" y="5668963"/>
            <a:ext cx="96837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934" name="AutoShape 21"/>
          <p:cNvCxnSpPr>
            <a:cxnSpLocks noChangeShapeType="1"/>
            <a:stCxn id="38930" idx="4"/>
          </p:cNvCxnSpPr>
          <p:nvPr/>
        </p:nvCxnSpPr>
        <p:spPr bwMode="auto">
          <a:xfrm flipH="1">
            <a:off x="8388350" y="5589588"/>
            <a:ext cx="20638" cy="43180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5" name="Oval 22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6" name="Text Box 23"/>
          <p:cNvSpPr txBox="1">
            <a:spLocks noChangeArrowheads="1"/>
          </p:cNvSpPr>
          <p:nvPr/>
        </p:nvSpPr>
        <p:spPr bwMode="auto">
          <a:xfrm>
            <a:off x="7667625" y="55895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8</a:t>
            </a:r>
          </a:p>
        </p:txBody>
      </p:sp>
      <p:sp>
        <p:nvSpPr>
          <p:cNvPr id="38937" name="Text Box 24"/>
          <p:cNvSpPr txBox="1">
            <a:spLocks noChangeArrowheads="1"/>
          </p:cNvSpPr>
          <p:nvPr/>
        </p:nvSpPr>
        <p:spPr bwMode="auto">
          <a:xfrm>
            <a:off x="7740650" y="60213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6</a:t>
            </a:r>
          </a:p>
        </p:txBody>
      </p:sp>
      <p:cxnSp>
        <p:nvCxnSpPr>
          <p:cNvPr id="38938" name="AutoShape 25"/>
          <p:cNvCxnSpPr>
            <a:cxnSpLocks noChangeShapeType="1"/>
            <a:stCxn id="38929" idx="1"/>
            <a:endCxn id="38919" idx="5"/>
          </p:cNvCxnSpPr>
          <p:nvPr/>
        </p:nvCxnSpPr>
        <p:spPr bwMode="auto">
          <a:xfrm flipH="1" flipV="1">
            <a:off x="7102475" y="4014788"/>
            <a:ext cx="1062038" cy="15271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939" name="Text Box 26"/>
          <p:cNvSpPr txBox="1">
            <a:spLocks noChangeArrowheads="1"/>
          </p:cNvSpPr>
          <p:nvPr/>
        </p:nvSpPr>
        <p:spPr bwMode="auto">
          <a:xfrm>
            <a:off x="7596188" y="4365625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s</a:t>
            </a:r>
            <a:r>
              <a:rPr lang="en-AU" baseline="-25000"/>
              <a:t>7</a:t>
            </a:r>
            <a:r>
              <a:rPr lang="en-AU"/>
              <a:t>= 2</a:t>
            </a:r>
            <a:endParaRPr lang="en-AU" baseline="-25000"/>
          </a:p>
        </p:txBody>
      </p:sp>
      <p:cxnSp>
        <p:nvCxnSpPr>
          <p:cNvPr id="38940" name="AutoShape 27"/>
          <p:cNvCxnSpPr>
            <a:cxnSpLocks noChangeShapeType="1"/>
            <a:stCxn id="38917" idx="5"/>
            <a:endCxn id="38918" idx="1"/>
          </p:cNvCxnSpPr>
          <p:nvPr/>
        </p:nvCxnSpPr>
        <p:spPr bwMode="auto">
          <a:xfrm>
            <a:off x="7246938" y="2070100"/>
            <a:ext cx="952500" cy="8810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7596" name="Line 28"/>
          <p:cNvSpPr>
            <a:spLocks noChangeShapeType="1"/>
          </p:cNvSpPr>
          <p:nvPr/>
        </p:nvSpPr>
        <p:spPr bwMode="auto">
          <a:xfrm flipH="1">
            <a:off x="6011863" y="3284538"/>
            <a:ext cx="936625" cy="649287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237597" name="Line 29"/>
          <p:cNvSpPr>
            <a:spLocks noChangeShapeType="1"/>
          </p:cNvSpPr>
          <p:nvPr/>
        </p:nvSpPr>
        <p:spPr bwMode="auto">
          <a:xfrm>
            <a:off x="6084888" y="3284538"/>
            <a:ext cx="719137" cy="649287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38943" name="Oval 30"/>
          <p:cNvSpPr>
            <a:spLocks noChangeArrowheads="1"/>
          </p:cNvSpPr>
          <p:nvPr/>
        </p:nvSpPr>
        <p:spPr bwMode="auto">
          <a:xfrm>
            <a:off x="5435600" y="42926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4" name="Oval 31"/>
          <p:cNvSpPr>
            <a:spLocks noChangeArrowheads="1"/>
          </p:cNvSpPr>
          <p:nvPr/>
        </p:nvSpPr>
        <p:spPr bwMode="auto">
          <a:xfrm>
            <a:off x="5435600" y="551656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45" name="Text Box 32"/>
          <p:cNvSpPr txBox="1">
            <a:spLocks noChangeArrowheads="1"/>
          </p:cNvSpPr>
          <p:nvPr/>
        </p:nvSpPr>
        <p:spPr bwMode="auto">
          <a:xfrm>
            <a:off x="5148263" y="4141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38946" name="Text Box 33"/>
          <p:cNvSpPr txBox="1">
            <a:spLocks noChangeArrowheads="1"/>
          </p:cNvSpPr>
          <p:nvPr/>
        </p:nvSpPr>
        <p:spPr bwMode="auto">
          <a:xfrm>
            <a:off x="5075238" y="5445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38947" name="AutoShape 34"/>
          <p:cNvCxnSpPr>
            <a:cxnSpLocks noChangeShapeType="1"/>
          </p:cNvCxnSpPr>
          <p:nvPr/>
        </p:nvCxnSpPr>
        <p:spPr bwMode="auto">
          <a:xfrm>
            <a:off x="8262938" y="3105150"/>
            <a:ext cx="146050" cy="23034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10251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96" grpId="0" animBg="1"/>
      <p:bldP spid="23759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err="1" smtClean="0"/>
              <a:t>Gotchya</a:t>
            </a:r>
            <a:r>
              <a:rPr lang="en-AU" dirty="0" smtClean="0"/>
              <a:t> Resolution</a:t>
            </a:r>
            <a:endParaRPr lang="en-AU" dirty="0"/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4546600" cy="5245100"/>
          </a:xfrm>
        </p:spPr>
        <p:txBody>
          <a:bodyPr/>
          <a:lstStyle/>
          <a:p>
            <a:r>
              <a:rPr lang="en-AU"/>
              <a:t>Assign a successor</a:t>
            </a:r>
          </a:p>
          <a:p>
            <a:r>
              <a:rPr lang="en-AU"/>
              <a:t>s</a:t>
            </a:r>
            <a:r>
              <a:rPr lang="en-AU" baseline="-25000"/>
              <a:t>1</a:t>
            </a:r>
            <a:r>
              <a:rPr lang="en-AU"/>
              <a:t> = [2,3,4,5,8,9]</a:t>
            </a:r>
          </a:p>
          <a:p>
            <a:r>
              <a:rPr lang="en-AU">
                <a:solidFill>
                  <a:srgbClr val="990000"/>
                </a:solidFill>
              </a:rPr>
              <a:t>s</a:t>
            </a:r>
            <a:r>
              <a:rPr lang="en-AU" baseline="-25000">
                <a:solidFill>
                  <a:srgbClr val="990000"/>
                </a:solidFill>
              </a:rPr>
              <a:t>2</a:t>
            </a:r>
            <a:r>
              <a:rPr lang="en-AU">
                <a:solidFill>
                  <a:srgbClr val="990000"/>
                </a:solidFill>
              </a:rPr>
              <a:t> = [1,3,4,5]</a:t>
            </a:r>
          </a:p>
          <a:p>
            <a:r>
              <a:rPr lang="en-AU"/>
              <a:t>s</a:t>
            </a:r>
            <a:r>
              <a:rPr lang="en-AU" baseline="-25000"/>
              <a:t>3</a:t>
            </a:r>
            <a:r>
              <a:rPr lang="en-AU"/>
              <a:t> = [1,2,4,5,8,9]</a:t>
            </a:r>
          </a:p>
          <a:p>
            <a:r>
              <a:rPr lang="en-AU"/>
              <a:t>s</a:t>
            </a:r>
            <a:r>
              <a:rPr lang="en-AU" baseline="-25000"/>
              <a:t>4</a:t>
            </a:r>
            <a:r>
              <a:rPr lang="en-AU"/>
              <a:t> = [1,3,5,9]</a:t>
            </a:r>
          </a:p>
          <a:p>
            <a:r>
              <a:rPr lang="en-AU"/>
              <a:t>s</a:t>
            </a:r>
            <a:r>
              <a:rPr lang="en-AU" baseline="-25000"/>
              <a:t>5</a:t>
            </a:r>
            <a:r>
              <a:rPr lang="en-AU"/>
              <a:t> = [1,2,3,4,8,9]</a:t>
            </a:r>
          </a:p>
          <a:p>
            <a:r>
              <a:rPr lang="en-AU"/>
              <a:t>s</a:t>
            </a:r>
            <a:r>
              <a:rPr lang="en-AU" baseline="-25000"/>
              <a:t>6</a:t>
            </a:r>
            <a:r>
              <a:rPr lang="en-AU"/>
              <a:t> = [1,3,5,8]</a:t>
            </a:r>
          </a:p>
          <a:p>
            <a:r>
              <a:rPr lang="en-AU"/>
              <a:t>s</a:t>
            </a:r>
            <a:r>
              <a:rPr lang="en-AU" baseline="-25000"/>
              <a:t>7</a:t>
            </a:r>
            <a:r>
              <a:rPr lang="en-AU"/>
              <a:t> = [1,2,3,5]</a:t>
            </a:r>
          </a:p>
          <a:p>
            <a:r>
              <a:rPr lang="en-AU"/>
              <a:t>s</a:t>
            </a:r>
            <a:r>
              <a:rPr lang="en-AU" baseline="-25000"/>
              <a:t>8</a:t>
            </a:r>
            <a:r>
              <a:rPr lang="en-AU"/>
              <a:t> = [0]</a:t>
            </a:r>
          </a:p>
          <a:p>
            <a:r>
              <a:rPr lang="en-AU"/>
              <a:t>s</a:t>
            </a:r>
            <a:r>
              <a:rPr lang="en-AU" baseline="-25000"/>
              <a:t>9</a:t>
            </a:r>
            <a:r>
              <a:rPr lang="en-AU"/>
              <a:t> = [0]</a:t>
            </a:r>
          </a:p>
          <a:p>
            <a:endParaRPr lang="en-AU"/>
          </a:p>
        </p:txBody>
      </p:sp>
      <p:sp>
        <p:nvSpPr>
          <p:cNvPr id="39941" name="Oval 4"/>
          <p:cNvSpPr>
            <a:spLocks noChangeArrowheads="1"/>
          </p:cNvSpPr>
          <p:nvPr/>
        </p:nvSpPr>
        <p:spPr bwMode="auto">
          <a:xfrm>
            <a:off x="7092950" y="1916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Oval 5"/>
          <p:cNvSpPr>
            <a:spLocks noChangeArrowheads="1"/>
          </p:cNvSpPr>
          <p:nvPr/>
        </p:nvSpPr>
        <p:spPr bwMode="auto">
          <a:xfrm>
            <a:off x="8172450" y="29241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Oval 6"/>
          <p:cNvSpPr>
            <a:spLocks noChangeArrowheads="1"/>
          </p:cNvSpPr>
          <p:nvPr/>
        </p:nvSpPr>
        <p:spPr bwMode="auto">
          <a:xfrm>
            <a:off x="6948488" y="38608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Text Box 7"/>
          <p:cNvSpPr txBox="1">
            <a:spLocks noChangeArrowheads="1"/>
          </p:cNvSpPr>
          <p:nvPr/>
        </p:nvSpPr>
        <p:spPr bwMode="auto">
          <a:xfrm>
            <a:off x="7308850" y="37893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39945" name="Text Box 8"/>
          <p:cNvSpPr txBox="1">
            <a:spLocks noChangeArrowheads="1"/>
          </p:cNvSpPr>
          <p:nvPr/>
        </p:nvSpPr>
        <p:spPr bwMode="auto">
          <a:xfrm>
            <a:off x="8172450" y="26304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6804025" y="1838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39947" name="AutoShape 10"/>
          <p:cNvCxnSpPr>
            <a:cxnSpLocks noChangeShapeType="1"/>
            <a:stCxn id="39943" idx="7"/>
            <a:endCxn id="39942" idx="3"/>
          </p:cNvCxnSpPr>
          <p:nvPr/>
        </p:nvCxnSpPr>
        <p:spPr bwMode="auto">
          <a:xfrm flipV="1">
            <a:off x="7102475" y="3078163"/>
            <a:ext cx="1096963" cy="8096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8027988" y="52228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7</a:t>
            </a:r>
          </a:p>
        </p:txBody>
      </p: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7994650" y="5695950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8388350" y="52228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</a:t>
            </a:r>
          </a:p>
        </p:txBody>
      </p: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Oval 16"/>
          <p:cNvSpPr>
            <a:spLocks noChangeArrowheads="1"/>
          </p:cNvSpPr>
          <p:nvPr/>
        </p:nvSpPr>
        <p:spPr bwMode="auto">
          <a:xfrm>
            <a:off x="8137525" y="5514975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Oval 17"/>
          <p:cNvSpPr>
            <a:spLocks noChangeArrowheads="1"/>
          </p:cNvSpPr>
          <p:nvPr/>
        </p:nvSpPr>
        <p:spPr bwMode="auto">
          <a:xfrm>
            <a:off x="8318500" y="54086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954" name="AutoShape 18"/>
          <p:cNvCxnSpPr>
            <a:cxnSpLocks noChangeShapeType="1"/>
            <a:stCxn id="39951" idx="6"/>
          </p:cNvCxnSpPr>
          <p:nvPr/>
        </p:nvCxnSpPr>
        <p:spPr bwMode="auto">
          <a:xfrm>
            <a:off x="8137525" y="6002338"/>
            <a:ext cx="250825" cy="1905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5" name="AutoShape 19"/>
          <p:cNvCxnSpPr>
            <a:cxnSpLocks noChangeShapeType="1"/>
            <a:stCxn id="39949" idx="5"/>
          </p:cNvCxnSpPr>
          <p:nvPr/>
        </p:nvCxnSpPr>
        <p:spPr bwMode="auto">
          <a:xfrm>
            <a:off x="8148638" y="5849938"/>
            <a:ext cx="239712" cy="17145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6" name="AutoShape 20"/>
          <p:cNvCxnSpPr>
            <a:cxnSpLocks noChangeShapeType="1"/>
            <a:stCxn id="39952" idx="5"/>
          </p:cNvCxnSpPr>
          <p:nvPr/>
        </p:nvCxnSpPr>
        <p:spPr bwMode="auto">
          <a:xfrm>
            <a:off x="8291513" y="5668963"/>
            <a:ext cx="96837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7" name="AutoShape 21"/>
          <p:cNvCxnSpPr>
            <a:cxnSpLocks noChangeShapeType="1"/>
            <a:stCxn id="39953" idx="4"/>
          </p:cNvCxnSpPr>
          <p:nvPr/>
        </p:nvCxnSpPr>
        <p:spPr bwMode="auto">
          <a:xfrm flipH="1">
            <a:off x="8388350" y="5589588"/>
            <a:ext cx="20638" cy="43180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58" name="Oval 22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7667625" y="55895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8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7740650" y="60213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6</a:t>
            </a:r>
          </a:p>
        </p:txBody>
      </p:sp>
      <p:cxnSp>
        <p:nvCxnSpPr>
          <p:cNvPr id="39961" name="AutoShape 25"/>
          <p:cNvCxnSpPr>
            <a:cxnSpLocks noChangeShapeType="1"/>
            <a:stCxn id="39952" idx="1"/>
            <a:endCxn id="39943" idx="5"/>
          </p:cNvCxnSpPr>
          <p:nvPr/>
        </p:nvCxnSpPr>
        <p:spPr bwMode="auto">
          <a:xfrm flipH="1" flipV="1">
            <a:off x="7102475" y="4014788"/>
            <a:ext cx="1062038" cy="15271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962" name="Oval 27"/>
          <p:cNvSpPr>
            <a:spLocks noChangeArrowheads="1"/>
          </p:cNvSpPr>
          <p:nvPr/>
        </p:nvSpPr>
        <p:spPr bwMode="auto">
          <a:xfrm>
            <a:off x="5435600" y="42926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Oval 28"/>
          <p:cNvSpPr>
            <a:spLocks noChangeArrowheads="1"/>
          </p:cNvSpPr>
          <p:nvPr/>
        </p:nvSpPr>
        <p:spPr bwMode="auto">
          <a:xfrm>
            <a:off x="5435600" y="551656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Text Box 29"/>
          <p:cNvSpPr txBox="1">
            <a:spLocks noChangeArrowheads="1"/>
          </p:cNvSpPr>
          <p:nvPr/>
        </p:nvSpPr>
        <p:spPr bwMode="auto">
          <a:xfrm>
            <a:off x="5148263" y="4141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39965" name="Text Box 30"/>
          <p:cNvSpPr txBox="1">
            <a:spLocks noChangeArrowheads="1"/>
          </p:cNvSpPr>
          <p:nvPr/>
        </p:nvSpPr>
        <p:spPr bwMode="auto">
          <a:xfrm>
            <a:off x="5075238" y="5445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39966" name="AutoShape 32"/>
          <p:cNvCxnSpPr>
            <a:cxnSpLocks noChangeShapeType="1"/>
            <a:stCxn id="39942" idx="4"/>
            <a:endCxn id="39953" idx="0"/>
          </p:cNvCxnSpPr>
          <p:nvPr/>
        </p:nvCxnSpPr>
        <p:spPr bwMode="auto">
          <a:xfrm>
            <a:off x="8262938" y="3105150"/>
            <a:ext cx="146050" cy="23034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4302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Destroy part of the solution (</a:t>
            </a:r>
            <a:r>
              <a:rPr lang="en-AU" i="1" dirty="0">
                <a:solidFill>
                  <a:srgbClr val="990000"/>
                </a:solidFill>
              </a:rPr>
              <a:t>Select</a:t>
            </a:r>
            <a:r>
              <a:rPr lang="en-AU" dirty="0">
                <a:solidFill>
                  <a:srgbClr val="990000"/>
                </a:solidFill>
              </a:rPr>
              <a:t> method)</a:t>
            </a:r>
          </a:p>
          <a:p>
            <a:r>
              <a:rPr lang="en-AU" dirty="0"/>
              <a:t>Examples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Remove a sequence of visits</a:t>
            </a:r>
            <a:endParaRPr lang="en-AU" dirty="0"/>
          </a:p>
        </p:txBody>
      </p:sp>
      <p:sp>
        <p:nvSpPr>
          <p:cNvPr id="194564" name="Oval 4"/>
          <p:cNvSpPr>
            <a:spLocks noChangeArrowheads="1"/>
          </p:cNvSpPr>
          <p:nvPr/>
        </p:nvSpPr>
        <p:spPr bwMode="auto">
          <a:xfrm>
            <a:off x="6137275" y="20224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65" name="Oval 5"/>
          <p:cNvSpPr>
            <a:spLocks noChangeArrowheads="1"/>
          </p:cNvSpPr>
          <p:nvPr/>
        </p:nvSpPr>
        <p:spPr bwMode="auto">
          <a:xfrm>
            <a:off x="7216775" y="3030538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66" name="Oval 6"/>
          <p:cNvSpPr>
            <a:spLocks noChangeArrowheads="1"/>
          </p:cNvSpPr>
          <p:nvPr/>
        </p:nvSpPr>
        <p:spPr bwMode="auto">
          <a:xfrm>
            <a:off x="5651500" y="4075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567" name="AutoShape 7"/>
          <p:cNvCxnSpPr>
            <a:cxnSpLocks noChangeShapeType="1"/>
            <a:stCxn id="194569" idx="0"/>
            <a:endCxn id="194566" idx="5"/>
          </p:cNvCxnSpPr>
          <p:nvPr/>
        </p:nvCxnSpPr>
        <p:spPr bwMode="auto">
          <a:xfrm flipH="1" flipV="1">
            <a:off x="5805488" y="4229100"/>
            <a:ext cx="1501775" cy="16113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568" name="AutoShape 8"/>
          <p:cNvCxnSpPr>
            <a:cxnSpLocks noChangeShapeType="1"/>
            <a:stCxn id="194564" idx="5"/>
            <a:endCxn id="194576" idx="0"/>
          </p:cNvCxnSpPr>
          <p:nvPr/>
        </p:nvCxnSpPr>
        <p:spPr bwMode="auto">
          <a:xfrm>
            <a:off x="6291263" y="2176463"/>
            <a:ext cx="387350" cy="89058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569" name="Oval 9"/>
          <p:cNvSpPr>
            <a:spLocks noChangeArrowheads="1"/>
          </p:cNvSpPr>
          <p:nvPr/>
        </p:nvSpPr>
        <p:spPr bwMode="auto">
          <a:xfrm>
            <a:off x="7216775" y="58404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570" name="AutoShape 10"/>
          <p:cNvCxnSpPr>
            <a:cxnSpLocks noChangeShapeType="1"/>
            <a:stCxn id="194565" idx="4"/>
            <a:endCxn id="194569" idx="0"/>
          </p:cNvCxnSpPr>
          <p:nvPr/>
        </p:nvCxnSpPr>
        <p:spPr bwMode="auto">
          <a:xfrm>
            <a:off x="7307263" y="3211513"/>
            <a:ext cx="0" cy="26289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571" name="Oval 11"/>
          <p:cNvSpPr>
            <a:spLocks noChangeArrowheads="1"/>
          </p:cNvSpPr>
          <p:nvPr/>
        </p:nvSpPr>
        <p:spPr bwMode="auto">
          <a:xfrm>
            <a:off x="5435600" y="3138488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72" name="Oval 12"/>
          <p:cNvSpPr>
            <a:spLocks noChangeArrowheads="1"/>
          </p:cNvSpPr>
          <p:nvPr/>
        </p:nvSpPr>
        <p:spPr bwMode="auto">
          <a:xfrm>
            <a:off x="6443663" y="36433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573" name="AutoShape 13"/>
          <p:cNvCxnSpPr>
            <a:cxnSpLocks noChangeShapeType="1"/>
            <a:stCxn id="194566" idx="1"/>
            <a:endCxn id="194572" idx="2"/>
          </p:cNvCxnSpPr>
          <p:nvPr/>
        </p:nvCxnSpPr>
        <p:spPr bwMode="auto">
          <a:xfrm flipV="1">
            <a:off x="5678488" y="3733800"/>
            <a:ext cx="765175" cy="36830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574" name="AutoShape 14"/>
          <p:cNvCxnSpPr>
            <a:cxnSpLocks noChangeShapeType="1"/>
            <a:stCxn id="194571" idx="7"/>
            <a:endCxn id="194564" idx="3"/>
          </p:cNvCxnSpPr>
          <p:nvPr/>
        </p:nvCxnSpPr>
        <p:spPr bwMode="auto">
          <a:xfrm flipV="1">
            <a:off x="5589588" y="2176463"/>
            <a:ext cx="574675" cy="9890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575" name="AutoShape 15"/>
          <p:cNvCxnSpPr>
            <a:cxnSpLocks noChangeShapeType="1"/>
            <a:stCxn id="194572" idx="2"/>
            <a:endCxn id="194571" idx="5"/>
          </p:cNvCxnSpPr>
          <p:nvPr/>
        </p:nvCxnSpPr>
        <p:spPr bwMode="auto">
          <a:xfrm flipH="1" flipV="1">
            <a:off x="5589588" y="3292475"/>
            <a:ext cx="854075" cy="4413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576" name="Oval 16"/>
          <p:cNvSpPr>
            <a:spLocks noChangeArrowheads="1"/>
          </p:cNvSpPr>
          <p:nvPr/>
        </p:nvSpPr>
        <p:spPr bwMode="auto">
          <a:xfrm>
            <a:off x="6588125" y="306705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577" name="AutoShape 17"/>
          <p:cNvCxnSpPr>
            <a:cxnSpLocks noChangeShapeType="1"/>
            <a:stCxn id="194576" idx="6"/>
            <a:endCxn id="194565" idx="2"/>
          </p:cNvCxnSpPr>
          <p:nvPr/>
        </p:nvCxnSpPr>
        <p:spPr bwMode="auto">
          <a:xfrm flipV="1">
            <a:off x="6769100" y="3121025"/>
            <a:ext cx="447675" cy="365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302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4" grpId="0" animBg="1"/>
      <p:bldP spid="194564" grpId="1" animBg="1"/>
      <p:bldP spid="194565" grpId="0" animBg="1"/>
      <p:bldP spid="194565" grpId="1" animBg="1"/>
      <p:bldP spid="194566" grpId="0" animBg="1"/>
      <p:bldP spid="194566" grpId="1" animBg="1"/>
      <p:bldP spid="194569" grpId="0" animBg="1"/>
      <p:bldP spid="194569" grpId="1" animBg="1"/>
      <p:bldP spid="194571" grpId="0" animBg="1"/>
      <p:bldP spid="194571" grpId="1" animBg="1"/>
      <p:bldP spid="194572" grpId="0" animBg="1"/>
      <p:bldP spid="194572" grpId="1" animBg="1"/>
      <p:bldP spid="194576" grpId="0" animBg="1"/>
      <p:bldP spid="194576" grpId="1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err="1" smtClean="0"/>
              <a:t>Gotchya</a:t>
            </a:r>
            <a:r>
              <a:rPr lang="en-AU" dirty="0" smtClean="0"/>
              <a:t> Resolution</a:t>
            </a:r>
            <a:endParaRPr lang="en-AU" dirty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4546600" cy="5245100"/>
          </a:xfrm>
        </p:spPr>
        <p:txBody>
          <a:bodyPr/>
          <a:lstStyle/>
          <a:p>
            <a:r>
              <a:rPr lang="en-AU"/>
              <a:t>Assign a successor</a:t>
            </a:r>
          </a:p>
          <a:p>
            <a:r>
              <a:rPr lang="en-AU">
                <a:solidFill>
                  <a:srgbClr val="990000"/>
                </a:solidFill>
              </a:rPr>
              <a:t>s</a:t>
            </a:r>
            <a:r>
              <a:rPr lang="en-AU" baseline="-25000">
                <a:solidFill>
                  <a:srgbClr val="990000"/>
                </a:solidFill>
              </a:rPr>
              <a:t>1</a:t>
            </a:r>
            <a:r>
              <a:rPr lang="en-AU">
                <a:solidFill>
                  <a:srgbClr val="990000"/>
                </a:solidFill>
              </a:rPr>
              <a:t> = [3,4,5]</a:t>
            </a:r>
          </a:p>
          <a:p>
            <a:r>
              <a:rPr lang="en-AU"/>
              <a:t>s</a:t>
            </a:r>
            <a:r>
              <a:rPr lang="en-AU" baseline="-25000"/>
              <a:t>2</a:t>
            </a:r>
            <a:r>
              <a:rPr lang="en-AU"/>
              <a:t> = [1,3,5]</a:t>
            </a:r>
          </a:p>
          <a:p>
            <a:r>
              <a:rPr lang="en-AU"/>
              <a:t>s</a:t>
            </a:r>
            <a:r>
              <a:rPr lang="en-AU" baseline="-25000"/>
              <a:t>3</a:t>
            </a:r>
            <a:r>
              <a:rPr lang="en-AU"/>
              <a:t> = [1,2,4,5,8,9]</a:t>
            </a:r>
          </a:p>
          <a:p>
            <a:r>
              <a:rPr lang="en-AU"/>
              <a:t>s</a:t>
            </a:r>
            <a:r>
              <a:rPr lang="en-AU" baseline="-25000"/>
              <a:t>4</a:t>
            </a:r>
            <a:r>
              <a:rPr lang="en-AU"/>
              <a:t> = [3,5,9]</a:t>
            </a:r>
          </a:p>
          <a:p>
            <a:r>
              <a:rPr lang="en-AU"/>
              <a:t>s</a:t>
            </a:r>
            <a:r>
              <a:rPr lang="en-AU" baseline="-25000"/>
              <a:t>5</a:t>
            </a:r>
            <a:r>
              <a:rPr lang="en-AU"/>
              <a:t> = [1,2,3,4,8,9]</a:t>
            </a:r>
          </a:p>
          <a:p>
            <a:r>
              <a:rPr lang="en-AU"/>
              <a:t>s</a:t>
            </a:r>
            <a:r>
              <a:rPr lang="en-AU" baseline="-25000"/>
              <a:t>6</a:t>
            </a:r>
            <a:r>
              <a:rPr lang="en-AU"/>
              <a:t> = [3,5,8]</a:t>
            </a:r>
          </a:p>
          <a:p>
            <a:r>
              <a:rPr lang="en-AU"/>
              <a:t>s</a:t>
            </a:r>
            <a:r>
              <a:rPr lang="en-AU" baseline="-25000"/>
              <a:t>7</a:t>
            </a:r>
            <a:r>
              <a:rPr lang="en-AU"/>
              <a:t> = [2,3,5]</a:t>
            </a:r>
          </a:p>
          <a:p>
            <a:r>
              <a:rPr lang="en-AU"/>
              <a:t>s</a:t>
            </a:r>
            <a:r>
              <a:rPr lang="en-AU" baseline="-25000"/>
              <a:t>8</a:t>
            </a:r>
            <a:r>
              <a:rPr lang="en-AU"/>
              <a:t> = [0]</a:t>
            </a:r>
          </a:p>
          <a:p>
            <a:r>
              <a:rPr lang="en-AU"/>
              <a:t>s</a:t>
            </a:r>
            <a:r>
              <a:rPr lang="en-AU" baseline="-25000"/>
              <a:t>9</a:t>
            </a:r>
            <a:r>
              <a:rPr lang="en-AU"/>
              <a:t> = [0]</a:t>
            </a:r>
          </a:p>
          <a:p>
            <a:endParaRPr lang="en-AU"/>
          </a:p>
        </p:txBody>
      </p:sp>
      <p:sp>
        <p:nvSpPr>
          <p:cNvPr id="40965" name="Oval 4"/>
          <p:cNvSpPr>
            <a:spLocks noChangeArrowheads="1"/>
          </p:cNvSpPr>
          <p:nvPr/>
        </p:nvSpPr>
        <p:spPr bwMode="auto">
          <a:xfrm>
            <a:off x="7092950" y="1916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Oval 5"/>
          <p:cNvSpPr>
            <a:spLocks noChangeArrowheads="1"/>
          </p:cNvSpPr>
          <p:nvPr/>
        </p:nvSpPr>
        <p:spPr bwMode="auto">
          <a:xfrm>
            <a:off x="8172450" y="29241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Oval 6"/>
          <p:cNvSpPr>
            <a:spLocks noChangeArrowheads="1"/>
          </p:cNvSpPr>
          <p:nvPr/>
        </p:nvSpPr>
        <p:spPr bwMode="auto">
          <a:xfrm>
            <a:off x="6948488" y="38608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7308850" y="37893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40969" name="Text Box 8"/>
          <p:cNvSpPr txBox="1">
            <a:spLocks noChangeArrowheads="1"/>
          </p:cNvSpPr>
          <p:nvPr/>
        </p:nvSpPr>
        <p:spPr bwMode="auto">
          <a:xfrm>
            <a:off x="8172450" y="26304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40970" name="Text Box 9"/>
          <p:cNvSpPr txBox="1">
            <a:spLocks noChangeArrowheads="1"/>
          </p:cNvSpPr>
          <p:nvPr/>
        </p:nvSpPr>
        <p:spPr bwMode="auto">
          <a:xfrm>
            <a:off x="6804025" y="1838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40971" name="AutoShape 10"/>
          <p:cNvCxnSpPr>
            <a:cxnSpLocks noChangeShapeType="1"/>
            <a:stCxn id="40967" idx="0"/>
            <a:endCxn id="40965" idx="4"/>
          </p:cNvCxnSpPr>
          <p:nvPr/>
        </p:nvCxnSpPr>
        <p:spPr bwMode="auto">
          <a:xfrm flipV="1">
            <a:off x="7038975" y="2097088"/>
            <a:ext cx="144463" cy="17637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8027988" y="52228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7</a:t>
            </a:r>
          </a:p>
        </p:txBody>
      </p:sp>
      <p:sp>
        <p:nvSpPr>
          <p:cNvPr id="40973" name="Oval 12"/>
          <p:cNvSpPr>
            <a:spLocks noChangeArrowheads="1"/>
          </p:cNvSpPr>
          <p:nvPr/>
        </p:nvSpPr>
        <p:spPr bwMode="auto">
          <a:xfrm>
            <a:off x="7994650" y="5695950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Text Box 13"/>
          <p:cNvSpPr txBox="1">
            <a:spLocks noChangeArrowheads="1"/>
          </p:cNvSpPr>
          <p:nvPr/>
        </p:nvSpPr>
        <p:spPr bwMode="auto">
          <a:xfrm>
            <a:off x="8388350" y="52228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</a:t>
            </a:r>
          </a:p>
        </p:txBody>
      </p:sp>
      <p:sp>
        <p:nvSpPr>
          <p:cNvPr id="40975" name="Oval 14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Oval 15"/>
          <p:cNvSpPr>
            <a:spLocks noChangeArrowheads="1"/>
          </p:cNvSpPr>
          <p:nvPr/>
        </p:nvSpPr>
        <p:spPr bwMode="auto">
          <a:xfrm>
            <a:off x="8137525" y="5514975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Oval 16"/>
          <p:cNvSpPr>
            <a:spLocks noChangeArrowheads="1"/>
          </p:cNvSpPr>
          <p:nvPr/>
        </p:nvSpPr>
        <p:spPr bwMode="auto">
          <a:xfrm>
            <a:off x="8318500" y="54086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78" name="AutoShape 17"/>
          <p:cNvCxnSpPr>
            <a:cxnSpLocks noChangeShapeType="1"/>
            <a:stCxn id="40975" idx="6"/>
          </p:cNvCxnSpPr>
          <p:nvPr/>
        </p:nvCxnSpPr>
        <p:spPr bwMode="auto">
          <a:xfrm>
            <a:off x="8137525" y="6002338"/>
            <a:ext cx="250825" cy="1905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79" name="AutoShape 18"/>
          <p:cNvCxnSpPr>
            <a:cxnSpLocks noChangeShapeType="1"/>
            <a:stCxn id="40973" idx="5"/>
          </p:cNvCxnSpPr>
          <p:nvPr/>
        </p:nvCxnSpPr>
        <p:spPr bwMode="auto">
          <a:xfrm>
            <a:off x="8148638" y="5849938"/>
            <a:ext cx="239712" cy="17145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0" name="AutoShape 19"/>
          <p:cNvCxnSpPr>
            <a:cxnSpLocks noChangeShapeType="1"/>
            <a:stCxn id="40976" idx="5"/>
          </p:cNvCxnSpPr>
          <p:nvPr/>
        </p:nvCxnSpPr>
        <p:spPr bwMode="auto">
          <a:xfrm>
            <a:off x="8291513" y="5668963"/>
            <a:ext cx="96837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81" name="AutoShape 20"/>
          <p:cNvCxnSpPr>
            <a:cxnSpLocks noChangeShapeType="1"/>
            <a:stCxn id="40977" idx="4"/>
          </p:cNvCxnSpPr>
          <p:nvPr/>
        </p:nvCxnSpPr>
        <p:spPr bwMode="auto">
          <a:xfrm flipH="1">
            <a:off x="8388350" y="5589588"/>
            <a:ext cx="20638" cy="43180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82" name="Oval 21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3" name="Text Box 22"/>
          <p:cNvSpPr txBox="1">
            <a:spLocks noChangeArrowheads="1"/>
          </p:cNvSpPr>
          <p:nvPr/>
        </p:nvSpPr>
        <p:spPr bwMode="auto">
          <a:xfrm>
            <a:off x="7667625" y="55895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8</a:t>
            </a:r>
          </a:p>
        </p:txBody>
      </p:sp>
      <p:sp>
        <p:nvSpPr>
          <p:cNvPr id="40984" name="Text Box 23"/>
          <p:cNvSpPr txBox="1">
            <a:spLocks noChangeArrowheads="1"/>
          </p:cNvSpPr>
          <p:nvPr/>
        </p:nvSpPr>
        <p:spPr bwMode="auto">
          <a:xfrm>
            <a:off x="7740650" y="60213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6</a:t>
            </a:r>
          </a:p>
        </p:txBody>
      </p:sp>
      <p:cxnSp>
        <p:nvCxnSpPr>
          <p:cNvPr id="40985" name="AutoShape 24"/>
          <p:cNvCxnSpPr>
            <a:cxnSpLocks noChangeShapeType="1"/>
            <a:stCxn id="40976" idx="1"/>
            <a:endCxn id="40967" idx="5"/>
          </p:cNvCxnSpPr>
          <p:nvPr/>
        </p:nvCxnSpPr>
        <p:spPr bwMode="auto">
          <a:xfrm flipH="1" flipV="1">
            <a:off x="7102475" y="4014788"/>
            <a:ext cx="1062038" cy="15271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986" name="Oval 25"/>
          <p:cNvSpPr>
            <a:spLocks noChangeArrowheads="1"/>
          </p:cNvSpPr>
          <p:nvPr/>
        </p:nvSpPr>
        <p:spPr bwMode="auto">
          <a:xfrm>
            <a:off x="5435600" y="42926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7" name="Oval 26"/>
          <p:cNvSpPr>
            <a:spLocks noChangeArrowheads="1"/>
          </p:cNvSpPr>
          <p:nvPr/>
        </p:nvSpPr>
        <p:spPr bwMode="auto">
          <a:xfrm>
            <a:off x="5435600" y="551656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8" name="Text Box 27"/>
          <p:cNvSpPr txBox="1">
            <a:spLocks noChangeArrowheads="1"/>
          </p:cNvSpPr>
          <p:nvPr/>
        </p:nvSpPr>
        <p:spPr bwMode="auto">
          <a:xfrm>
            <a:off x="5148263" y="4141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40989" name="Text Box 28"/>
          <p:cNvSpPr txBox="1">
            <a:spLocks noChangeArrowheads="1"/>
          </p:cNvSpPr>
          <p:nvPr/>
        </p:nvSpPr>
        <p:spPr bwMode="auto">
          <a:xfrm>
            <a:off x="5075238" y="5445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40990" name="AutoShape 29"/>
          <p:cNvCxnSpPr>
            <a:cxnSpLocks noChangeShapeType="1"/>
            <a:stCxn id="40965" idx="5"/>
            <a:endCxn id="40966" idx="1"/>
          </p:cNvCxnSpPr>
          <p:nvPr/>
        </p:nvCxnSpPr>
        <p:spPr bwMode="auto">
          <a:xfrm>
            <a:off x="7246938" y="2070100"/>
            <a:ext cx="952500" cy="8810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991" name="AutoShape 30"/>
          <p:cNvCxnSpPr>
            <a:cxnSpLocks noChangeShapeType="1"/>
          </p:cNvCxnSpPr>
          <p:nvPr/>
        </p:nvCxnSpPr>
        <p:spPr bwMode="auto">
          <a:xfrm>
            <a:off x="8262938" y="3105150"/>
            <a:ext cx="146050" cy="23034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1090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err="1"/>
              <a:t>Gotchya</a:t>
            </a:r>
            <a:r>
              <a:rPr lang="en-AU" dirty="0"/>
              <a:t> Resolution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4906963" cy="5245100"/>
          </a:xfrm>
        </p:spPr>
        <p:txBody>
          <a:bodyPr/>
          <a:lstStyle/>
          <a:p>
            <a:r>
              <a:rPr lang="en-AU"/>
              <a:t>Assume: T</a:t>
            </a:r>
            <a:r>
              <a:rPr lang="en-AU" baseline="-25000"/>
              <a:t>i,j</a:t>
            </a:r>
            <a:r>
              <a:rPr lang="en-AU"/>
              <a:t> = 1 for all i, j</a:t>
            </a:r>
          </a:p>
          <a:p>
            <a:r>
              <a:rPr lang="en-AU"/>
              <a:t>              TWs for 1-5 are are [1-3]</a:t>
            </a:r>
          </a:p>
          <a:p>
            <a:r>
              <a:rPr lang="en-AU"/>
              <a:t>a</a:t>
            </a:r>
            <a:r>
              <a:rPr lang="en-AU" baseline="-25000"/>
              <a:t>1</a:t>
            </a:r>
            <a:r>
              <a:rPr lang="en-AU"/>
              <a:t> = [1,2,3]</a:t>
            </a:r>
          </a:p>
          <a:p>
            <a:r>
              <a:rPr lang="en-AU">
                <a:solidFill>
                  <a:srgbClr val="990000"/>
                </a:solidFill>
              </a:rPr>
              <a:t>a</a:t>
            </a:r>
            <a:r>
              <a:rPr lang="en-AU" baseline="-25000">
                <a:solidFill>
                  <a:srgbClr val="990000"/>
                </a:solidFill>
              </a:rPr>
              <a:t>2</a:t>
            </a:r>
            <a:r>
              <a:rPr lang="en-AU">
                <a:solidFill>
                  <a:srgbClr val="990000"/>
                </a:solidFill>
              </a:rPr>
              <a:t> = [1,2]</a:t>
            </a:r>
          </a:p>
          <a:p>
            <a:r>
              <a:rPr lang="en-AU"/>
              <a:t>a</a:t>
            </a:r>
            <a:r>
              <a:rPr lang="en-AU" baseline="-25000"/>
              <a:t>3</a:t>
            </a:r>
            <a:r>
              <a:rPr lang="en-AU"/>
              <a:t> = [1,2,3]</a:t>
            </a:r>
          </a:p>
          <a:p>
            <a:r>
              <a:rPr lang="en-AU"/>
              <a:t>a</a:t>
            </a:r>
            <a:r>
              <a:rPr lang="en-AU" baseline="-25000"/>
              <a:t>4</a:t>
            </a:r>
            <a:r>
              <a:rPr lang="en-AU"/>
              <a:t> = [2,3]</a:t>
            </a:r>
          </a:p>
          <a:p>
            <a:r>
              <a:rPr lang="en-AU"/>
              <a:t>a</a:t>
            </a:r>
            <a:r>
              <a:rPr lang="en-AU" baseline="-25000"/>
              <a:t>5</a:t>
            </a:r>
            <a:r>
              <a:rPr lang="en-AU"/>
              <a:t> = [1,2,3]</a:t>
            </a:r>
          </a:p>
          <a:p>
            <a:r>
              <a:rPr lang="en-AU"/>
              <a:t>a</a:t>
            </a:r>
            <a:r>
              <a:rPr lang="en-AU" baseline="-25000"/>
              <a:t>6</a:t>
            </a:r>
            <a:r>
              <a:rPr lang="en-AU"/>
              <a:t> = [0]</a:t>
            </a:r>
          </a:p>
          <a:p>
            <a:r>
              <a:rPr lang="en-AU"/>
              <a:t>a</a:t>
            </a:r>
            <a:r>
              <a:rPr lang="en-AU" baseline="-25000"/>
              <a:t>7</a:t>
            </a:r>
            <a:r>
              <a:rPr lang="en-AU"/>
              <a:t> = [0]</a:t>
            </a:r>
          </a:p>
          <a:p>
            <a:r>
              <a:rPr lang="en-AU"/>
              <a:t>a</a:t>
            </a:r>
            <a:r>
              <a:rPr lang="en-AU" baseline="-25000"/>
              <a:t>8</a:t>
            </a:r>
            <a:r>
              <a:rPr lang="en-AU"/>
              <a:t> = [0,1,2,3,4]</a:t>
            </a:r>
          </a:p>
          <a:p>
            <a:r>
              <a:rPr lang="en-AU"/>
              <a:t>a</a:t>
            </a:r>
            <a:r>
              <a:rPr lang="en-AU" baseline="-25000"/>
              <a:t>9</a:t>
            </a:r>
            <a:r>
              <a:rPr lang="en-AU"/>
              <a:t> = [3,4]</a:t>
            </a:r>
          </a:p>
          <a:p>
            <a:endParaRPr lang="en-AU"/>
          </a:p>
        </p:txBody>
      </p:sp>
      <p:sp>
        <p:nvSpPr>
          <p:cNvPr id="41989" name="Oval 4"/>
          <p:cNvSpPr>
            <a:spLocks noChangeArrowheads="1"/>
          </p:cNvSpPr>
          <p:nvPr/>
        </p:nvSpPr>
        <p:spPr bwMode="auto">
          <a:xfrm>
            <a:off x="7092950" y="1916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Oval 5"/>
          <p:cNvSpPr>
            <a:spLocks noChangeArrowheads="1"/>
          </p:cNvSpPr>
          <p:nvPr/>
        </p:nvSpPr>
        <p:spPr bwMode="auto">
          <a:xfrm>
            <a:off x="8172450" y="29241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Oval 6"/>
          <p:cNvSpPr>
            <a:spLocks noChangeArrowheads="1"/>
          </p:cNvSpPr>
          <p:nvPr/>
        </p:nvSpPr>
        <p:spPr bwMode="auto">
          <a:xfrm>
            <a:off x="6948488" y="38608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Text Box 7"/>
          <p:cNvSpPr txBox="1">
            <a:spLocks noChangeArrowheads="1"/>
          </p:cNvSpPr>
          <p:nvPr/>
        </p:nvSpPr>
        <p:spPr bwMode="auto">
          <a:xfrm>
            <a:off x="7308850" y="37893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41993" name="Text Box 8"/>
          <p:cNvSpPr txBox="1">
            <a:spLocks noChangeArrowheads="1"/>
          </p:cNvSpPr>
          <p:nvPr/>
        </p:nvSpPr>
        <p:spPr bwMode="auto">
          <a:xfrm>
            <a:off x="8172450" y="26304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41994" name="Text Box 9"/>
          <p:cNvSpPr txBox="1">
            <a:spLocks noChangeArrowheads="1"/>
          </p:cNvSpPr>
          <p:nvPr/>
        </p:nvSpPr>
        <p:spPr bwMode="auto">
          <a:xfrm>
            <a:off x="6804025" y="1838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41995" name="AutoShape 10"/>
          <p:cNvCxnSpPr>
            <a:cxnSpLocks noChangeShapeType="1"/>
            <a:stCxn id="41991" idx="7"/>
            <a:endCxn id="41990" idx="3"/>
          </p:cNvCxnSpPr>
          <p:nvPr/>
        </p:nvCxnSpPr>
        <p:spPr bwMode="auto">
          <a:xfrm flipV="1">
            <a:off x="7102475" y="3078163"/>
            <a:ext cx="1096963" cy="8096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996" name="Text Box 11"/>
          <p:cNvSpPr txBox="1">
            <a:spLocks noChangeArrowheads="1"/>
          </p:cNvSpPr>
          <p:nvPr/>
        </p:nvSpPr>
        <p:spPr bwMode="auto">
          <a:xfrm>
            <a:off x="8027988" y="52228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7</a:t>
            </a:r>
          </a:p>
        </p:txBody>
      </p:sp>
      <p:sp>
        <p:nvSpPr>
          <p:cNvPr id="41997" name="Oval 12"/>
          <p:cNvSpPr>
            <a:spLocks noChangeArrowheads="1"/>
          </p:cNvSpPr>
          <p:nvPr/>
        </p:nvSpPr>
        <p:spPr bwMode="auto">
          <a:xfrm>
            <a:off x="7994650" y="5695950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Text Box 13"/>
          <p:cNvSpPr txBox="1">
            <a:spLocks noChangeArrowheads="1"/>
          </p:cNvSpPr>
          <p:nvPr/>
        </p:nvSpPr>
        <p:spPr bwMode="auto">
          <a:xfrm>
            <a:off x="8388350" y="52228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</a:t>
            </a:r>
          </a:p>
        </p:txBody>
      </p:sp>
      <p:sp>
        <p:nvSpPr>
          <p:cNvPr id="41999" name="Oval 14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Oval 15"/>
          <p:cNvSpPr>
            <a:spLocks noChangeArrowheads="1"/>
          </p:cNvSpPr>
          <p:nvPr/>
        </p:nvSpPr>
        <p:spPr bwMode="auto">
          <a:xfrm>
            <a:off x="8137525" y="5514975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Oval 16"/>
          <p:cNvSpPr>
            <a:spLocks noChangeArrowheads="1"/>
          </p:cNvSpPr>
          <p:nvPr/>
        </p:nvSpPr>
        <p:spPr bwMode="auto">
          <a:xfrm>
            <a:off x="8318500" y="54086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2002" name="AutoShape 17"/>
          <p:cNvCxnSpPr>
            <a:cxnSpLocks noChangeShapeType="1"/>
            <a:stCxn id="41999" idx="6"/>
          </p:cNvCxnSpPr>
          <p:nvPr/>
        </p:nvCxnSpPr>
        <p:spPr bwMode="auto">
          <a:xfrm>
            <a:off x="8137525" y="6002338"/>
            <a:ext cx="250825" cy="1905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3" name="AutoShape 18"/>
          <p:cNvCxnSpPr>
            <a:cxnSpLocks noChangeShapeType="1"/>
            <a:stCxn id="41997" idx="5"/>
          </p:cNvCxnSpPr>
          <p:nvPr/>
        </p:nvCxnSpPr>
        <p:spPr bwMode="auto">
          <a:xfrm>
            <a:off x="8148638" y="5849938"/>
            <a:ext cx="239712" cy="17145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4" name="AutoShape 19"/>
          <p:cNvCxnSpPr>
            <a:cxnSpLocks noChangeShapeType="1"/>
            <a:stCxn id="42000" idx="5"/>
          </p:cNvCxnSpPr>
          <p:nvPr/>
        </p:nvCxnSpPr>
        <p:spPr bwMode="auto">
          <a:xfrm>
            <a:off x="8291513" y="5668963"/>
            <a:ext cx="96837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005" name="AutoShape 20"/>
          <p:cNvCxnSpPr>
            <a:cxnSpLocks noChangeShapeType="1"/>
            <a:stCxn id="42001" idx="4"/>
          </p:cNvCxnSpPr>
          <p:nvPr/>
        </p:nvCxnSpPr>
        <p:spPr bwMode="auto">
          <a:xfrm flipH="1">
            <a:off x="8388350" y="5589588"/>
            <a:ext cx="20638" cy="43180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06" name="Oval 21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07" name="Text Box 22"/>
          <p:cNvSpPr txBox="1">
            <a:spLocks noChangeArrowheads="1"/>
          </p:cNvSpPr>
          <p:nvPr/>
        </p:nvSpPr>
        <p:spPr bwMode="auto">
          <a:xfrm>
            <a:off x="7667625" y="55895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8</a:t>
            </a:r>
          </a:p>
        </p:txBody>
      </p:sp>
      <p:sp>
        <p:nvSpPr>
          <p:cNvPr id="42008" name="Text Box 23"/>
          <p:cNvSpPr txBox="1">
            <a:spLocks noChangeArrowheads="1"/>
          </p:cNvSpPr>
          <p:nvPr/>
        </p:nvSpPr>
        <p:spPr bwMode="auto">
          <a:xfrm>
            <a:off x="7740650" y="60213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6</a:t>
            </a:r>
          </a:p>
        </p:txBody>
      </p:sp>
      <p:cxnSp>
        <p:nvCxnSpPr>
          <p:cNvPr id="42009" name="AutoShape 24"/>
          <p:cNvCxnSpPr>
            <a:cxnSpLocks noChangeShapeType="1"/>
            <a:stCxn id="42000" idx="1"/>
            <a:endCxn id="41991" idx="5"/>
          </p:cNvCxnSpPr>
          <p:nvPr/>
        </p:nvCxnSpPr>
        <p:spPr bwMode="auto">
          <a:xfrm flipH="1" flipV="1">
            <a:off x="7102475" y="4014788"/>
            <a:ext cx="1062038" cy="15271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010" name="Oval 25"/>
          <p:cNvSpPr>
            <a:spLocks noChangeArrowheads="1"/>
          </p:cNvSpPr>
          <p:nvPr/>
        </p:nvSpPr>
        <p:spPr bwMode="auto">
          <a:xfrm>
            <a:off x="5435600" y="42926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1" name="Oval 26"/>
          <p:cNvSpPr>
            <a:spLocks noChangeArrowheads="1"/>
          </p:cNvSpPr>
          <p:nvPr/>
        </p:nvSpPr>
        <p:spPr bwMode="auto">
          <a:xfrm>
            <a:off x="5435600" y="551656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12" name="Text Box 27"/>
          <p:cNvSpPr txBox="1">
            <a:spLocks noChangeArrowheads="1"/>
          </p:cNvSpPr>
          <p:nvPr/>
        </p:nvSpPr>
        <p:spPr bwMode="auto">
          <a:xfrm>
            <a:off x="5148263" y="4141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42013" name="Text Box 28"/>
          <p:cNvSpPr txBox="1">
            <a:spLocks noChangeArrowheads="1"/>
          </p:cNvSpPr>
          <p:nvPr/>
        </p:nvSpPr>
        <p:spPr bwMode="auto">
          <a:xfrm>
            <a:off x="5075238" y="5445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42014" name="AutoShape 29"/>
          <p:cNvCxnSpPr>
            <a:cxnSpLocks noChangeShapeType="1"/>
            <a:stCxn id="41990" idx="4"/>
            <a:endCxn id="42001" idx="0"/>
          </p:cNvCxnSpPr>
          <p:nvPr/>
        </p:nvCxnSpPr>
        <p:spPr bwMode="auto">
          <a:xfrm>
            <a:off x="8262938" y="3105150"/>
            <a:ext cx="146050" cy="23034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2348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err="1"/>
              <a:t>Gotchya</a:t>
            </a:r>
            <a:r>
              <a:rPr lang="en-AU" dirty="0"/>
              <a:t> Resolution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4906963" cy="5245100"/>
          </a:xfrm>
        </p:spPr>
        <p:txBody>
          <a:bodyPr/>
          <a:lstStyle/>
          <a:p>
            <a:r>
              <a:rPr lang="en-AU"/>
              <a:t>Assume: T</a:t>
            </a:r>
            <a:r>
              <a:rPr lang="en-AU" baseline="-25000"/>
              <a:t>i,j</a:t>
            </a:r>
            <a:r>
              <a:rPr lang="en-AU"/>
              <a:t> = 1 for all i, j</a:t>
            </a:r>
          </a:p>
          <a:p>
            <a:r>
              <a:rPr lang="en-AU"/>
              <a:t>              TWs for 1-5 are are [1-3]</a:t>
            </a:r>
          </a:p>
          <a:p>
            <a:r>
              <a:rPr lang="en-AU"/>
              <a:t>a</a:t>
            </a:r>
            <a:r>
              <a:rPr lang="en-AU" baseline="-25000"/>
              <a:t>1</a:t>
            </a:r>
            <a:r>
              <a:rPr lang="en-AU"/>
              <a:t> = [2]</a:t>
            </a:r>
          </a:p>
          <a:p>
            <a:r>
              <a:rPr lang="en-AU">
                <a:solidFill>
                  <a:srgbClr val="990000"/>
                </a:solidFill>
              </a:rPr>
              <a:t>a</a:t>
            </a:r>
            <a:r>
              <a:rPr lang="en-AU" baseline="-25000">
                <a:solidFill>
                  <a:srgbClr val="990000"/>
                </a:solidFill>
              </a:rPr>
              <a:t>2</a:t>
            </a:r>
            <a:r>
              <a:rPr lang="en-AU">
                <a:solidFill>
                  <a:srgbClr val="990000"/>
                </a:solidFill>
              </a:rPr>
              <a:t> = [1]</a:t>
            </a:r>
          </a:p>
          <a:p>
            <a:r>
              <a:rPr lang="en-AU"/>
              <a:t>a</a:t>
            </a:r>
            <a:r>
              <a:rPr lang="en-AU" baseline="-25000"/>
              <a:t>3</a:t>
            </a:r>
            <a:r>
              <a:rPr lang="en-AU"/>
              <a:t> = [1,2,3]</a:t>
            </a:r>
          </a:p>
          <a:p>
            <a:r>
              <a:rPr lang="en-AU"/>
              <a:t>a</a:t>
            </a:r>
            <a:r>
              <a:rPr lang="en-AU" baseline="-25000"/>
              <a:t>4</a:t>
            </a:r>
            <a:r>
              <a:rPr lang="en-AU"/>
              <a:t> = [3]</a:t>
            </a:r>
          </a:p>
          <a:p>
            <a:r>
              <a:rPr lang="en-AU"/>
              <a:t>a</a:t>
            </a:r>
            <a:r>
              <a:rPr lang="en-AU" baseline="-25000"/>
              <a:t>5</a:t>
            </a:r>
            <a:r>
              <a:rPr lang="en-AU"/>
              <a:t> = [1,2,3]</a:t>
            </a:r>
          </a:p>
          <a:p>
            <a:r>
              <a:rPr lang="en-AU"/>
              <a:t>a</a:t>
            </a:r>
            <a:r>
              <a:rPr lang="en-AU" baseline="-25000"/>
              <a:t>6</a:t>
            </a:r>
            <a:r>
              <a:rPr lang="en-AU"/>
              <a:t> = [0]</a:t>
            </a:r>
          </a:p>
          <a:p>
            <a:r>
              <a:rPr lang="en-AU"/>
              <a:t>a</a:t>
            </a:r>
            <a:r>
              <a:rPr lang="en-AU" baseline="-25000"/>
              <a:t>7</a:t>
            </a:r>
            <a:r>
              <a:rPr lang="en-AU"/>
              <a:t> = [0]</a:t>
            </a:r>
          </a:p>
          <a:p>
            <a:r>
              <a:rPr lang="en-AU"/>
              <a:t>a</a:t>
            </a:r>
            <a:r>
              <a:rPr lang="en-AU" baseline="-25000"/>
              <a:t>8</a:t>
            </a:r>
            <a:r>
              <a:rPr lang="en-AU"/>
              <a:t> = [0,1,2,3,4]</a:t>
            </a:r>
          </a:p>
          <a:p>
            <a:r>
              <a:rPr lang="en-AU"/>
              <a:t>a</a:t>
            </a:r>
            <a:r>
              <a:rPr lang="en-AU" baseline="-25000"/>
              <a:t>9</a:t>
            </a:r>
            <a:r>
              <a:rPr lang="en-AU"/>
              <a:t> = [4]</a:t>
            </a:r>
          </a:p>
          <a:p>
            <a:endParaRPr lang="en-AU"/>
          </a:p>
        </p:txBody>
      </p:sp>
      <p:sp>
        <p:nvSpPr>
          <p:cNvPr id="43013" name="Oval 25"/>
          <p:cNvSpPr>
            <a:spLocks noChangeArrowheads="1"/>
          </p:cNvSpPr>
          <p:nvPr/>
        </p:nvSpPr>
        <p:spPr bwMode="auto">
          <a:xfrm>
            <a:off x="5435600" y="42926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Oval 26"/>
          <p:cNvSpPr>
            <a:spLocks noChangeArrowheads="1"/>
          </p:cNvSpPr>
          <p:nvPr/>
        </p:nvSpPr>
        <p:spPr bwMode="auto">
          <a:xfrm>
            <a:off x="5435600" y="551656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Text Box 27"/>
          <p:cNvSpPr txBox="1">
            <a:spLocks noChangeArrowheads="1"/>
          </p:cNvSpPr>
          <p:nvPr/>
        </p:nvSpPr>
        <p:spPr bwMode="auto">
          <a:xfrm>
            <a:off x="5148263" y="4141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43016" name="Text Box 28"/>
          <p:cNvSpPr txBox="1">
            <a:spLocks noChangeArrowheads="1"/>
          </p:cNvSpPr>
          <p:nvPr/>
        </p:nvSpPr>
        <p:spPr bwMode="auto">
          <a:xfrm>
            <a:off x="5075238" y="54451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43017" name="Oval 30"/>
          <p:cNvSpPr>
            <a:spLocks noChangeArrowheads="1"/>
          </p:cNvSpPr>
          <p:nvPr/>
        </p:nvSpPr>
        <p:spPr bwMode="auto">
          <a:xfrm>
            <a:off x="7092950" y="1916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Oval 31"/>
          <p:cNvSpPr>
            <a:spLocks noChangeArrowheads="1"/>
          </p:cNvSpPr>
          <p:nvPr/>
        </p:nvSpPr>
        <p:spPr bwMode="auto">
          <a:xfrm>
            <a:off x="8172450" y="29241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Oval 32"/>
          <p:cNvSpPr>
            <a:spLocks noChangeArrowheads="1"/>
          </p:cNvSpPr>
          <p:nvPr/>
        </p:nvSpPr>
        <p:spPr bwMode="auto">
          <a:xfrm>
            <a:off x="6948488" y="38608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Text Box 33"/>
          <p:cNvSpPr txBox="1">
            <a:spLocks noChangeArrowheads="1"/>
          </p:cNvSpPr>
          <p:nvPr/>
        </p:nvSpPr>
        <p:spPr bwMode="auto">
          <a:xfrm>
            <a:off x="7308850" y="37893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43021" name="Text Box 34"/>
          <p:cNvSpPr txBox="1">
            <a:spLocks noChangeArrowheads="1"/>
          </p:cNvSpPr>
          <p:nvPr/>
        </p:nvSpPr>
        <p:spPr bwMode="auto">
          <a:xfrm>
            <a:off x="8172450" y="26304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43022" name="Text Box 35"/>
          <p:cNvSpPr txBox="1">
            <a:spLocks noChangeArrowheads="1"/>
          </p:cNvSpPr>
          <p:nvPr/>
        </p:nvSpPr>
        <p:spPr bwMode="auto">
          <a:xfrm>
            <a:off x="6804025" y="1838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43023" name="AutoShape 36"/>
          <p:cNvCxnSpPr>
            <a:cxnSpLocks noChangeShapeType="1"/>
            <a:stCxn id="43019" idx="0"/>
            <a:endCxn id="43017" idx="4"/>
          </p:cNvCxnSpPr>
          <p:nvPr/>
        </p:nvCxnSpPr>
        <p:spPr bwMode="auto">
          <a:xfrm flipV="1">
            <a:off x="7038975" y="2097088"/>
            <a:ext cx="144463" cy="1763712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24" name="Text Box 37"/>
          <p:cNvSpPr txBox="1">
            <a:spLocks noChangeArrowheads="1"/>
          </p:cNvSpPr>
          <p:nvPr/>
        </p:nvSpPr>
        <p:spPr bwMode="auto">
          <a:xfrm>
            <a:off x="8027988" y="52228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7</a:t>
            </a:r>
          </a:p>
        </p:txBody>
      </p:sp>
      <p:sp>
        <p:nvSpPr>
          <p:cNvPr id="43025" name="Oval 38"/>
          <p:cNvSpPr>
            <a:spLocks noChangeArrowheads="1"/>
          </p:cNvSpPr>
          <p:nvPr/>
        </p:nvSpPr>
        <p:spPr bwMode="auto">
          <a:xfrm>
            <a:off x="7994650" y="5695950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6" name="Text Box 39"/>
          <p:cNvSpPr txBox="1">
            <a:spLocks noChangeArrowheads="1"/>
          </p:cNvSpPr>
          <p:nvPr/>
        </p:nvSpPr>
        <p:spPr bwMode="auto">
          <a:xfrm>
            <a:off x="8388350" y="52228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</a:t>
            </a:r>
          </a:p>
        </p:txBody>
      </p:sp>
      <p:sp>
        <p:nvSpPr>
          <p:cNvPr id="43027" name="Oval 40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Oval 41"/>
          <p:cNvSpPr>
            <a:spLocks noChangeArrowheads="1"/>
          </p:cNvSpPr>
          <p:nvPr/>
        </p:nvSpPr>
        <p:spPr bwMode="auto">
          <a:xfrm>
            <a:off x="8137525" y="5514975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29" name="Oval 42"/>
          <p:cNvSpPr>
            <a:spLocks noChangeArrowheads="1"/>
          </p:cNvSpPr>
          <p:nvPr/>
        </p:nvSpPr>
        <p:spPr bwMode="auto">
          <a:xfrm>
            <a:off x="8318500" y="54086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3030" name="AutoShape 43"/>
          <p:cNvCxnSpPr>
            <a:cxnSpLocks noChangeShapeType="1"/>
            <a:stCxn id="43027" idx="6"/>
          </p:cNvCxnSpPr>
          <p:nvPr/>
        </p:nvCxnSpPr>
        <p:spPr bwMode="auto">
          <a:xfrm>
            <a:off x="8137525" y="6002338"/>
            <a:ext cx="250825" cy="1905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1" name="AutoShape 44"/>
          <p:cNvCxnSpPr>
            <a:cxnSpLocks noChangeShapeType="1"/>
            <a:stCxn id="43025" idx="5"/>
          </p:cNvCxnSpPr>
          <p:nvPr/>
        </p:nvCxnSpPr>
        <p:spPr bwMode="auto">
          <a:xfrm>
            <a:off x="8148638" y="5849938"/>
            <a:ext cx="239712" cy="17145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2" name="AutoShape 45"/>
          <p:cNvCxnSpPr>
            <a:cxnSpLocks noChangeShapeType="1"/>
            <a:stCxn id="43028" idx="5"/>
          </p:cNvCxnSpPr>
          <p:nvPr/>
        </p:nvCxnSpPr>
        <p:spPr bwMode="auto">
          <a:xfrm>
            <a:off x="8291513" y="5668963"/>
            <a:ext cx="96837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3" name="AutoShape 46"/>
          <p:cNvCxnSpPr>
            <a:cxnSpLocks noChangeShapeType="1"/>
            <a:stCxn id="43029" idx="4"/>
          </p:cNvCxnSpPr>
          <p:nvPr/>
        </p:nvCxnSpPr>
        <p:spPr bwMode="auto">
          <a:xfrm flipH="1">
            <a:off x="8388350" y="5589588"/>
            <a:ext cx="20638" cy="43180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34" name="Oval 47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35" name="Text Box 48"/>
          <p:cNvSpPr txBox="1">
            <a:spLocks noChangeArrowheads="1"/>
          </p:cNvSpPr>
          <p:nvPr/>
        </p:nvSpPr>
        <p:spPr bwMode="auto">
          <a:xfrm>
            <a:off x="7667625" y="55895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8</a:t>
            </a:r>
          </a:p>
        </p:txBody>
      </p:sp>
      <p:sp>
        <p:nvSpPr>
          <p:cNvPr id="43036" name="Text Box 49"/>
          <p:cNvSpPr txBox="1">
            <a:spLocks noChangeArrowheads="1"/>
          </p:cNvSpPr>
          <p:nvPr/>
        </p:nvSpPr>
        <p:spPr bwMode="auto">
          <a:xfrm>
            <a:off x="7740650" y="60213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6</a:t>
            </a:r>
          </a:p>
        </p:txBody>
      </p:sp>
      <p:cxnSp>
        <p:nvCxnSpPr>
          <p:cNvPr id="43037" name="AutoShape 50"/>
          <p:cNvCxnSpPr>
            <a:cxnSpLocks noChangeShapeType="1"/>
            <a:stCxn id="43028" idx="1"/>
            <a:endCxn id="43019" idx="5"/>
          </p:cNvCxnSpPr>
          <p:nvPr/>
        </p:nvCxnSpPr>
        <p:spPr bwMode="auto">
          <a:xfrm flipH="1" flipV="1">
            <a:off x="7102475" y="4014788"/>
            <a:ext cx="1062038" cy="152717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8" name="AutoShape 51"/>
          <p:cNvCxnSpPr>
            <a:cxnSpLocks noChangeShapeType="1"/>
            <a:stCxn id="43017" idx="5"/>
            <a:endCxn id="43018" idx="1"/>
          </p:cNvCxnSpPr>
          <p:nvPr/>
        </p:nvCxnSpPr>
        <p:spPr bwMode="auto">
          <a:xfrm>
            <a:off x="7246938" y="2070100"/>
            <a:ext cx="952500" cy="8810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39" name="AutoShape 52"/>
          <p:cNvCxnSpPr>
            <a:cxnSpLocks noChangeShapeType="1"/>
          </p:cNvCxnSpPr>
          <p:nvPr/>
        </p:nvCxnSpPr>
        <p:spPr bwMode="auto">
          <a:xfrm>
            <a:off x="8262938" y="3105150"/>
            <a:ext cx="146050" cy="23034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9045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Propagation – an alternative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2220913"/>
          </a:xfrm>
        </p:spPr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en-AU"/>
              <a:t>Alternative relies on knowledge of “incumbent” solution</a:t>
            </a:r>
          </a:p>
          <a:p>
            <a:pPr>
              <a:buFont typeface="Times New Roman" pitchFamily="18" charset="0"/>
              <a:buChar char="•"/>
            </a:pPr>
            <a:r>
              <a:rPr lang="en-AU"/>
              <a:t>Use shared data structure</a:t>
            </a:r>
          </a:p>
          <a:p>
            <a:pPr>
              <a:buFont typeface="Times New Roman" pitchFamily="18" charset="0"/>
              <a:buChar char="•"/>
            </a:pPr>
            <a:r>
              <a:rPr lang="en-AU"/>
              <a:t>Can use full insertion (insert into middle of ‘chain’)</a:t>
            </a:r>
          </a:p>
          <a:p>
            <a:pPr>
              <a:buFont typeface="Times New Roman" pitchFamily="18" charset="0"/>
              <a:buChar char="•"/>
            </a:pPr>
            <a:endParaRPr lang="en-AU"/>
          </a:p>
        </p:txBody>
      </p:sp>
      <p:sp>
        <p:nvSpPr>
          <p:cNvPr id="44037" name="Rectangle 11"/>
          <p:cNvSpPr>
            <a:spLocks noChangeArrowheads="1"/>
          </p:cNvSpPr>
          <p:nvPr/>
        </p:nvSpPr>
        <p:spPr bwMode="auto">
          <a:xfrm>
            <a:off x="4356100" y="3788420"/>
            <a:ext cx="2447925" cy="936625"/>
          </a:xfrm>
          <a:prstGeom prst="rect">
            <a:avLst/>
          </a:prstGeom>
          <a:noFill/>
          <a:ln w="38100" algn="ctr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038" name="Text Box 12"/>
          <p:cNvSpPr txBox="1">
            <a:spLocks noChangeArrowheads="1"/>
          </p:cNvSpPr>
          <p:nvPr/>
        </p:nvSpPr>
        <p:spPr bwMode="auto">
          <a:xfrm>
            <a:off x="4427538" y="4004320"/>
            <a:ext cx="230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/>
              <a:t>Var/value choice</a:t>
            </a:r>
          </a:p>
        </p:txBody>
      </p:sp>
      <p:sp>
        <p:nvSpPr>
          <p:cNvPr id="44039" name="Rectangle 13"/>
          <p:cNvSpPr>
            <a:spLocks noChangeArrowheads="1"/>
          </p:cNvSpPr>
          <p:nvPr/>
        </p:nvSpPr>
        <p:spPr bwMode="auto">
          <a:xfrm>
            <a:off x="4356100" y="4940945"/>
            <a:ext cx="2447925" cy="936625"/>
          </a:xfrm>
          <a:prstGeom prst="rect">
            <a:avLst/>
          </a:prstGeom>
          <a:noFill/>
          <a:ln w="38100" algn="ctr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040" name="Text Box 14"/>
          <p:cNvSpPr txBox="1">
            <a:spLocks noChangeArrowheads="1"/>
          </p:cNvSpPr>
          <p:nvPr/>
        </p:nvSpPr>
        <p:spPr bwMode="auto">
          <a:xfrm>
            <a:off x="4427538" y="5156845"/>
            <a:ext cx="230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/>
              <a:t>Propagators</a:t>
            </a:r>
          </a:p>
        </p:txBody>
      </p:sp>
      <p:sp>
        <p:nvSpPr>
          <p:cNvPr id="44041" name="Rectangle 15"/>
          <p:cNvSpPr>
            <a:spLocks noChangeArrowheads="1"/>
          </p:cNvSpPr>
          <p:nvPr/>
        </p:nvSpPr>
        <p:spPr bwMode="auto">
          <a:xfrm>
            <a:off x="3851275" y="2708920"/>
            <a:ext cx="4176713" cy="3455988"/>
          </a:xfrm>
          <a:prstGeom prst="rect">
            <a:avLst/>
          </a:prstGeom>
          <a:noFill/>
          <a:ln w="38100" algn="ctr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042" name="Text Box 16"/>
          <p:cNvSpPr txBox="1">
            <a:spLocks noChangeArrowheads="1"/>
          </p:cNvSpPr>
          <p:nvPr/>
        </p:nvSpPr>
        <p:spPr bwMode="auto">
          <a:xfrm>
            <a:off x="3922713" y="2924820"/>
            <a:ext cx="39322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/>
              <a:t>CP System</a:t>
            </a:r>
          </a:p>
        </p:txBody>
      </p:sp>
      <p:sp>
        <p:nvSpPr>
          <p:cNvPr id="44043" name="Rectangle 17"/>
          <p:cNvSpPr>
            <a:spLocks noChangeArrowheads="1"/>
          </p:cNvSpPr>
          <p:nvPr/>
        </p:nvSpPr>
        <p:spPr bwMode="auto">
          <a:xfrm>
            <a:off x="468313" y="4148783"/>
            <a:ext cx="2447925" cy="1152525"/>
          </a:xfrm>
          <a:prstGeom prst="rect">
            <a:avLst/>
          </a:prstGeom>
          <a:noFill/>
          <a:ln w="38100" algn="ctr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044" name="Text Box 18"/>
          <p:cNvSpPr txBox="1">
            <a:spLocks noChangeArrowheads="1"/>
          </p:cNvSpPr>
          <p:nvPr/>
        </p:nvSpPr>
        <p:spPr bwMode="auto">
          <a:xfrm>
            <a:off x="682625" y="4220220"/>
            <a:ext cx="23050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/>
              <a:t>Incumbent Solution</a:t>
            </a:r>
          </a:p>
        </p:txBody>
      </p:sp>
      <p:sp>
        <p:nvSpPr>
          <p:cNvPr id="44045" name="Freeform 19"/>
          <p:cNvSpPr>
            <a:spLocks/>
          </p:cNvSpPr>
          <p:nvPr/>
        </p:nvSpPr>
        <p:spPr bwMode="auto">
          <a:xfrm>
            <a:off x="2916238" y="4017020"/>
            <a:ext cx="1439862" cy="492125"/>
          </a:xfrm>
          <a:custGeom>
            <a:avLst/>
            <a:gdLst>
              <a:gd name="T0" fmla="*/ 0 w 907"/>
              <a:gd name="T1" fmla="*/ 2147483647 h 310"/>
              <a:gd name="T2" fmla="*/ 2147483647 w 907"/>
              <a:gd name="T3" fmla="*/ 2147483647 h 310"/>
              <a:gd name="T4" fmla="*/ 2147483647 w 907"/>
              <a:gd name="T5" fmla="*/ 2147483647 h 3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07" h="310">
                <a:moveTo>
                  <a:pt x="0" y="310"/>
                </a:moveTo>
                <a:cubicBezTo>
                  <a:pt x="128" y="193"/>
                  <a:pt x="257" y="76"/>
                  <a:pt x="408" y="38"/>
                </a:cubicBezTo>
                <a:cubicBezTo>
                  <a:pt x="559" y="0"/>
                  <a:pt x="824" y="76"/>
                  <a:pt x="907" y="83"/>
                </a:cubicBezTo>
              </a:path>
            </a:pathLst>
          </a:custGeom>
          <a:noFill/>
          <a:ln w="38100" cap="flat" cmpd="sng">
            <a:solidFill>
              <a:srgbClr val="610F6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4046" name="Freeform 20"/>
          <p:cNvSpPr>
            <a:spLocks/>
          </p:cNvSpPr>
          <p:nvPr/>
        </p:nvSpPr>
        <p:spPr bwMode="auto">
          <a:xfrm>
            <a:off x="2916238" y="4220220"/>
            <a:ext cx="1439862" cy="492125"/>
          </a:xfrm>
          <a:custGeom>
            <a:avLst/>
            <a:gdLst>
              <a:gd name="T0" fmla="*/ 2147483647 w 907"/>
              <a:gd name="T1" fmla="*/ 0 h 310"/>
              <a:gd name="T2" fmla="*/ 2147483647 w 907"/>
              <a:gd name="T3" fmla="*/ 2147483647 h 310"/>
              <a:gd name="T4" fmla="*/ 0 w 907"/>
              <a:gd name="T5" fmla="*/ 2147483647 h 31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07" h="310">
                <a:moveTo>
                  <a:pt x="907" y="0"/>
                </a:moveTo>
                <a:cubicBezTo>
                  <a:pt x="778" y="117"/>
                  <a:pt x="650" y="234"/>
                  <a:pt x="499" y="272"/>
                </a:cubicBezTo>
                <a:cubicBezTo>
                  <a:pt x="348" y="310"/>
                  <a:pt x="174" y="268"/>
                  <a:pt x="0" y="227"/>
                </a:cubicBezTo>
              </a:path>
            </a:pathLst>
          </a:custGeom>
          <a:noFill/>
          <a:ln w="38100" cap="flat" cmpd="sng">
            <a:solidFill>
              <a:srgbClr val="610F6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4047" name="Freeform 21"/>
          <p:cNvSpPr>
            <a:spLocks/>
          </p:cNvSpPr>
          <p:nvPr/>
        </p:nvSpPr>
        <p:spPr bwMode="auto">
          <a:xfrm>
            <a:off x="2916238" y="4940945"/>
            <a:ext cx="1439862" cy="504825"/>
          </a:xfrm>
          <a:custGeom>
            <a:avLst/>
            <a:gdLst>
              <a:gd name="T0" fmla="*/ 0 w 975"/>
              <a:gd name="T1" fmla="*/ 0 h 318"/>
              <a:gd name="T2" fmla="*/ 2147483647 w 975"/>
              <a:gd name="T3" fmla="*/ 2147483647 h 318"/>
              <a:gd name="T4" fmla="*/ 2147483647 w 975"/>
              <a:gd name="T5" fmla="*/ 2147483647 h 318"/>
              <a:gd name="T6" fmla="*/ 2147483647 w 975"/>
              <a:gd name="T7" fmla="*/ 2147483647 h 31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75" h="318">
                <a:moveTo>
                  <a:pt x="0" y="0"/>
                </a:moveTo>
                <a:cubicBezTo>
                  <a:pt x="196" y="23"/>
                  <a:pt x="393" y="46"/>
                  <a:pt x="544" y="91"/>
                </a:cubicBezTo>
                <a:cubicBezTo>
                  <a:pt x="695" y="136"/>
                  <a:pt x="839" y="234"/>
                  <a:pt x="907" y="272"/>
                </a:cubicBezTo>
                <a:cubicBezTo>
                  <a:pt x="975" y="310"/>
                  <a:pt x="963" y="314"/>
                  <a:pt x="952" y="318"/>
                </a:cubicBezTo>
              </a:path>
            </a:pathLst>
          </a:custGeom>
          <a:noFill/>
          <a:ln w="38100" cap="flat" cmpd="sng">
            <a:solidFill>
              <a:srgbClr val="610F6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4048" name="Freeform 22"/>
          <p:cNvSpPr>
            <a:spLocks/>
          </p:cNvSpPr>
          <p:nvPr/>
        </p:nvSpPr>
        <p:spPr bwMode="auto">
          <a:xfrm>
            <a:off x="2916238" y="5085408"/>
            <a:ext cx="1439862" cy="574675"/>
          </a:xfrm>
          <a:custGeom>
            <a:avLst/>
            <a:gdLst>
              <a:gd name="T0" fmla="*/ 2147483647 w 907"/>
              <a:gd name="T1" fmla="*/ 2147483647 h 362"/>
              <a:gd name="T2" fmla="*/ 2147483647 w 907"/>
              <a:gd name="T3" fmla="*/ 2147483647 h 362"/>
              <a:gd name="T4" fmla="*/ 0 w 907"/>
              <a:gd name="T5" fmla="*/ 0 h 3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07" h="362">
                <a:moveTo>
                  <a:pt x="907" y="272"/>
                </a:moveTo>
                <a:cubicBezTo>
                  <a:pt x="755" y="317"/>
                  <a:pt x="604" y="362"/>
                  <a:pt x="453" y="317"/>
                </a:cubicBezTo>
                <a:cubicBezTo>
                  <a:pt x="302" y="272"/>
                  <a:pt x="151" y="136"/>
                  <a:pt x="0" y="0"/>
                </a:cubicBezTo>
              </a:path>
            </a:pathLst>
          </a:custGeom>
          <a:noFill/>
          <a:ln w="38100" cap="flat" cmpd="sng">
            <a:solidFill>
              <a:srgbClr val="610F63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665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Propagation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5699125" cy="52451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990000"/>
                </a:solidFill>
              </a:rPr>
              <a:t>Insertion ‘in the middle’</a:t>
            </a:r>
            <a:endParaRPr lang="en-AU" dirty="0">
              <a:solidFill>
                <a:srgbClr val="990000"/>
              </a:solidFill>
            </a:endParaRPr>
          </a:p>
          <a:p>
            <a:pPr>
              <a:buFont typeface="Times New Roman" pitchFamily="18" charset="0"/>
              <a:buChar char="•"/>
            </a:pPr>
            <a:r>
              <a:rPr lang="en-AU" dirty="0"/>
              <a:t>Propagators know incumbent solution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Essentially propagate partial order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Only propagate non-binding implications   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e.g. don’t “set” </a:t>
            </a:r>
            <a:r>
              <a:rPr lang="en-AU" i="1" dirty="0">
                <a:latin typeface="Courier New" pitchFamily="49" charset="0"/>
              </a:rPr>
              <a:t>s</a:t>
            </a:r>
            <a:r>
              <a:rPr lang="en-AU" i="1" baseline="-25000" dirty="0">
                <a:latin typeface="Courier New" pitchFamily="49" charset="0"/>
              </a:rPr>
              <a:t>1</a:t>
            </a:r>
            <a:r>
              <a:rPr lang="en-AU" i="1" dirty="0">
                <a:latin typeface="Courier New" pitchFamily="49" charset="0"/>
              </a:rPr>
              <a:t> s</a:t>
            </a:r>
            <a:r>
              <a:rPr lang="en-AU" i="1" baseline="-25000" dirty="0">
                <a:latin typeface="Courier New" pitchFamily="49" charset="0"/>
              </a:rPr>
              <a:t>2 </a:t>
            </a:r>
            <a:r>
              <a:rPr lang="en-AU" dirty="0"/>
              <a:t>here: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But 1 is removed from </a:t>
            </a:r>
            <a:r>
              <a:rPr lang="en-AU" i="1" dirty="0">
                <a:latin typeface="Courier New" pitchFamily="49" charset="0"/>
              </a:rPr>
              <a:t>s</a:t>
            </a:r>
            <a:r>
              <a:rPr lang="en-AU" i="1" baseline="-25000" dirty="0">
                <a:latin typeface="Courier New" pitchFamily="49" charset="0"/>
              </a:rPr>
              <a:t>4 </a:t>
            </a:r>
            <a:r>
              <a:rPr lang="en-AU" dirty="0"/>
              <a:t>, </a:t>
            </a:r>
            <a:r>
              <a:rPr lang="en-AU" i="1" dirty="0">
                <a:latin typeface="Courier New" pitchFamily="49" charset="0"/>
              </a:rPr>
              <a:t>s</a:t>
            </a:r>
            <a:r>
              <a:rPr lang="en-AU" i="1" baseline="-25000" dirty="0">
                <a:latin typeface="Courier New" pitchFamily="49" charset="0"/>
              </a:rPr>
              <a:t>6</a:t>
            </a:r>
            <a:endParaRPr lang="en-AU" baseline="-25000" dirty="0">
              <a:latin typeface="Courier New" pitchFamily="49" charset="0"/>
            </a:endParaRP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Can calculate earliest start, latest </a:t>
            </a:r>
            <a:br>
              <a:rPr lang="en-AU" dirty="0"/>
            </a:br>
            <a:r>
              <a:rPr lang="en-AU" dirty="0"/>
              <a:t>start to bound start time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Can calculate feasible inserts, and update </a:t>
            </a:r>
            <a:r>
              <a:rPr lang="en-AU" i="1" dirty="0">
                <a:latin typeface="Courier New" pitchFamily="49" charset="0"/>
              </a:rPr>
              <a:t>s</a:t>
            </a:r>
            <a:r>
              <a:rPr lang="en-AU" dirty="0"/>
              <a:t> </a:t>
            </a:r>
            <a:r>
              <a:rPr lang="en-AU" dirty="0" err="1"/>
              <a:t>vars</a:t>
            </a:r>
            <a:r>
              <a:rPr lang="en-AU" dirty="0"/>
              <a:t> appropriately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Strong propagation for capacity, time constraints</a:t>
            </a:r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7092950" y="191611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8172450" y="29241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6659563" y="4437063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Text Box 7"/>
          <p:cNvSpPr txBox="1">
            <a:spLocks noChangeArrowheads="1"/>
          </p:cNvSpPr>
          <p:nvPr/>
        </p:nvSpPr>
        <p:spPr bwMode="auto">
          <a:xfrm>
            <a:off x="6443663" y="4724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2</a:t>
            </a:r>
          </a:p>
        </p:txBody>
      </p:sp>
      <p:sp>
        <p:nvSpPr>
          <p:cNvPr id="45065" name="Text Box 8"/>
          <p:cNvSpPr txBox="1">
            <a:spLocks noChangeArrowheads="1"/>
          </p:cNvSpPr>
          <p:nvPr/>
        </p:nvSpPr>
        <p:spPr bwMode="auto">
          <a:xfrm>
            <a:off x="8172450" y="26304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4</a:t>
            </a:r>
          </a:p>
        </p:txBody>
      </p:sp>
      <p:sp>
        <p:nvSpPr>
          <p:cNvPr id="45066" name="Text Box 9"/>
          <p:cNvSpPr txBox="1">
            <a:spLocks noChangeArrowheads="1"/>
          </p:cNvSpPr>
          <p:nvPr/>
        </p:nvSpPr>
        <p:spPr bwMode="auto">
          <a:xfrm>
            <a:off x="6804025" y="183832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1</a:t>
            </a:r>
          </a:p>
        </p:txBody>
      </p:sp>
      <p:cxnSp>
        <p:nvCxnSpPr>
          <p:cNvPr id="45067" name="AutoShape 11"/>
          <p:cNvCxnSpPr>
            <a:cxnSpLocks noChangeShapeType="1"/>
            <a:stCxn id="45076" idx="1"/>
            <a:endCxn id="45063" idx="5"/>
          </p:cNvCxnSpPr>
          <p:nvPr/>
        </p:nvCxnSpPr>
        <p:spPr bwMode="auto">
          <a:xfrm flipH="1" flipV="1">
            <a:off x="6813550" y="4591050"/>
            <a:ext cx="1350963" cy="950913"/>
          </a:xfrm>
          <a:prstGeom prst="straightConnector1">
            <a:avLst/>
          </a:prstGeom>
          <a:noFill/>
          <a:ln w="38100">
            <a:solidFill>
              <a:srgbClr val="0033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68" name="AutoShape 12"/>
          <p:cNvCxnSpPr>
            <a:cxnSpLocks noChangeShapeType="1"/>
            <a:stCxn id="45063" idx="0"/>
            <a:endCxn id="45061" idx="4"/>
          </p:cNvCxnSpPr>
          <p:nvPr/>
        </p:nvCxnSpPr>
        <p:spPr bwMode="auto">
          <a:xfrm flipV="1">
            <a:off x="6750050" y="2097088"/>
            <a:ext cx="433388" cy="2339975"/>
          </a:xfrm>
          <a:prstGeom prst="straightConnector1">
            <a:avLst/>
          </a:prstGeom>
          <a:noFill/>
          <a:ln w="38100">
            <a:solidFill>
              <a:srgbClr val="0033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69" name="AutoShape 13"/>
          <p:cNvCxnSpPr>
            <a:cxnSpLocks noChangeShapeType="1"/>
            <a:stCxn id="45061" idx="5"/>
            <a:endCxn id="45062" idx="1"/>
          </p:cNvCxnSpPr>
          <p:nvPr/>
        </p:nvCxnSpPr>
        <p:spPr bwMode="auto">
          <a:xfrm>
            <a:off x="7246938" y="2070100"/>
            <a:ext cx="952500" cy="881063"/>
          </a:xfrm>
          <a:prstGeom prst="straightConnector1">
            <a:avLst/>
          </a:prstGeom>
          <a:noFill/>
          <a:ln w="38100">
            <a:solidFill>
              <a:srgbClr val="0033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70" name="Oval 14"/>
          <p:cNvSpPr>
            <a:spLocks noChangeArrowheads="1"/>
          </p:cNvSpPr>
          <p:nvPr/>
        </p:nvSpPr>
        <p:spPr bwMode="auto">
          <a:xfrm>
            <a:off x="6084888" y="24923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5724525" y="242093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3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8027988" y="522287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7</a:t>
            </a:r>
          </a:p>
        </p:txBody>
      </p:sp>
      <p:sp>
        <p:nvSpPr>
          <p:cNvPr id="45073" name="Oval 17"/>
          <p:cNvSpPr>
            <a:spLocks noChangeArrowheads="1"/>
          </p:cNvSpPr>
          <p:nvPr/>
        </p:nvSpPr>
        <p:spPr bwMode="auto">
          <a:xfrm>
            <a:off x="7994650" y="5695950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8388350" y="52228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9</a:t>
            </a:r>
          </a:p>
        </p:txBody>
      </p:sp>
      <p:sp>
        <p:nvSpPr>
          <p:cNvPr id="45075" name="Oval 19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Oval 20"/>
          <p:cNvSpPr>
            <a:spLocks noChangeArrowheads="1"/>
          </p:cNvSpPr>
          <p:nvPr/>
        </p:nvSpPr>
        <p:spPr bwMode="auto">
          <a:xfrm>
            <a:off x="8137525" y="5514975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Oval 21"/>
          <p:cNvSpPr>
            <a:spLocks noChangeArrowheads="1"/>
          </p:cNvSpPr>
          <p:nvPr/>
        </p:nvSpPr>
        <p:spPr bwMode="auto">
          <a:xfrm>
            <a:off x="8318500" y="5408613"/>
            <a:ext cx="180975" cy="180975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078" name="AutoShape 22"/>
          <p:cNvCxnSpPr>
            <a:cxnSpLocks noChangeShapeType="1"/>
            <a:stCxn id="45075" idx="6"/>
          </p:cNvCxnSpPr>
          <p:nvPr/>
        </p:nvCxnSpPr>
        <p:spPr bwMode="auto">
          <a:xfrm>
            <a:off x="8137525" y="6002338"/>
            <a:ext cx="250825" cy="1905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79" name="AutoShape 23"/>
          <p:cNvCxnSpPr>
            <a:cxnSpLocks noChangeShapeType="1"/>
            <a:stCxn id="45073" idx="5"/>
          </p:cNvCxnSpPr>
          <p:nvPr/>
        </p:nvCxnSpPr>
        <p:spPr bwMode="auto">
          <a:xfrm>
            <a:off x="8148638" y="5849938"/>
            <a:ext cx="239712" cy="17145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80" name="AutoShape 24"/>
          <p:cNvCxnSpPr>
            <a:cxnSpLocks noChangeShapeType="1"/>
            <a:stCxn id="45076" idx="5"/>
          </p:cNvCxnSpPr>
          <p:nvPr/>
        </p:nvCxnSpPr>
        <p:spPr bwMode="auto">
          <a:xfrm>
            <a:off x="8291513" y="5668963"/>
            <a:ext cx="96837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081" name="AutoShape 25"/>
          <p:cNvCxnSpPr>
            <a:cxnSpLocks noChangeShapeType="1"/>
            <a:stCxn id="45077" idx="4"/>
          </p:cNvCxnSpPr>
          <p:nvPr/>
        </p:nvCxnSpPr>
        <p:spPr bwMode="auto">
          <a:xfrm flipH="1">
            <a:off x="8388350" y="5589588"/>
            <a:ext cx="20638" cy="431800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082" name="Oval 26"/>
          <p:cNvSpPr>
            <a:spLocks noChangeArrowheads="1"/>
          </p:cNvSpPr>
          <p:nvPr/>
        </p:nvSpPr>
        <p:spPr bwMode="auto">
          <a:xfrm>
            <a:off x="7956550" y="5911850"/>
            <a:ext cx="180975" cy="18097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7667625" y="55895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8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7740650" y="60213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 sz="1800"/>
              <a:t>6</a:t>
            </a:r>
          </a:p>
        </p:txBody>
      </p:sp>
      <p:cxnSp>
        <p:nvCxnSpPr>
          <p:cNvPr id="45085" name="AutoShape 42"/>
          <p:cNvCxnSpPr>
            <a:cxnSpLocks noChangeShapeType="1"/>
            <a:stCxn id="45062" idx="4"/>
            <a:endCxn id="45077" idx="0"/>
          </p:cNvCxnSpPr>
          <p:nvPr/>
        </p:nvCxnSpPr>
        <p:spPr bwMode="auto">
          <a:xfrm>
            <a:off x="8262938" y="3105150"/>
            <a:ext cx="146050" cy="2303463"/>
          </a:xfrm>
          <a:prstGeom prst="straightConnector1">
            <a:avLst/>
          </a:prstGeom>
          <a:noFill/>
          <a:ln w="38100">
            <a:solidFill>
              <a:srgbClr val="0033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2258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Insertion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/>
              <a:t>Allows for maximum propagation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/>
              <a:t>Allows constraints to influence solution progressively</a:t>
            </a:r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endParaRPr lang="en-AU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/>
              <a:t>e.g. Blood delivery constraints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/>
              <a:t>Delivery within 20 minutes of pickup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/>
              <a:t>As soon as one is fixed implication flows to other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endParaRPr lang="en-AU"/>
          </a:p>
          <a:p>
            <a:pPr>
              <a:lnSpc>
                <a:spcPct val="90000"/>
              </a:lnSpc>
              <a:buFont typeface="Times New Roman" pitchFamily="18" charset="0"/>
              <a:buChar char="•"/>
            </a:pPr>
            <a:r>
              <a:rPr lang="en-AU"/>
              <a:t>e.g. Driver break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/>
              <a:t>Extra request (</a:t>
            </a:r>
            <a:r>
              <a:rPr lang="en-AU" i="1"/>
              <a:t>a-priori</a:t>
            </a:r>
            <a:r>
              <a:rPr lang="en-AU"/>
              <a:t>) with time constraints that relate to other breaks</a:t>
            </a:r>
          </a:p>
          <a:p>
            <a:pPr lvl="1">
              <a:lnSpc>
                <a:spcPct val="90000"/>
              </a:lnSpc>
              <a:buFont typeface="Times New Roman" pitchFamily="18" charset="0"/>
              <a:buChar char="–"/>
            </a:pPr>
            <a:r>
              <a:rPr lang="en-AU"/>
              <a:t>Special propagator that removes requests that cannot be inserted in a route without violating rules </a:t>
            </a:r>
          </a:p>
        </p:txBody>
      </p:sp>
    </p:spTree>
    <p:extLst>
      <p:ext uri="{BB962C8B-B14F-4D97-AF65-F5344CB8AC3E}">
        <p14:creationId xmlns:p14="http://schemas.microsoft.com/office/powerpoint/2010/main" val="52353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9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52" y="102794"/>
            <a:ext cx="7021536" cy="572299"/>
          </a:xfrm>
        </p:spPr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graphicFrame>
        <p:nvGraphicFramePr>
          <p:cNvPr id="251136" name="Group 2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21399"/>
              </p:ext>
            </p:extLst>
          </p:nvPr>
        </p:nvGraphicFramePr>
        <p:xfrm>
          <a:off x="184013" y="1700808"/>
          <a:ext cx="8752230" cy="2941460"/>
        </p:xfrm>
        <a:graphic>
          <a:graphicData uri="http://schemas.openxmlformats.org/drawingml/2006/table">
            <a:tbl>
              <a:tblPr/>
              <a:tblGrid>
                <a:gridCol w="1847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38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8829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29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D(</a:t>
                      </a:r>
                      <a:r>
                        <a:rPr kumimoji="0" lang="en-AU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emand</a:t>
                      </a:r>
                      <a:r>
                        <a:rPr kumimoji="0" lang="en-A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r>
                        <a:rPr kumimoji="0" lang="en-AU" sz="20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29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E(</a:t>
                      </a:r>
                      <a:r>
                        <a:rPr kumimoji="0" lang="en-AU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arliest</a:t>
                      </a:r>
                      <a:r>
                        <a:rPr kumimoji="0" lang="en-A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r>
                        <a:rPr kumimoji="0" lang="en-AU" sz="20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29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L(</a:t>
                      </a:r>
                      <a:r>
                        <a:rPr kumimoji="0" lang="en-US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atest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r>
                        <a:rPr kumimoji="0" lang="en-US" sz="20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29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S(</a:t>
                      </a:r>
                      <a:r>
                        <a:rPr kumimoji="0" lang="en-AU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ervice</a:t>
                      </a:r>
                      <a:r>
                        <a:rPr kumimoji="0" lang="en-A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r>
                        <a:rPr kumimoji="0" lang="en-AU" sz="2000" b="0" i="1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1072" name="Group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55621"/>
              </p:ext>
            </p:extLst>
          </p:nvPr>
        </p:nvGraphicFramePr>
        <p:xfrm>
          <a:off x="4560128" y="4946870"/>
          <a:ext cx="3900303" cy="1002410"/>
        </p:xfrm>
        <a:graphic>
          <a:graphicData uri="http://schemas.openxmlformats.org/drawingml/2006/table">
            <a:tbl>
              <a:tblPr/>
              <a:tblGrid>
                <a:gridCol w="1965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58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V1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V2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82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Q(</a:t>
                      </a:r>
                      <a:r>
                        <a:rPr kumimoji="0" lang="en-AU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uantity</a:t>
                      </a:r>
                      <a:r>
                        <a:rPr kumimoji="0" lang="en-A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  <a:r>
                        <a:rPr kumimoji="0" lang="en-AU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k</a:t>
                      </a:r>
                      <a:endParaRPr kumimoji="0" lang="en-AU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212" name="Text Box 234"/>
          <p:cNvSpPr txBox="1">
            <a:spLocks noChangeArrowheads="1"/>
          </p:cNvSpPr>
          <p:nvPr/>
        </p:nvSpPr>
        <p:spPr bwMode="auto">
          <a:xfrm>
            <a:off x="534519" y="4992687"/>
            <a:ext cx="367744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dirty="0"/>
              <a:t>+ </a:t>
            </a:r>
            <a:r>
              <a:rPr lang="en-US" sz="2400" dirty="0">
                <a:solidFill>
                  <a:srgbClr val="610F63"/>
                </a:solidFill>
              </a:rPr>
              <a:t>Request Compatibility</a:t>
            </a:r>
          </a:p>
          <a:p>
            <a:pPr algn="l"/>
            <a:r>
              <a:rPr lang="en-US" sz="2400" dirty="0">
                <a:solidFill>
                  <a:srgbClr val="610F63"/>
                </a:solidFill>
              </a:rPr>
              <a:t>    </a:t>
            </a:r>
            <a:r>
              <a:rPr lang="en-US" sz="2400" dirty="0">
                <a:solidFill>
                  <a:srgbClr val="990000"/>
                </a:solidFill>
              </a:rPr>
              <a:t>Different Routes: R2, R4</a:t>
            </a:r>
            <a:endParaRPr lang="en-AU" sz="2400" dirty="0">
              <a:solidFill>
                <a:srgbClr val="99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4518" y="853287"/>
            <a:ext cx="69172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5 R(</a:t>
            </a:r>
            <a:r>
              <a:rPr lang="en-AU" dirty="0" err="1" smtClean="0"/>
              <a:t>equests</a:t>
            </a:r>
            <a:r>
              <a:rPr lang="en-AU" dirty="0" smtClean="0"/>
              <a:t>); 10 D(demands) @ each request; E(</a:t>
            </a:r>
            <a:r>
              <a:rPr lang="en-AU" dirty="0" err="1" smtClean="0"/>
              <a:t>arliest</a:t>
            </a:r>
            <a:r>
              <a:rPr lang="en-AU" dirty="0" smtClean="0"/>
              <a:t>) arrival time</a:t>
            </a:r>
          </a:p>
          <a:p>
            <a:r>
              <a:rPr lang="en-AU" dirty="0" smtClean="0"/>
              <a:t>L(</a:t>
            </a:r>
            <a:r>
              <a:rPr lang="en-AU" dirty="0" err="1" smtClean="0"/>
              <a:t>atest</a:t>
            </a:r>
            <a:r>
              <a:rPr lang="en-AU" dirty="0" smtClean="0"/>
              <a:t>) departure time; </a:t>
            </a:r>
            <a:r>
              <a:rPr lang="en-AU" dirty="0" smtClean="0"/>
              <a:t>S(</a:t>
            </a:r>
            <a:r>
              <a:rPr lang="en-AU" dirty="0" err="1" smtClean="0"/>
              <a:t>ervice</a:t>
            </a:r>
            <a:r>
              <a:rPr lang="en-AU" dirty="0" smtClean="0"/>
              <a:t>) time, </a:t>
            </a:r>
            <a:r>
              <a:rPr lang="en-AU" dirty="0" smtClean="0"/>
              <a:t>Q is vehicle capacity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696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Line 100"/>
          <p:cNvSpPr>
            <a:spLocks noChangeShapeType="1"/>
          </p:cNvSpPr>
          <p:nvPr/>
        </p:nvSpPr>
        <p:spPr bwMode="auto">
          <a:xfrm>
            <a:off x="5292725" y="6308725"/>
            <a:ext cx="3600450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08" name="Line 101"/>
          <p:cNvSpPr>
            <a:spLocks noChangeShapeType="1"/>
          </p:cNvSpPr>
          <p:nvPr/>
        </p:nvSpPr>
        <p:spPr bwMode="auto">
          <a:xfrm>
            <a:off x="5292725" y="5589588"/>
            <a:ext cx="3600450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09" name="Line 102"/>
          <p:cNvSpPr>
            <a:spLocks noChangeShapeType="1"/>
          </p:cNvSpPr>
          <p:nvPr/>
        </p:nvSpPr>
        <p:spPr bwMode="auto">
          <a:xfrm>
            <a:off x="5292725" y="4868863"/>
            <a:ext cx="3600450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0" name="Line 103"/>
          <p:cNvSpPr>
            <a:spLocks noChangeShapeType="1"/>
          </p:cNvSpPr>
          <p:nvPr/>
        </p:nvSpPr>
        <p:spPr bwMode="auto">
          <a:xfrm>
            <a:off x="5292725" y="4149725"/>
            <a:ext cx="3600450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1" name="Line 104"/>
          <p:cNvSpPr>
            <a:spLocks noChangeShapeType="1"/>
          </p:cNvSpPr>
          <p:nvPr/>
        </p:nvSpPr>
        <p:spPr bwMode="auto">
          <a:xfrm>
            <a:off x="6732588" y="3429000"/>
            <a:ext cx="216058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2" name="Line 105"/>
          <p:cNvSpPr>
            <a:spLocks noChangeShapeType="1"/>
          </p:cNvSpPr>
          <p:nvPr/>
        </p:nvSpPr>
        <p:spPr bwMode="auto">
          <a:xfrm>
            <a:off x="6732588" y="2708275"/>
            <a:ext cx="216058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3" name="Line 106"/>
          <p:cNvSpPr>
            <a:spLocks noChangeShapeType="1"/>
          </p:cNvSpPr>
          <p:nvPr/>
        </p:nvSpPr>
        <p:spPr bwMode="auto">
          <a:xfrm>
            <a:off x="5292725" y="4149725"/>
            <a:ext cx="0" cy="215900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4" name="Line 107"/>
          <p:cNvSpPr>
            <a:spLocks noChangeShapeType="1"/>
          </p:cNvSpPr>
          <p:nvPr/>
        </p:nvSpPr>
        <p:spPr bwMode="auto">
          <a:xfrm>
            <a:off x="6011863" y="4149725"/>
            <a:ext cx="0" cy="215900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5" name="Line 108"/>
          <p:cNvSpPr>
            <a:spLocks noChangeShapeType="1"/>
          </p:cNvSpPr>
          <p:nvPr/>
        </p:nvSpPr>
        <p:spPr bwMode="auto">
          <a:xfrm>
            <a:off x="6732588" y="2708275"/>
            <a:ext cx="0" cy="36004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6" name="Line 109"/>
          <p:cNvSpPr>
            <a:spLocks noChangeShapeType="1"/>
          </p:cNvSpPr>
          <p:nvPr/>
        </p:nvSpPr>
        <p:spPr bwMode="auto">
          <a:xfrm>
            <a:off x="7451725" y="2708275"/>
            <a:ext cx="0" cy="36004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7" name="Line 110"/>
          <p:cNvSpPr>
            <a:spLocks noChangeShapeType="1"/>
          </p:cNvSpPr>
          <p:nvPr/>
        </p:nvSpPr>
        <p:spPr bwMode="auto">
          <a:xfrm>
            <a:off x="8172450" y="2708275"/>
            <a:ext cx="0" cy="36004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8" name="Line 111"/>
          <p:cNvSpPr>
            <a:spLocks noChangeShapeType="1"/>
          </p:cNvSpPr>
          <p:nvPr/>
        </p:nvSpPr>
        <p:spPr bwMode="auto">
          <a:xfrm>
            <a:off x="8893175" y="2708275"/>
            <a:ext cx="0" cy="36004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7119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52" y="102794"/>
            <a:ext cx="7021536" cy="572299"/>
          </a:xfrm>
        </p:spPr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47120" name="Oval 4"/>
          <p:cNvSpPr>
            <a:spLocks noChangeArrowheads="1"/>
          </p:cNvSpPr>
          <p:nvPr/>
        </p:nvSpPr>
        <p:spPr bwMode="auto">
          <a:xfrm>
            <a:off x="5938838" y="40767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Oval 5"/>
          <p:cNvSpPr>
            <a:spLocks noChangeArrowheads="1"/>
          </p:cNvSpPr>
          <p:nvPr/>
        </p:nvSpPr>
        <p:spPr bwMode="auto">
          <a:xfrm>
            <a:off x="5903913" y="6200775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Text Box 6"/>
          <p:cNvSpPr txBox="1">
            <a:spLocks noChangeArrowheads="1"/>
          </p:cNvSpPr>
          <p:nvPr/>
        </p:nvSpPr>
        <p:spPr bwMode="auto">
          <a:xfrm>
            <a:off x="5651500" y="39258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47123" name="Text Box 7"/>
          <p:cNvSpPr txBox="1">
            <a:spLocks noChangeArrowheads="1"/>
          </p:cNvSpPr>
          <p:nvPr/>
        </p:nvSpPr>
        <p:spPr bwMode="auto">
          <a:xfrm>
            <a:off x="5508625" y="6086475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47124" name="Oval 8"/>
          <p:cNvSpPr>
            <a:spLocks noChangeArrowheads="1"/>
          </p:cNvSpPr>
          <p:nvPr/>
        </p:nvSpPr>
        <p:spPr bwMode="auto">
          <a:xfrm>
            <a:off x="7381875" y="2643188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Oval 9"/>
          <p:cNvSpPr>
            <a:spLocks noChangeArrowheads="1"/>
          </p:cNvSpPr>
          <p:nvPr/>
        </p:nvSpPr>
        <p:spPr bwMode="auto">
          <a:xfrm>
            <a:off x="8101013" y="2655888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Oval 10"/>
          <p:cNvSpPr>
            <a:spLocks noChangeArrowheads="1"/>
          </p:cNvSpPr>
          <p:nvPr/>
        </p:nvSpPr>
        <p:spPr bwMode="auto">
          <a:xfrm>
            <a:off x="7380288" y="4076700"/>
            <a:ext cx="180975" cy="180975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Text Box 11"/>
          <p:cNvSpPr txBox="1">
            <a:spLocks noChangeArrowheads="1"/>
          </p:cNvSpPr>
          <p:nvPr/>
        </p:nvSpPr>
        <p:spPr bwMode="auto">
          <a:xfrm>
            <a:off x="7524750" y="40052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47128" name="Text Box 12"/>
          <p:cNvSpPr txBox="1">
            <a:spLocks noChangeArrowheads="1"/>
          </p:cNvSpPr>
          <p:nvPr/>
        </p:nvSpPr>
        <p:spPr bwMode="auto">
          <a:xfrm>
            <a:off x="8243888" y="27146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47129" name="Text Box 13"/>
          <p:cNvSpPr txBox="1">
            <a:spLocks noChangeArrowheads="1"/>
          </p:cNvSpPr>
          <p:nvPr/>
        </p:nvSpPr>
        <p:spPr bwMode="auto">
          <a:xfrm>
            <a:off x="7092950" y="25654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graphicFrame>
        <p:nvGraphicFramePr>
          <p:cNvPr id="251136" name="Group 2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995601"/>
              </p:ext>
            </p:extLst>
          </p:nvPr>
        </p:nvGraphicFramePr>
        <p:xfrm>
          <a:off x="212255" y="1567661"/>
          <a:ext cx="6432380" cy="2198685"/>
        </p:xfrm>
        <a:graphic>
          <a:graphicData uri="http://schemas.openxmlformats.org/drawingml/2006/table">
            <a:tbl>
              <a:tblPr/>
              <a:tblGrid>
                <a:gridCol w="643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32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D</a:t>
                      </a:r>
                      <a:r>
                        <a:rPr kumimoji="0" lang="en-AU" sz="20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E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L</a:t>
                      </a:r>
                      <a:r>
                        <a:rPr kumimoji="0" lang="en-US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1072" name="Group 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098434"/>
              </p:ext>
            </p:extLst>
          </p:nvPr>
        </p:nvGraphicFramePr>
        <p:xfrm>
          <a:off x="534518" y="3837781"/>
          <a:ext cx="1728788" cy="909637"/>
        </p:xfrm>
        <a:graphic>
          <a:graphicData uri="http://schemas.openxmlformats.org/drawingml/2006/table">
            <a:tbl>
              <a:tblPr/>
              <a:tblGrid>
                <a:gridCol w="576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38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V1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V2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4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k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7212" name="Text Box 234"/>
          <p:cNvSpPr txBox="1">
            <a:spLocks noChangeArrowheads="1"/>
          </p:cNvSpPr>
          <p:nvPr/>
        </p:nvSpPr>
        <p:spPr bwMode="auto">
          <a:xfrm>
            <a:off x="250825" y="4945063"/>
            <a:ext cx="4608513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dirty="0"/>
              <a:t>+ </a:t>
            </a:r>
            <a:r>
              <a:rPr lang="en-US" sz="2400" dirty="0">
                <a:solidFill>
                  <a:srgbClr val="610F63"/>
                </a:solidFill>
              </a:rPr>
              <a:t>Request Compatibility</a:t>
            </a:r>
          </a:p>
          <a:p>
            <a:pPr algn="l"/>
            <a:r>
              <a:rPr lang="en-US" sz="2400" dirty="0">
                <a:solidFill>
                  <a:srgbClr val="610F63"/>
                </a:solidFill>
              </a:rPr>
              <a:t>    </a:t>
            </a:r>
            <a:r>
              <a:rPr lang="en-US" sz="2400" dirty="0">
                <a:solidFill>
                  <a:srgbClr val="990000"/>
                </a:solidFill>
              </a:rPr>
              <a:t>Different Routes: R2, R4</a:t>
            </a:r>
            <a:endParaRPr lang="en-AU" sz="2400" dirty="0">
              <a:solidFill>
                <a:srgbClr val="990000"/>
              </a:solidFill>
            </a:endParaRPr>
          </a:p>
        </p:txBody>
      </p:sp>
      <p:sp>
        <p:nvSpPr>
          <p:cNvPr id="47213" name="Oval 237"/>
          <p:cNvSpPr>
            <a:spLocks noChangeArrowheads="1"/>
          </p:cNvSpPr>
          <p:nvPr/>
        </p:nvSpPr>
        <p:spPr bwMode="auto">
          <a:xfrm>
            <a:off x="7740650" y="609282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14" name="Oval 238"/>
          <p:cNvSpPr>
            <a:spLocks noChangeArrowheads="1"/>
          </p:cNvSpPr>
          <p:nvPr/>
        </p:nvSpPr>
        <p:spPr bwMode="auto">
          <a:xfrm>
            <a:off x="7885113" y="594995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15" name="Oval 239"/>
          <p:cNvSpPr>
            <a:spLocks noChangeArrowheads="1"/>
          </p:cNvSpPr>
          <p:nvPr/>
        </p:nvSpPr>
        <p:spPr bwMode="auto">
          <a:xfrm>
            <a:off x="8316913" y="587692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16" name="Oval 240"/>
          <p:cNvSpPr>
            <a:spLocks noChangeArrowheads="1"/>
          </p:cNvSpPr>
          <p:nvPr/>
        </p:nvSpPr>
        <p:spPr bwMode="auto">
          <a:xfrm>
            <a:off x="8101013" y="587692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7217" name="AutoShape 247"/>
          <p:cNvCxnSpPr>
            <a:cxnSpLocks noChangeShapeType="1"/>
            <a:stCxn id="47213" idx="5"/>
            <a:endCxn id="47117" idx="1"/>
          </p:cNvCxnSpPr>
          <p:nvPr/>
        </p:nvCxnSpPr>
        <p:spPr bwMode="auto">
          <a:xfrm>
            <a:off x="7837488" y="619125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218" name="AutoShape 248"/>
          <p:cNvCxnSpPr>
            <a:cxnSpLocks noChangeShapeType="1"/>
            <a:stCxn id="47216" idx="4"/>
          </p:cNvCxnSpPr>
          <p:nvPr/>
        </p:nvCxnSpPr>
        <p:spPr bwMode="auto">
          <a:xfrm>
            <a:off x="8158163" y="599281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219" name="AutoShape 249"/>
          <p:cNvCxnSpPr>
            <a:cxnSpLocks noChangeShapeType="1"/>
            <a:stCxn id="47214" idx="5"/>
            <a:endCxn id="47117" idx="1"/>
          </p:cNvCxnSpPr>
          <p:nvPr/>
        </p:nvCxnSpPr>
        <p:spPr bwMode="auto">
          <a:xfrm>
            <a:off x="7981950" y="604837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220" name="AutoShape 250"/>
          <p:cNvCxnSpPr>
            <a:cxnSpLocks noChangeShapeType="1"/>
            <a:stCxn id="47215" idx="3"/>
            <a:endCxn id="47117" idx="1"/>
          </p:cNvCxnSpPr>
          <p:nvPr/>
        </p:nvCxnSpPr>
        <p:spPr bwMode="auto">
          <a:xfrm flipH="1">
            <a:off x="8172450" y="597535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221" name="Text Box 251"/>
          <p:cNvSpPr txBox="1">
            <a:spLocks noChangeArrowheads="1"/>
          </p:cNvSpPr>
          <p:nvPr/>
        </p:nvSpPr>
        <p:spPr bwMode="auto">
          <a:xfrm>
            <a:off x="7451725" y="60928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</a:t>
            </a:r>
          </a:p>
        </p:txBody>
      </p:sp>
      <p:sp>
        <p:nvSpPr>
          <p:cNvPr id="47222" name="Text Box 252"/>
          <p:cNvSpPr txBox="1">
            <a:spLocks noChangeArrowheads="1"/>
          </p:cNvSpPr>
          <p:nvPr/>
        </p:nvSpPr>
        <p:spPr bwMode="auto">
          <a:xfrm>
            <a:off x="7596188" y="565467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7</a:t>
            </a:r>
          </a:p>
        </p:txBody>
      </p:sp>
      <p:sp>
        <p:nvSpPr>
          <p:cNvPr id="47223" name="Text Box 253"/>
          <p:cNvSpPr txBox="1">
            <a:spLocks noChangeArrowheads="1"/>
          </p:cNvSpPr>
          <p:nvPr/>
        </p:nvSpPr>
        <p:spPr bwMode="auto">
          <a:xfrm>
            <a:off x="7956550" y="551021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8</a:t>
            </a:r>
          </a:p>
        </p:txBody>
      </p:sp>
      <p:sp>
        <p:nvSpPr>
          <p:cNvPr id="47224" name="Text Box 254"/>
          <p:cNvSpPr txBox="1">
            <a:spLocks noChangeArrowheads="1"/>
          </p:cNvSpPr>
          <p:nvPr/>
        </p:nvSpPr>
        <p:spPr bwMode="auto">
          <a:xfrm>
            <a:off x="8316913" y="5583238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4518" y="853287"/>
            <a:ext cx="69172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5 R(</a:t>
            </a:r>
            <a:r>
              <a:rPr lang="en-AU" dirty="0" err="1" smtClean="0"/>
              <a:t>equests</a:t>
            </a:r>
            <a:r>
              <a:rPr lang="en-AU" dirty="0" smtClean="0"/>
              <a:t>); 10 D(demands) @ each request; E(</a:t>
            </a:r>
            <a:r>
              <a:rPr lang="en-AU" dirty="0" err="1" smtClean="0"/>
              <a:t>arliest</a:t>
            </a:r>
            <a:r>
              <a:rPr lang="en-AU" dirty="0" smtClean="0"/>
              <a:t>) arrival time</a:t>
            </a:r>
          </a:p>
          <a:p>
            <a:r>
              <a:rPr lang="en-AU" dirty="0" smtClean="0"/>
              <a:t>L(</a:t>
            </a:r>
            <a:r>
              <a:rPr lang="en-AU" dirty="0" err="1" smtClean="0"/>
              <a:t>atest</a:t>
            </a:r>
            <a:r>
              <a:rPr lang="en-AU" dirty="0" smtClean="0"/>
              <a:t>) departure time; </a:t>
            </a:r>
            <a:r>
              <a:rPr lang="en-AU" dirty="0" smtClean="0"/>
              <a:t>S(</a:t>
            </a:r>
            <a:r>
              <a:rPr lang="en-AU" dirty="0" err="1" smtClean="0"/>
              <a:t>ervice</a:t>
            </a:r>
            <a:r>
              <a:rPr lang="en-AU" dirty="0" smtClean="0"/>
              <a:t>) time, </a:t>
            </a:r>
            <a:r>
              <a:rPr lang="en-AU" dirty="0" smtClean="0"/>
              <a:t>Q is vehicle capacity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9987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</a:t>
            </a:r>
            <a:endParaRPr lang="en-AU"/>
          </a:p>
        </p:txBody>
      </p:sp>
      <p:graphicFrame>
        <p:nvGraphicFramePr>
          <p:cNvPr id="253084" name="Group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037804"/>
              </p:ext>
            </p:extLst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0,2-5, 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0-3,5, 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0-4, 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8200" name="Line 72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01" name="Line 73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02" name="Line 74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03" name="Line 75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04" name="Line 76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05" name="Line 77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06" name="Line 78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07" name="Line 79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08" name="Line 80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09" name="Line 81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10" name="Line 82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11" name="Line 83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8212" name="Oval 84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3" name="Oval 85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4" name="Text Box 86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48215" name="Text Box 87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48216" name="Oval 88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7" name="Oval 89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8" name="Oval 90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19" name="Text Box 91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48220" name="Text Box 92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48221" name="Text Box 93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sp>
        <p:nvSpPr>
          <p:cNvPr id="48222" name="Oval 139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3" name="Oval 140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4" name="Oval 141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25" name="Oval 142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226" name="AutoShape 143"/>
          <p:cNvCxnSpPr>
            <a:cxnSpLocks noChangeShapeType="1"/>
            <a:stCxn id="48222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227" name="AutoShape 144"/>
          <p:cNvCxnSpPr>
            <a:cxnSpLocks noChangeShapeType="1"/>
            <a:stCxn id="48225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228" name="AutoShape 145"/>
          <p:cNvCxnSpPr>
            <a:cxnSpLocks noChangeShapeType="1"/>
            <a:stCxn id="48223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229" name="AutoShape 146"/>
          <p:cNvCxnSpPr>
            <a:cxnSpLocks noChangeShapeType="1"/>
            <a:stCxn id="48224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230" name="Text Box 147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</p:spTree>
    <p:extLst>
      <p:ext uri="{BB962C8B-B14F-4D97-AF65-F5344CB8AC3E}">
        <p14:creationId xmlns:p14="http://schemas.microsoft.com/office/powerpoint/2010/main" val="244409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</a:t>
            </a:r>
            <a:endParaRPr lang="en-AU"/>
          </a:p>
        </p:txBody>
      </p:sp>
      <p:graphicFrame>
        <p:nvGraphicFramePr>
          <p:cNvPr id="266243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0,2-5, 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0-3,5, 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0-4, 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224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25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26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27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28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29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30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31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32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33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34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35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49236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37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38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49239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49240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41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42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43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49244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49245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sp>
        <p:nvSpPr>
          <p:cNvPr id="49246" name="Oval 93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47" name="Oval 94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48" name="Oval 95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249" name="Oval 96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9250" name="AutoShape 97"/>
          <p:cNvCxnSpPr>
            <a:cxnSpLocks noChangeShapeType="1"/>
            <a:stCxn id="49246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251" name="AutoShape 98"/>
          <p:cNvCxnSpPr>
            <a:cxnSpLocks noChangeShapeType="1"/>
            <a:stCxn id="49249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252" name="AutoShape 99"/>
          <p:cNvCxnSpPr>
            <a:cxnSpLocks noChangeShapeType="1"/>
            <a:stCxn id="49247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253" name="AutoShape 100"/>
          <p:cNvCxnSpPr>
            <a:cxnSpLocks noChangeShapeType="1"/>
            <a:stCxn id="49248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254" name="Text Box 101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49255" name="Text Box 102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Initial propagations (arrive time)</a:t>
            </a:r>
          </a:p>
        </p:txBody>
      </p:sp>
    </p:spTree>
    <p:extLst>
      <p:ext uri="{BB962C8B-B14F-4D97-AF65-F5344CB8AC3E}">
        <p14:creationId xmlns:p14="http://schemas.microsoft.com/office/powerpoint/2010/main" val="147228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458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Destroy part of the solution (</a:t>
            </a:r>
            <a:r>
              <a:rPr lang="en-AU" i="1" dirty="0">
                <a:solidFill>
                  <a:srgbClr val="990000"/>
                </a:solidFill>
              </a:rPr>
              <a:t>Select</a:t>
            </a:r>
            <a:r>
              <a:rPr lang="en-AU" dirty="0">
                <a:solidFill>
                  <a:srgbClr val="990000"/>
                </a:solidFill>
              </a:rPr>
              <a:t> method)</a:t>
            </a:r>
          </a:p>
          <a:p>
            <a:r>
              <a:rPr lang="en-AU" dirty="0"/>
              <a:t>Examples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Choose longest (worst) arc in solution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Remove visits at each end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Remove nearby visits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Actually, choose </a:t>
            </a:r>
            <a:r>
              <a:rPr lang="en-US" i="1" dirty="0" err="1">
                <a:latin typeface="Courier New" pitchFamily="49" charset="0"/>
              </a:rPr>
              <a:t>r</a:t>
            </a:r>
            <a:r>
              <a:rPr lang="en-US" baseline="30000" dirty="0" err="1"/>
              <a:t>th</a:t>
            </a:r>
            <a:r>
              <a:rPr lang="en-US" baseline="30000" dirty="0"/>
              <a:t> </a:t>
            </a:r>
            <a:r>
              <a:rPr lang="en-US" dirty="0"/>
              <a:t>worst</a:t>
            </a:r>
          </a:p>
          <a:p>
            <a:pPr>
              <a:buFont typeface="Times New Roman" pitchFamily="18" charset="0"/>
              <a:buChar char="•"/>
            </a:pPr>
            <a:r>
              <a:rPr lang="en-US" i="1" dirty="0">
                <a:latin typeface="Courier New" pitchFamily="49" charset="0"/>
              </a:rPr>
              <a:t>r</a:t>
            </a:r>
            <a:r>
              <a:rPr lang="en-US" dirty="0"/>
              <a:t> = </a:t>
            </a:r>
            <a:r>
              <a:rPr lang="en-US" i="1" dirty="0">
                <a:latin typeface="Courier New" pitchFamily="49" charset="0"/>
              </a:rPr>
              <a:t>n</a:t>
            </a:r>
            <a:r>
              <a:rPr lang="en-US" dirty="0"/>
              <a:t> * (uniform(0,1))</a:t>
            </a:r>
            <a:r>
              <a:rPr lang="en-US" i="1" baseline="30000" dirty="0">
                <a:latin typeface="Courier New" pitchFamily="49" charset="0"/>
              </a:rPr>
              <a:t>y</a:t>
            </a:r>
          </a:p>
          <a:p>
            <a:pPr>
              <a:buFont typeface="Times New Roman" pitchFamily="18" charset="0"/>
              <a:buChar char="•"/>
            </a:pPr>
            <a:r>
              <a:rPr lang="en-US" i="1" dirty="0">
                <a:latin typeface="Courier New" pitchFamily="49" charset="0"/>
              </a:rPr>
              <a:t>y</a:t>
            </a:r>
            <a:r>
              <a:rPr lang="en-US" dirty="0"/>
              <a:t> ~ 6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0.5</a:t>
            </a:r>
            <a:r>
              <a:rPr lang="en-US" baseline="30000" dirty="0"/>
              <a:t>6</a:t>
            </a:r>
            <a:r>
              <a:rPr lang="en-US" dirty="0"/>
              <a:t> = 0.016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0.9</a:t>
            </a:r>
            <a:r>
              <a:rPr lang="en-US" baseline="30000" dirty="0"/>
              <a:t>6</a:t>
            </a:r>
            <a:r>
              <a:rPr lang="en-US" dirty="0"/>
              <a:t> = 0.531</a:t>
            </a:r>
          </a:p>
        </p:txBody>
      </p:sp>
      <p:pic>
        <p:nvPicPr>
          <p:cNvPr id="195586" name="Picture 2" descr="x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413" y="3068960"/>
            <a:ext cx="4648200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881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</a:t>
            </a:r>
            <a:endParaRPr lang="en-AU"/>
          </a:p>
        </p:txBody>
      </p:sp>
      <p:graphicFrame>
        <p:nvGraphicFramePr>
          <p:cNvPr id="267374" name="Group 110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66064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3,4,8,9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0248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49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0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1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2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3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4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5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6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7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8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59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0260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1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2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0263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0264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5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6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7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0268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0269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sp>
        <p:nvSpPr>
          <p:cNvPr id="50270" name="Oval 93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1" name="Oval 94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2" name="Oval 95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3" name="Oval 96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0274" name="AutoShape 97"/>
          <p:cNvCxnSpPr>
            <a:cxnSpLocks noChangeShapeType="1"/>
            <a:stCxn id="50270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275" name="AutoShape 98"/>
          <p:cNvCxnSpPr>
            <a:cxnSpLocks noChangeShapeType="1"/>
            <a:stCxn id="50273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276" name="AutoShape 99"/>
          <p:cNvCxnSpPr>
            <a:cxnSpLocks noChangeShapeType="1"/>
            <a:stCxn id="50271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277" name="AutoShape 100"/>
          <p:cNvCxnSpPr>
            <a:cxnSpLocks noChangeShapeType="1"/>
            <a:stCxn id="50272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278" name="Text Box 101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0279" name="Text Box 102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Initial propagations (time windows)</a:t>
            </a:r>
          </a:p>
        </p:txBody>
      </p:sp>
    </p:spTree>
    <p:extLst>
      <p:ext uri="{BB962C8B-B14F-4D97-AF65-F5344CB8AC3E}">
        <p14:creationId xmlns:p14="http://schemas.microsoft.com/office/powerpoint/2010/main" val="128554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</a:t>
            </a:r>
            <a:endParaRPr lang="en-AU"/>
          </a:p>
        </p:txBody>
      </p:sp>
      <p:graphicFrame>
        <p:nvGraphicFramePr>
          <p:cNvPr id="270339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66064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3,4,8,9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272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3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4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5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6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7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8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9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0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1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2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3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4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6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1287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1288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9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0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1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1292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1293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sp>
        <p:nvSpPr>
          <p:cNvPr id="51294" name="Oval 93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5" name="Oval 94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6" name="Oval 95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7" name="Oval 96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298" name="AutoShape 97"/>
          <p:cNvCxnSpPr>
            <a:cxnSpLocks noChangeShapeType="1"/>
            <a:stCxn id="51294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99" name="AutoShape 98"/>
          <p:cNvCxnSpPr>
            <a:cxnSpLocks noChangeShapeType="1"/>
            <a:stCxn id="51297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00" name="AutoShape 99"/>
          <p:cNvCxnSpPr>
            <a:cxnSpLocks noChangeShapeType="1"/>
            <a:stCxn id="51295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01" name="AutoShape 100"/>
          <p:cNvCxnSpPr>
            <a:cxnSpLocks noChangeShapeType="1"/>
            <a:stCxn id="51296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02" name="Text Box 101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1303" name="Text Box 102"/>
          <p:cNvSpPr txBox="1">
            <a:spLocks noChangeArrowheads="1"/>
          </p:cNvSpPr>
          <p:nvPr/>
        </p:nvSpPr>
        <p:spPr bwMode="auto">
          <a:xfrm>
            <a:off x="323850" y="4652963"/>
            <a:ext cx="5040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Initial propagations (compatibility constraint)</a:t>
            </a:r>
          </a:p>
        </p:txBody>
      </p:sp>
    </p:spTree>
    <p:extLst>
      <p:ext uri="{BB962C8B-B14F-4D97-AF65-F5344CB8AC3E}">
        <p14:creationId xmlns:p14="http://schemas.microsoft.com/office/powerpoint/2010/main" val="400811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</a:t>
            </a:r>
            <a:endParaRPr lang="en-AU"/>
          </a:p>
        </p:txBody>
      </p:sp>
      <p:graphicFrame>
        <p:nvGraphicFramePr>
          <p:cNvPr id="270339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66064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3,4,8,9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272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3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4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5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6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7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8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79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0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1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2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3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1284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6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1287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1288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9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0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1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1292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1293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sp>
        <p:nvSpPr>
          <p:cNvPr id="51294" name="Oval 93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5" name="Oval 94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6" name="Oval 95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7" name="Oval 96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298" name="AutoShape 97"/>
          <p:cNvCxnSpPr>
            <a:cxnSpLocks noChangeShapeType="1"/>
            <a:stCxn id="51294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99" name="AutoShape 98"/>
          <p:cNvCxnSpPr>
            <a:cxnSpLocks noChangeShapeType="1"/>
            <a:stCxn id="51297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00" name="AutoShape 99"/>
          <p:cNvCxnSpPr>
            <a:cxnSpLocks noChangeShapeType="1"/>
            <a:stCxn id="51295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01" name="AutoShape 100"/>
          <p:cNvCxnSpPr>
            <a:cxnSpLocks noChangeShapeType="1"/>
            <a:stCxn id="51296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02" name="Text Box 101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1303" name="Text Box 102"/>
          <p:cNvSpPr txBox="1">
            <a:spLocks noChangeArrowheads="1"/>
          </p:cNvSpPr>
          <p:nvPr/>
        </p:nvSpPr>
        <p:spPr bwMode="auto">
          <a:xfrm>
            <a:off x="323850" y="4652963"/>
            <a:ext cx="5040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 dirty="0"/>
              <a:t>Fix-point.</a:t>
            </a:r>
          </a:p>
        </p:txBody>
      </p:sp>
    </p:spTree>
    <p:extLst>
      <p:ext uri="{BB962C8B-B14F-4D97-AF65-F5344CB8AC3E}">
        <p14:creationId xmlns:p14="http://schemas.microsoft.com/office/powerpoint/2010/main" val="34676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R5 after R7 (start V2)</a:t>
            </a:r>
            <a:endParaRPr lang="en-AU"/>
          </a:p>
        </p:txBody>
      </p:sp>
      <p:graphicFrame>
        <p:nvGraphicFramePr>
          <p:cNvPr id="269315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66064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3,4,8,9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296" name="Line 103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297" name="Line 104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298" name="Line 105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299" name="Line 106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300" name="Line 107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301" name="Line 108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302" name="Line 109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303" name="Line 110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304" name="Line 111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305" name="Line 112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306" name="Line 113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307" name="Line 114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2308" name="Oval 115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309" name="Oval 116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310" name="Text Box 117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2311" name="Text Box 118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2312" name="Oval 119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313" name="Oval 120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314" name="Oval 121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315" name="Text Box 122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2316" name="Text Box 123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2317" name="Text Box 124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52318" name="AutoShape 125"/>
          <p:cNvCxnSpPr>
            <a:cxnSpLocks noChangeShapeType="1"/>
            <a:stCxn id="52322" idx="2"/>
            <a:endCxn id="52309" idx="7"/>
          </p:cNvCxnSpPr>
          <p:nvPr/>
        </p:nvCxnSpPr>
        <p:spPr bwMode="auto">
          <a:xfrm flipH="1">
            <a:off x="6445250" y="6205538"/>
            <a:ext cx="1008063" cy="2873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19" name="AutoShape 126"/>
          <p:cNvCxnSpPr>
            <a:cxnSpLocks noChangeShapeType="1"/>
            <a:stCxn id="52309" idx="6"/>
            <a:endCxn id="52321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320" name="Text Box 127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2321" name="Oval 128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322" name="Oval 129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323" name="Oval 130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324" name="Oval 131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325" name="AutoShape 132"/>
          <p:cNvCxnSpPr>
            <a:cxnSpLocks noChangeShapeType="1"/>
            <a:stCxn id="52321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26" name="AutoShape 133"/>
          <p:cNvCxnSpPr>
            <a:cxnSpLocks noChangeShapeType="1"/>
            <a:stCxn id="52324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27" name="AutoShape 134"/>
          <p:cNvCxnSpPr>
            <a:cxnSpLocks noChangeShapeType="1"/>
            <a:stCxn id="52322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328" name="AutoShape 135"/>
          <p:cNvCxnSpPr>
            <a:cxnSpLocks noChangeShapeType="1"/>
            <a:stCxn id="52323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701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R5 after R7 (start V2)</a:t>
            </a:r>
            <a:endParaRPr lang="en-AU"/>
          </a:p>
        </p:txBody>
      </p:sp>
      <p:graphicFrame>
        <p:nvGraphicFramePr>
          <p:cNvPr id="271363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66064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3,4,8,9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1-4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3320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21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22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23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24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25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26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27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28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29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30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31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3332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33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34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3335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3336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37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38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39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3340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3341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53342" name="AutoShape 93"/>
          <p:cNvCxnSpPr>
            <a:cxnSpLocks noChangeShapeType="1"/>
            <a:stCxn id="53346" idx="2"/>
            <a:endCxn id="53333" idx="7"/>
          </p:cNvCxnSpPr>
          <p:nvPr/>
        </p:nvCxnSpPr>
        <p:spPr bwMode="auto">
          <a:xfrm flipH="1">
            <a:off x="6445250" y="6205538"/>
            <a:ext cx="1008063" cy="2873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343" name="AutoShape 94"/>
          <p:cNvCxnSpPr>
            <a:cxnSpLocks noChangeShapeType="1"/>
            <a:stCxn id="53333" idx="6"/>
            <a:endCxn id="53345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344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3345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46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47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48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349" name="AutoShape 100"/>
          <p:cNvCxnSpPr>
            <a:cxnSpLocks noChangeShapeType="1"/>
            <a:stCxn id="53345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350" name="AutoShape 101"/>
          <p:cNvCxnSpPr>
            <a:cxnSpLocks noChangeShapeType="1"/>
            <a:stCxn id="53348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351" name="AutoShape 102"/>
          <p:cNvCxnSpPr>
            <a:cxnSpLocks noChangeShapeType="1"/>
            <a:stCxn id="53346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352" name="AutoShape 103"/>
          <p:cNvCxnSpPr>
            <a:cxnSpLocks noChangeShapeType="1"/>
            <a:stCxn id="53347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353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Propagate successor implications</a:t>
            </a:r>
          </a:p>
        </p:txBody>
      </p:sp>
      <p:sp>
        <p:nvSpPr>
          <p:cNvPr id="53354" name="Line 105"/>
          <p:cNvSpPr>
            <a:spLocks noChangeShapeType="1"/>
          </p:cNvSpPr>
          <p:nvPr/>
        </p:nvSpPr>
        <p:spPr bwMode="auto">
          <a:xfrm>
            <a:off x="5003800" y="1989138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16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R5 after R7 (start V2)</a:t>
            </a:r>
            <a:endParaRPr lang="en-AU"/>
          </a:p>
        </p:txBody>
      </p:sp>
      <p:graphicFrame>
        <p:nvGraphicFramePr>
          <p:cNvPr id="272387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66064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2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3,4,9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60-200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4344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45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46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47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48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49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50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51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52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53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54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55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4356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57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58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4359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4360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61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62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63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4364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4365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54366" name="AutoShape 93"/>
          <p:cNvCxnSpPr>
            <a:cxnSpLocks noChangeShapeType="1"/>
            <a:stCxn id="54370" idx="2"/>
            <a:endCxn id="54357" idx="7"/>
          </p:cNvCxnSpPr>
          <p:nvPr/>
        </p:nvCxnSpPr>
        <p:spPr bwMode="auto">
          <a:xfrm flipH="1">
            <a:off x="6445250" y="6205538"/>
            <a:ext cx="1008063" cy="2873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67" name="AutoShape 94"/>
          <p:cNvCxnSpPr>
            <a:cxnSpLocks noChangeShapeType="1"/>
            <a:stCxn id="54357" idx="6"/>
            <a:endCxn id="54369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368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4369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70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71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72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4373" name="AutoShape 100"/>
          <p:cNvCxnSpPr>
            <a:cxnSpLocks noChangeShapeType="1"/>
            <a:stCxn id="54369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74" name="AutoShape 101"/>
          <p:cNvCxnSpPr>
            <a:cxnSpLocks noChangeShapeType="1"/>
            <a:stCxn id="54372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75" name="AutoShape 102"/>
          <p:cNvCxnSpPr>
            <a:cxnSpLocks noChangeShapeType="1"/>
            <a:stCxn id="54370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376" name="AutoShape 103"/>
          <p:cNvCxnSpPr>
            <a:cxnSpLocks noChangeShapeType="1"/>
            <a:stCxn id="54371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377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Propagate changes to time and load</a:t>
            </a:r>
          </a:p>
        </p:txBody>
      </p:sp>
    </p:spTree>
    <p:extLst>
      <p:ext uri="{BB962C8B-B14F-4D97-AF65-F5344CB8AC3E}">
        <p14:creationId xmlns:p14="http://schemas.microsoft.com/office/powerpoint/2010/main" val="21121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R5 after R7 (start V2)</a:t>
            </a:r>
            <a:endParaRPr lang="en-AU"/>
          </a:p>
        </p:txBody>
      </p:sp>
      <p:graphicFrame>
        <p:nvGraphicFramePr>
          <p:cNvPr id="273515" name="Group 107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66064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3,4,9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5368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69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0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1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2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3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4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5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6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7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8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9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80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1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2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5383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5384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5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6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7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5388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5389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55390" name="AutoShape 93"/>
          <p:cNvCxnSpPr>
            <a:cxnSpLocks noChangeShapeType="1"/>
            <a:stCxn id="55394" idx="2"/>
            <a:endCxn id="55381" idx="7"/>
          </p:cNvCxnSpPr>
          <p:nvPr/>
        </p:nvCxnSpPr>
        <p:spPr bwMode="auto">
          <a:xfrm flipH="1">
            <a:off x="6445250" y="6205538"/>
            <a:ext cx="1008063" cy="2873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91" name="AutoShape 94"/>
          <p:cNvCxnSpPr>
            <a:cxnSpLocks noChangeShapeType="1"/>
            <a:stCxn id="55381" idx="6"/>
            <a:endCxn id="55393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92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5393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94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95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96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397" name="AutoShape 100"/>
          <p:cNvCxnSpPr>
            <a:cxnSpLocks noChangeShapeType="1"/>
            <a:stCxn id="55393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98" name="AutoShape 101"/>
          <p:cNvCxnSpPr>
            <a:cxnSpLocks noChangeShapeType="1"/>
            <a:stCxn id="55396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99" name="AutoShape 102"/>
          <p:cNvCxnSpPr>
            <a:cxnSpLocks noChangeShapeType="1"/>
            <a:stCxn id="55394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400" name="AutoShape 103"/>
          <p:cNvCxnSpPr>
            <a:cxnSpLocks noChangeShapeType="1"/>
            <a:stCxn id="55395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401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Bind route var</a:t>
            </a:r>
          </a:p>
        </p:txBody>
      </p:sp>
      <p:sp>
        <p:nvSpPr>
          <p:cNvPr id="55402" name="Line 105"/>
          <p:cNvSpPr>
            <a:spLocks noChangeShapeType="1"/>
          </p:cNvSpPr>
          <p:nvPr/>
        </p:nvSpPr>
        <p:spPr bwMode="auto">
          <a:xfrm>
            <a:off x="4714875" y="2492375"/>
            <a:ext cx="433388" cy="144463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73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R5 after R7 (start V2)</a:t>
            </a:r>
            <a:endParaRPr lang="en-AU"/>
          </a:p>
        </p:txBody>
      </p:sp>
      <p:graphicFrame>
        <p:nvGraphicFramePr>
          <p:cNvPr id="273515" name="Group 107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66064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3,4,9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5368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69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0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1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2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3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4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5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6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7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8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79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5380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1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2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5383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5384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5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6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87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5388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5389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55390" name="AutoShape 93"/>
          <p:cNvCxnSpPr>
            <a:cxnSpLocks noChangeShapeType="1"/>
            <a:stCxn id="55394" idx="2"/>
            <a:endCxn id="55381" idx="7"/>
          </p:cNvCxnSpPr>
          <p:nvPr/>
        </p:nvCxnSpPr>
        <p:spPr bwMode="auto">
          <a:xfrm flipH="1">
            <a:off x="6445250" y="6205538"/>
            <a:ext cx="1008063" cy="2873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91" name="AutoShape 94"/>
          <p:cNvCxnSpPr>
            <a:cxnSpLocks noChangeShapeType="1"/>
            <a:stCxn id="55381" idx="6"/>
            <a:endCxn id="55393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392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5393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94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95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96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397" name="AutoShape 100"/>
          <p:cNvCxnSpPr>
            <a:cxnSpLocks noChangeShapeType="1"/>
            <a:stCxn id="55393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98" name="AutoShape 101"/>
          <p:cNvCxnSpPr>
            <a:cxnSpLocks noChangeShapeType="1"/>
            <a:stCxn id="55396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399" name="AutoShape 102"/>
          <p:cNvCxnSpPr>
            <a:cxnSpLocks noChangeShapeType="1"/>
            <a:stCxn id="55394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400" name="AutoShape 103"/>
          <p:cNvCxnSpPr>
            <a:cxnSpLocks noChangeShapeType="1"/>
            <a:stCxn id="55395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401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 dirty="0"/>
              <a:t>Fix-point</a:t>
            </a:r>
          </a:p>
        </p:txBody>
      </p:sp>
    </p:spTree>
    <p:extLst>
      <p:ext uri="{BB962C8B-B14F-4D97-AF65-F5344CB8AC3E}">
        <p14:creationId xmlns:p14="http://schemas.microsoft.com/office/powerpoint/2010/main" val="270761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R2 after R7 (start V2)</a:t>
            </a:r>
            <a:endParaRPr lang="en-AU"/>
          </a:p>
        </p:txBody>
      </p:sp>
      <p:graphicFrame>
        <p:nvGraphicFramePr>
          <p:cNvPr id="274435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660649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6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3,4,9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123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9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392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393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394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395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396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397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398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399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400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401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402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403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6404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05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06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6407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6408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09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10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11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6412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6413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56414" name="AutoShape 93"/>
          <p:cNvCxnSpPr>
            <a:cxnSpLocks noChangeShapeType="1"/>
            <a:stCxn id="56418" idx="1"/>
            <a:endCxn id="56410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415" name="AutoShape 94"/>
          <p:cNvCxnSpPr>
            <a:cxnSpLocks noChangeShapeType="1"/>
            <a:stCxn id="56405" idx="6"/>
            <a:endCxn id="56417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416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6417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18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19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20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421" name="AutoShape 100"/>
          <p:cNvCxnSpPr>
            <a:cxnSpLocks noChangeShapeType="1"/>
            <a:stCxn id="56417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422" name="AutoShape 101"/>
          <p:cNvCxnSpPr>
            <a:cxnSpLocks noChangeShapeType="1"/>
            <a:stCxn id="56420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423" name="AutoShape 102"/>
          <p:cNvCxnSpPr>
            <a:cxnSpLocks noChangeShapeType="1"/>
            <a:stCxn id="56418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424" name="AutoShape 103"/>
          <p:cNvCxnSpPr>
            <a:cxnSpLocks noChangeShapeType="1"/>
            <a:stCxn id="56419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425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 </a:t>
            </a:r>
          </a:p>
        </p:txBody>
      </p:sp>
      <p:cxnSp>
        <p:nvCxnSpPr>
          <p:cNvPr id="56426" name="AutoShape 106"/>
          <p:cNvCxnSpPr>
            <a:cxnSpLocks noChangeShapeType="1"/>
            <a:stCxn id="56410" idx="3"/>
            <a:endCxn id="56405" idx="7"/>
          </p:cNvCxnSpPr>
          <p:nvPr/>
        </p:nvCxnSpPr>
        <p:spPr bwMode="auto">
          <a:xfrm flipH="1">
            <a:off x="6445250" y="5214938"/>
            <a:ext cx="808038" cy="12779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7108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R2 after R7 (start V2)</a:t>
            </a:r>
            <a:endParaRPr lang="en-AU"/>
          </a:p>
        </p:txBody>
      </p:sp>
      <p:graphicFrame>
        <p:nvGraphicFramePr>
          <p:cNvPr id="275567" name="Group 111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1,3,5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1,3,4,9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1,3,4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1-4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7416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17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18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19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20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21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22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23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24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25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26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27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7428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429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430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7431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7432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433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434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435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7436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7437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57438" name="AutoShape 93"/>
          <p:cNvCxnSpPr>
            <a:cxnSpLocks noChangeShapeType="1"/>
            <a:stCxn id="57442" idx="1"/>
            <a:endCxn id="57434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439" name="AutoShape 94"/>
          <p:cNvCxnSpPr>
            <a:cxnSpLocks noChangeShapeType="1"/>
            <a:stCxn id="57429" idx="6"/>
            <a:endCxn id="57441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440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7441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442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443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444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445" name="AutoShape 100"/>
          <p:cNvCxnSpPr>
            <a:cxnSpLocks noChangeShapeType="1"/>
            <a:stCxn id="57441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446" name="AutoShape 101"/>
          <p:cNvCxnSpPr>
            <a:cxnSpLocks noChangeShapeType="1"/>
            <a:stCxn id="57444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447" name="AutoShape 102"/>
          <p:cNvCxnSpPr>
            <a:cxnSpLocks noChangeShapeType="1"/>
            <a:stCxn id="57442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448" name="AutoShape 103"/>
          <p:cNvCxnSpPr>
            <a:cxnSpLocks noChangeShapeType="1"/>
            <a:stCxn id="57443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449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 Propagate successor implications</a:t>
            </a:r>
          </a:p>
        </p:txBody>
      </p:sp>
      <p:cxnSp>
        <p:nvCxnSpPr>
          <p:cNvPr id="57450" name="AutoShape 105"/>
          <p:cNvCxnSpPr>
            <a:cxnSpLocks noChangeShapeType="1"/>
            <a:stCxn id="57434" idx="3"/>
            <a:endCxn id="57429" idx="7"/>
          </p:cNvCxnSpPr>
          <p:nvPr/>
        </p:nvCxnSpPr>
        <p:spPr bwMode="auto">
          <a:xfrm flipH="1">
            <a:off x="6445250" y="5214938"/>
            <a:ext cx="808038" cy="12779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6381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Destroy part of the solution (</a:t>
            </a:r>
            <a:r>
              <a:rPr lang="en-AU" i="1" dirty="0">
                <a:solidFill>
                  <a:srgbClr val="990000"/>
                </a:solidFill>
              </a:rPr>
              <a:t>Select</a:t>
            </a:r>
            <a:r>
              <a:rPr lang="en-AU" dirty="0">
                <a:solidFill>
                  <a:srgbClr val="990000"/>
                </a:solidFill>
              </a:rPr>
              <a:t> method)</a:t>
            </a:r>
          </a:p>
          <a:p>
            <a:r>
              <a:rPr lang="en-AU" dirty="0"/>
              <a:t>Examples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Dump visits from </a:t>
            </a:r>
            <a:r>
              <a:rPr lang="en-AU" i="1" dirty="0"/>
              <a:t>k</a:t>
            </a:r>
            <a:r>
              <a:rPr lang="en-AU" dirty="0"/>
              <a:t> routes (</a:t>
            </a:r>
            <a:r>
              <a:rPr lang="en-AU" i="1" dirty="0"/>
              <a:t>k</a:t>
            </a:r>
            <a:r>
              <a:rPr lang="en-AU" dirty="0"/>
              <a:t> = 1, 2, 3)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Prefer routes that are close, 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Better yet, overlapping</a:t>
            </a:r>
          </a:p>
          <a:p>
            <a:pPr lvl="1">
              <a:buFont typeface="Times New Roman" pitchFamily="18" charset="0"/>
              <a:buChar char="–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86936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R2 after R7 (start V2)</a:t>
            </a:r>
            <a:endParaRPr lang="en-AU"/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1,3,4,9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78-150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118-200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8440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41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42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43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44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45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46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47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48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49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50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51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8452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53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54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8455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8456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57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58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59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8460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8461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58462" name="AutoShape 93"/>
          <p:cNvCxnSpPr>
            <a:cxnSpLocks noChangeShapeType="1"/>
            <a:stCxn id="58466" idx="1"/>
            <a:endCxn id="58458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63" name="AutoShape 94"/>
          <p:cNvCxnSpPr>
            <a:cxnSpLocks noChangeShapeType="1"/>
            <a:stCxn id="58453" idx="6"/>
            <a:endCxn id="58465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464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8465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66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67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68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469" name="AutoShape 100"/>
          <p:cNvCxnSpPr>
            <a:cxnSpLocks noChangeShapeType="1"/>
            <a:stCxn id="58465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70" name="AutoShape 101"/>
          <p:cNvCxnSpPr>
            <a:cxnSpLocks noChangeShapeType="1"/>
            <a:stCxn id="58468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71" name="AutoShape 102"/>
          <p:cNvCxnSpPr>
            <a:cxnSpLocks noChangeShapeType="1"/>
            <a:stCxn id="58466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472" name="AutoShape 103"/>
          <p:cNvCxnSpPr>
            <a:cxnSpLocks noChangeShapeType="1"/>
            <a:stCxn id="58467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473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 Update load and time</a:t>
            </a:r>
          </a:p>
        </p:txBody>
      </p:sp>
      <p:cxnSp>
        <p:nvCxnSpPr>
          <p:cNvPr id="58474" name="AutoShape 105"/>
          <p:cNvCxnSpPr>
            <a:cxnSpLocks noChangeShapeType="1"/>
            <a:stCxn id="58458" idx="3"/>
            <a:endCxn id="58453" idx="7"/>
          </p:cNvCxnSpPr>
          <p:nvPr/>
        </p:nvCxnSpPr>
        <p:spPr bwMode="auto">
          <a:xfrm flipH="1">
            <a:off x="6445250" y="5214938"/>
            <a:ext cx="808038" cy="12779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4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R2 after R7 (start V2)</a:t>
            </a:r>
            <a:endParaRPr lang="en-AU"/>
          </a:p>
        </p:txBody>
      </p:sp>
      <p:graphicFrame>
        <p:nvGraphicFramePr>
          <p:cNvPr id="277507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3,5,8,9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1,3,4,9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78-150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118-200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9464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65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66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67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68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69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70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71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72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73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74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75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59476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77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78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59479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59480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81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82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83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59484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59485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59486" name="AutoShape 93"/>
          <p:cNvCxnSpPr>
            <a:cxnSpLocks noChangeShapeType="1"/>
            <a:stCxn id="59490" idx="1"/>
            <a:endCxn id="59482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87" name="AutoShape 94"/>
          <p:cNvCxnSpPr>
            <a:cxnSpLocks noChangeShapeType="1"/>
            <a:stCxn id="59477" idx="6"/>
            <a:endCxn id="59489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88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59489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90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91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92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9493" name="AutoShape 100"/>
          <p:cNvCxnSpPr>
            <a:cxnSpLocks noChangeShapeType="1"/>
            <a:stCxn id="59489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94" name="AutoShape 101"/>
          <p:cNvCxnSpPr>
            <a:cxnSpLocks noChangeShapeType="1"/>
            <a:stCxn id="59492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95" name="AutoShape 102"/>
          <p:cNvCxnSpPr>
            <a:cxnSpLocks noChangeShapeType="1"/>
            <a:stCxn id="59490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96" name="AutoShape 103"/>
          <p:cNvCxnSpPr>
            <a:cxnSpLocks noChangeShapeType="1"/>
            <a:stCxn id="59491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97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Bind route var</a:t>
            </a:r>
          </a:p>
        </p:txBody>
      </p:sp>
      <p:cxnSp>
        <p:nvCxnSpPr>
          <p:cNvPr id="59498" name="AutoShape 105"/>
          <p:cNvCxnSpPr>
            <a:cxnSpLocks noChangeShapeType="1"/>
            <a:stCxn id="59482" idx="3"/>
            <a:endCxn id="59477" idx="7"/>
          </p:cNvCxnSpPr>
          <p:nvPr/>
        </p:nvCxnSpPr>
        <p:spPr bwMode="auto">
          <a:xfrm flipH="1">
            <a:off x="6445250" y="5214938"/>
            <a:ext cx="808038" cy="12779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99" name="Line 106"/>
          <p:cNvSpPr>
            <a:spLocks noChangeShapeType="1"/>
          </p:cNvSpPr>
          <p:nvPr/>
        </p:nvSpPr>
        <p:spPr bwMode="auto">
          <a:xfrm>
            <a:off x="1908175" y="2563813"/>
            <a:ext cx="433388" cy="144462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061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R2 after R7 (start V2)</a:t>
            </a:r>
            <a:endParaRPr lang="en-AU"/>
          </a:p>
        </p:txBody>
      </p:sp>
      <p:graphicFrame>
        <p:nvGraphicFramePr>
          <p:cNvPr id="278531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0,1,3,8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,4,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1-3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78-150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118-200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0488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89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0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1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2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3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4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5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6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7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8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9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500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1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2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0503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60504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5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6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7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0508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0509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0510" name="AutoShape 93"/>
          <p:cNvCxnSpPr>
            <a:cxnSpLocks noChangeShapeType="1"/>
            <a:stCxn id="60514" idx="1"/>
            <a:endCxn id="60506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511" name="AutoShape 94"/>
          <p:cNvCxnSpPr>
            <a:cxnSpLocks noChangeShapeType="1"/>
            <a:stCxn id="60501" idx="6"/>
            <a:endCxn id="60513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512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0513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14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15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16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517" name="AutoShape 100"/>
          <p:cNvCxnSpPr>
            <a:cxnSpLocks noChangeShapeType="1"/>
            <a:stCxn id="60513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518" name="AutoShape 101"/>
          <p:cNvCxnSpPr>
            <a:cxnSpLocks noChangeShapeType="1"/>
            <a:stCxn id="60516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519" name="AutoShape 102"/>
          <p:cNvCxnSpPr>
            <a:cxnSpLocks noChangeShapeType="1"/>
            <a:stCxn id="60514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520" name="AutoShape 103"/>
          <p:cNvCxnSpPr>
            <a:cxnSpLocks noChangeShapeType="1"/>
            <a:stCxn id="60515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521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Propagate request compatibility constraint</a:t>
            </a:r>
          </a:p>
        </p:txBody>
      </p:sp>
      <p:cxnSp>
        <p:nvCxnSpPr>
          <p:cNvPr id="60522" name="AutoShape 105"/>
          <p:cNvCxnSpPr>
            <a:cxnSpLocks noChangeShapeType="1"/>
            <a:stCxn id="60506" idx="3"/>
            <a:endCxn id="60501" idx="7"/>
          </p:cNvCxnSpPr>
          <p:nvPr/>
        </p:nvCxnSpPr>
        <p:spPr bwMode="auto">
          <a:xfrm flipH="1">
            <a:off x="6445250" y="5214938"/>
            <a:ext cx="808038" cy="12779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523" name="Line 107"/>
          <p:cNvSpPr>
            <a:spLocks noChangeShapeType="1"/>
          </p:cNvSpPr>
          <p:nvPr/>
        </p:nvSpPr>
        <p:spPr bwMode="auto">
          <a:xfrm>
            <a:off x="4211638" y="2492375"/>
            <a:ext cx="217487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524" name="Line 108"/>
          <p:cNvSpPr>
            <a:spLocks noChangeShapeType="1"/>
          </p:cNvSpPr>
          <p:nvPr/>
        </p:nvSpPr>
        <p:spPr bwMode="auto">
          <a:xfrm>
            <a:off x="5146675" y="1773238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24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R2 after R7 (start V2)</a:t>
            </a:r>
            <a:endParaRPr lang="en-AU"/>
          </a:p>
        </p:txBody>
      </p:sp>
      <p:graphicFrame>
        <p:nvGraphicFramePr>
          <p:cNvPr id="278531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0,1,3,8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1,3,9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78-150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118-200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0488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89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0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1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2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3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4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5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6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7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8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499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0500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1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2" name="Text Box 85"/>
          <p:cNvSpPr txBox="1">
            <a:spLocks noChangeArrowheads="1"/>
          </p:cNvSpPr>
          <p:nvPr/>
        </p:nvSpPr>
        <p:spPr bwMode="auto">
          <a:xfrm>
            <a:off x="619283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0503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60504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5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6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07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0508" name="Text Box 91"/>
          <p:cNvSpPr txBox="1">
            <a:spLocks noChangeArrowheads="1"/>
          </p:cNvSpPr>
          <p:nvPr/>
        </p:nvSpPr>
        <p:spPr bwMode="auto">
          <a:xfrm>
            <a:off x="7816850" y="424497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0509" name="Text Box 92"/>
          <p:cNvSpPr txBox="1">
            <a:spLocks noChangeArrowheads="1"/>
          </p:cNvSpPr>
          <p:nvPr/>
        </p:nvSpPr>
        <p:spPr bwMode="auto">
          <a:xfrm>
            <a:off x="7094538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0510" name="AutoShape 93"/>
          <p:cNvCxnSpPr>
            <a:cxnSpLocks noChangeShapeType="1"/>
            <a:stCxn id="60514" idx="1"/>
            <a:endCxn id="60506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511" name="AutoShape 94"/>
          <p:cNvCxnSpPr>
            <a:cxnSpLocks noChangeShapeType="1"/>
            <a:stCxn id="60501" idx="6"/>
            <a:endCxn id="60513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512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0513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14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15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16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0517" name="AutoShape 100"/>
          <p:cNvCxnSpPr>
            <a:cxnSpLocks noChangeShapeType="1"/>
            <a:stCxn id="60513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518" name="AutoShape 101"/>
          <p:cNvCxnSpPr>
            <a:cxnSpLocks noChangeShapeType="1"/>
            <a:stCxn id="60516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519" name="AutoShape 102"/>
          <p:cNvCxnSpPr>
            <a:cxnSpLocks noChangeShapeType="1"/>
            <a:stCxn id="60514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520" name="AutoShape 103"/>
          <p:cNvCxnSpPr>
            <a:cxnSpLocks noChangeShapeType="1"/>
            <a:stCxn id="60515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521" name="Text Box 104"/>
          <p:cNvSpPr txBox="1">
            <a:spLocks noChangeArrowheads="1"/>
          </p:cNvSpPr>
          <p:nvPr/>
        </p:nvSpPr>
        <p:spPr bwMode="auto">
          <a:xfrm>
            <a:off x="323850" y="4652963"/>
            <a:ext cx="5040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 dirty="0" err="1"/>
              <a:t>Fixpoint</a:t>
            </a:r>
            <a:endParaRPr lang="en-AU" sz="2400" dirty="0"/>
          </a:p>
        </p:txBody>
      </p:sp>
      <p:cxnSp>
        <p:nvCxnSpPr>
          <p:cNvPr id="60522" name="AutoShape 105"/>
          <p:cNvCxnSpPr>
            <a:cxnSpLocks noChangeShapeType="1"/>
            <a:stCxn id="60506" idx="3"/>
            <a:endCxn id="60501" idx="7"/>
          </p:cNvCxnSpPr>
          <p:nvPr/>
        </p:nvCxnSpPr>
        <p:spPr bwMode="auto">
          <a:xfrm flipH="1">
            <a:off x="6445250" y="5214938"/>
            <a:ext cx="808038" cy="12779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4025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R3 after R2</a:t>
            </a:r>
            <a:endParaRPr lang="en-AU"/>
          </a:p>
        </p:txBody>
      </p:sp>
      <p:graphicFrame>
        <p:nvGraphicFramePr>
          <p:cNvPr id="279555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 4,5,8,9</a:t>
                      </a:r>
                      <a:endParaRPr kumimoji="0" lang="en-AU" sz="18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0,1,3,8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1-3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78-150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118-200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1512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13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14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15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16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17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18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19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20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21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22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23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1524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5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6" name="Oval 87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7" name="Oval 88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8" name="Oval 89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9" name="Text Box 90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1530" name="Text Box 91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1531" name="Text Box 92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1532" name="AutoShape 93"/>
          <p:cNvCxnSpPr>
            <a:cxnSpLocks noChangeShapeType="1"/>
            <a:stCxn id="61536" idx="1"/>
            <a:endCxn id="61528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33" name="AutoShape 94"/>
          <p:cNvCxnSpPr>
            <a:cxnSpLocks noChangeShapeType="1"/>
            <a:stCxn id="61525" idx="6"/>
            <a:endCxn id="61535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34" name="Text Box 95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1535" name="Oval 96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6" name="Oval 97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7" name="Oval 98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8" name="Oval 99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539" name="AutoShape 100"/>
          <p:cNvCxnSpPr>
            <a:cxnSpLocks noChangeShapeType="1"/>
            <a:stCxn id="61535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0" name="AutoShape 101"/>
          <p:cNvCxnSpPr>
            <a:cxnSpLocks noChangeShapeType="1"/>
            <a:stCxn id="61538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1" name="AutoShape 102"/>
          <p:cNvCxnSpPr>
            <a:cxnSpLocks noChangeShapeType="1"/>
            <a:stCxn id="61536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2" name="AutoShape 103"/>
          <p:cNvCxnSpPr>
            <a:cxnSpLocks noChangeShapeType="1"/>
            <a:stCxn id="61537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3" name="AutoShape 105"/>
          <p:cNvCxnSpPr>
            <a:cxnSpLocks noChangeShapeType="1"/>
            <a:stCxn id="61528" idx="2"/>
            <a:endCxn id="61524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4" name="AutoShape 107"/>
          <p:cNvCxnSpPr>
            <a:cxnSpLocks noChangeShapeType="1"/>
            <a:stCxn id="61524" idx="4"/>
            <a:endCxn id="61525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45" name="Text Box 85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1546" name="Text Box 86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8544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R3 after R2</a:t>
            </a:r>
            <a:endParaRPr lang="en-AU"/>
          </a:p>
        </p:txBody>
      </p:sp>
      <p:graphicFrame>
        <p:nvGraphicFramePr>
          <p:cNvPr id="280579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1,4,5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0,1,3,8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78-150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118-200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2536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37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38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39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40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41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42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43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44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45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46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47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48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49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50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51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52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53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2554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2555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2556" name="AutoShape 91"/>
          <p:cNvCxnSpPr>
            <a:cxnSpLocks noChangeShapeType="1"/>
            <a:stCxn id="62560" idx="1"/>
            <a:endCxn id="62552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557" name="AutoShape 92"/>
          <p:cNvCxnSpPr>
            <a:cxnSpLocks noChangeShapeType="1"/>
            <a:stCxn id="62549" idx="6"/>
            <a:endCxn id="62559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558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2559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0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1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62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2563" name="AutoShape 98"/>
          <p:cNvCxnSpPr>
            <a:cxnSpLocks noChangeShapeType="1"/>
            <a:stCxn id="62559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564" name="AutoShape 99"/>
          <p:cNvCxnSpPr>
            <a:cxnSpLocks noChangeShapeType="1"/>
            <a:stCxn id="62562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565" name="AutoShape 100"/>
          <p:cNvCxnSpPr>
            <a:cxnSpLocks noChangeShapeType="1"/>
            <a:stCxn id="62560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566" name="AutoShape 101"/>
          <p:cNvCxnSpPr>
            <a:cxnSpLocks noChangeShapeType="1"/>
            <a:stCxn id="62561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567" name="AutoShape 102"/>
          <p:cNvCxnSpPr>
            <a:cxnSpLocks noChangeShapeType="1"/>
            <a:stCxn id="62552" idx="2"/>
            <a:endCxn id="62548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568" name="AutoShape 103"/>
          <p:cNvCxnSpPr>
            <a:cxnSpLocks noChangeShapeType="1"/>
            <a:stCxn id="62548" idx="4"/>
            <a:endCxn id="62549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569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2570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62571" name="Text Box 106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Propagate successor implications</a:t>
            </a:r>
          </a:p>
        </p:txBody>
      </p:sp>
      <p:sp>
        <p:nvSpPr>
          <p:cNvPr id="62572" name="Line 107"/>
          <p:cNvSpPr>
            <a:spLocks noChangeShapeType="1"/>
          </p:cNvSpPr>
          <p:nvPr/>
        </p:nvSpPr>
        <p:spPr bwMode="auto">
          <a:xfrm>
            <a:off x="4932363" y="1773238"/>
            <a:ext cx="217487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73" name="Line 108"/>
          <p:cNvSpPr>
            <a:spLocks noChangeShapeType="1"/>
          </p:cNvSpPr>
          <p:nvPr/>
        </p:nvSpPr>
        <p:spPr bwMode="auto">
          <a:xfrm>
            <a:off x="5794375" y="1771650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2574" name="Line 109"/>
          <p:cNvSpPr>
            <a:spLocks noChangeShapeType="1"/>
          </p:cNvSpPr>
          <p:nvPr/>
        </p:nvSpPr>
        <p:spPr bwMode="auto">
          <a:xfrm>
            <a:off x="2339975" y="1773238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772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R3 after R2</a:t>
            </a:r>
            <a:endParaRPr lang="en-AU"/>
          </a:p>
        </p:txBody>
      </p:sp>
      <p:graphicFrame>
        <p:nvGraphicFramePr>
          <p:cNvPr id="281603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0,1,3,8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560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61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62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63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64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65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66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67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68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69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70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71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3572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73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74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75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76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77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3578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3579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3580" name="AutoShape 91"/>
          <p:cNvCxnSpPr>
            <a:cxnSpLocks noChangeShapeType="1"/>
            <a:stCxn id="63584" idx="1"/>
            <a:endCxn id="63576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81" name="AutoShape 92"/>
          <p:cNvCxnSpPr>
            <a:cxnSpLocks noChangeShapeType="1"/>
            <a:stCxn id="63573" idx="6"/>
            <a:endCxn id="63583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82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3583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84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85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86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3587" name="AutoShape 98"/>
          <p:cNvCxnSpPr>
            <a:cxnSpLocks noChangeShapeType="1"/>
            <a:stCxn id="63583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88" name="AutoShape 99"/>
          <p:cNvCxnSpPr>
            <a:cxnSpLocks noChangeShapeType="1"/>
            <a:stCxn id="63586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89" name="AutoShape 100"/>
          <p:cNvCxnSpPr>
            <a:cxnSpLocks noChangeShapeType="1"/>
            <a:stCxn id="63584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90" name="AutoShape 101"/>
          <p:cNvCxnSpPr>
            <a:cxnSpLocks noChangeShapeType="1"/>
            <a:stCxn id="63585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91" name="AutoShape 102"/>
          <p:cNvCxnSpPr>
            <a:cxnSpLocks noChangeShapeType="1"/>
            <a:stCxn id="63576" idx="2"/>
            <a:endCxn id="63572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592" name="AutoShape 103"/>
          <p:cNvCxnSpPr>
            <a:cxnSpLocks noChangeShapeType="1"/>
            <a:stCxn id="63572" idx="4"/>
            <a:endCxn id="63573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593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3594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63595" name="Text Box 106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Update time and load</a:t>
            </a:r>
          </a:p>
        </p:txBody>
      </p:sp>
    </p:spTree>
    <p:extLst>
      <p:ext uri="{BB962C8B-B14F-4D97-AF65-F5344CB8AC3E}">
        <p14:creationId xmlns:p14="http://schemas.microsoft.com/office/powerpoint/2010/main" val="274686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V1 schedule</a:t>
            </a:r>
          </a:p>
        </p:txBody>
      </p:sp>
      <p:pic>
        <p:nvPicPr>
          <p:cNvPr id="64516" name="Picture 5" descr="v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495425"/>
            <a:ext cx="882967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31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R3 after R2</a:t>
            </a:r>
            <a:endParaRPr lang="en-AU"/>
          </a:p>
        </p:txBody>
      </p:sp>
      <p:graphicFrame>
        <p:nvGraphicFramePr>
          <p:cNvPr id="284675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1,4,5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0,1,3,8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5608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09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0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1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2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3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4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5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6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7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8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19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5620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621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622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623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624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625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5626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5627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5628" name="AutoShape 91"/>
          <p:cNvCxnSpPr>
            <a:cxnSpLocks noChangeShapeType="1"/>
            <a:stCxn id="65632" idx="1"/>
            <a:endCxn id="65624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29" name="AutoShape 92"/>
          <p:cNvCxnSpPr>
            <a:cxnSpLocks noChangeShapeType="1"/>
            <a:stCxn id="65621" idx="6"/>
            <a:endCxn id="65631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630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5631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632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633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634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635" name="AutoShape 98"/>
          <p:cNvCxnSpPr>
            <a:cxnSpLocks noChangeShapeType="1"/>
            <a:stCxn id="65631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36" name="AutoShape 99"/>
          <p:cNvCxnSpPr>
            <a:cxnSpLocks noChangeShapeType="1"/>
            <a:stCxn id="65634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37" name="AutoShape 100"/>
          <p:cNvCxnSpPr>
            <a:cxnSpLocks noChangeShapeType="1"/>
            <a:stCxn id="65632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38" name="AutoShape 101"/>
          <p:cNvCxnSpPr>
            <a:cxnSpLocks noChangeShapeType="1"/>
            <a:stCxn id="65633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39" name="AutoShape 102"/>
          <p:cNvCxnSpPr>
            <a:cxnSpLocks noChangeShapeType="1"/>
            <a:stCxn id="65624" idx="2"/>
            <a:endCxn id="65620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640" name="AutoShape 103"/>
          <p:cNvCxnSpPr>
            <a:cxnSpLocks noChangeShapeType="1"/>
            <a:stCxn id="65620" idx="4"/>
            <a:endCxn id="65621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641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5642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65643" name="Text Box 106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Bind route var</a:t>
            </a:r>
          </a:p>
        </p:txBody>
      </p:sp>
      <p:sp>
        <p:nvSpPr>
          <p:cNvPr id="65644" name="Line 107"/>
          <p:cNvSpPr>
            <a:spLocks noChangeShapeType="1"/>
          </p:cNvSpPr>
          <p:nvPr/>
        </p:nvSpPr>
        <p:spPr bwMode="auto">
          <a:xfrm>
            <a:off x="2916238" y="2492375"/>
            <a:ext cx="360362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377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R3 after R2</a:t>
            </a:r>
            <a:endParaRPr lang="en-AU"/>
          </a:p>
        </p:txBody>
      </p:sp>
      <p:graphicFrame>
        <p:nvGraphicFramePr>
          <p:cNvPr id="285699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72098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3-5,8,9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1,4,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022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44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6632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33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34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35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36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37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38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39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40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41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42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43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44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45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46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47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48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49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6650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6651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6652" name="AutoShape 91"/>
          <p:cNvCxnSpPr>
            <a:cxnSpLocks noChangeShapeType="1"/>
            <a:stCxn id="66656" idx="1"/>
            <a:endCxn id="66648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653" name="AutoShape 92"/>
          <p:cNvCxnSpPr>
            <a:cxnSpLocks noChangeShapeType="1"/>
            <a:stCxn id="66645" idx="6"/>
            <a:endCxn id="66655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654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6655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56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57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58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6659" name="AutoShape 98"/>
          <p:cNvCxnSpPr>
            <a:cxnSpLocks noChangeShapeType="1"/>
            <a:stCxn id="66655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660" name="AutoShape 99"/>
          <p:cNvCxnSpPr>
            <a:cxnSpLocks noChangeShapeType="1"/>
            <a:stCxn id="66658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661" name="AutoShape 100"/>
          <p:cNvCxnSpPr>
            <a:cxnSpLocks noChangeShapeType="1"/>
            <a:stCxn id="66656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662" name="AutoShape 101"/>
          <p:cNvCxnSpPr>
            <a:cxnSpLocks noChangeShapeType="1"/>
            <a:stCxn id="66657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663" name="AutoShape 102"/>
          <p:cNvCxnSpPr>
            <a:cxnSpLocks noChangeShapeType="1"/>
            <a:stCxn id="66648" idx="2"/>
            <a:endCxn id="66644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664" name="AutoShape 103"/>
          <p:cNvCxnSpPr>
            <a:cxnSpLocks noChangeShapeType="1"/>
            <a:stCxn id="66644" idx="4"/>
            <a:endCxn id="66645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665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6666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66667" name="Text Box 106"/>
          <p:cNvSpPr txBox="1">
            <a:spLocks noChangeArrowheads="1"/>
          </p:cNvSpPr>
          <p:nvPr/>
        </p:nvSpPr>
        <p:spPr bwMode="auto">
          <a:xfrm>
            <a:off x="323850" y="4652963"/>
            <a:ext cx="5040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Propagate request incompatibility constraint</a:t>
            </a:r>
          </a:p>
        </p:txBody>
      </p:sp>
      <p:sp>
        <p:nvSpPr>
          <p:cNvPr id="66668" name="Line 108"/>
          <p:cNvSpPr>
            <a:spLocks noChangeShapeType="1"/>
          </p:cNvSpPr>
          <p:nvPr/>
        </p:nvSpPr>
        <p:spPr bwMode="auto">
          <a:xfrm>
            <a:off x="4210050" y="1773238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6669" name="Line 109"/>
          <p:cNvSpPr>
            <a:spLocks noChangeShapeType="1"/>
          </p:cNvSpPr>
          <p:nvPr/>
        </p:nvSpPr>
        <p:spPr bwMode="auto">
          <a:xfrm>
            <a:off x="2916238" y="1773238"/>
            <a:ext cx="360362" cy="2159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8180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Destroy part of the solution (</a:t>
            </a:r>
            <a:r>
              <a:rPr lang="en-AU" i="1" dirty="0">
                <a:solidFill>
                  <a:srgbClr val="990000"/>
                </a:solidFill>
              </a:rPr>
              <a:t>Select</a:t>
            </a:r>
            <a:r>
              <a:rPr lang="en-AU" dirty="0">
                <a:solidFill>
                  <a:srgbClr val="990000"/>
                </a:solidFill>
              </a:rPr>
              <a:t> method)</a:t>
            </a:r>
          </a:p>
          <a:p>
            <a:r>
              <a:rPr lang="en-AU" dirty="0"/>
              <a:t>Examples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Choose first visit randomly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Then, remove “related” visits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Based on distance, time compatibility, load</a:t>
            </a:r>
          </a:p>
        </p:txBody>
      </p:sp>
      <p:graphicFrame>
        <p:nvGraphicFramePr>
          <p:cNvPr id="26629" name="Object 4"/>
          <p:cNvGraphicFramePr>
            <a:graphicFrameLocks noChangeAspect="1"/>
          </p:cNvGraphicFramePr>
          <p:nvPr/>
        </p:nvGraphicFramePr>
        <p:xfrm>
          <a:off x="2268538" y="3933825"/>
          <a:ext cx="3455987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1206500" imgH="736600" progId="Equation.3">
                  <p:embed/>
                </p:oleObj>
              </mc:Choice>
              <mc:Fallback>
                <p:oleObj name="Equation" r:id="rId3" imgW="12065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933825"/>
                        <a:ext cx="3455987" cy="2109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054905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R3 after R2</a:t>
            </a:r>
            <a:endParaRPr lang="en-AU"/>
          </a:p>
        </p:txBody>
      </p:sp>
      <p:graphicFrame>
        <p:nvGraphicFramePr>
          <p:cNvPr id="282738" name="Group 114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0,4,8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,2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7656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57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58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59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0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1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2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3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4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5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6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7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8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9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0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1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2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3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7674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7675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7676" name="AutoShape 91"/>
          <p:cNvCxnSpPr>
            <a:cxnSpLocks noChangeShapeType="1"/>
            <a:stCxn id="67680" idx="1"/>
            <a:endCxn id="67672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77" name="AutoShape 92"/>
          <p:cNvCxnSpPr>
            <a:cxnSpLocks noChangeShapeType="1"/>
            <a:stCxn id="67669" idx="6"/>
            <a:endCxn id="67679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678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7679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80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81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82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7683" name="AutoShape 98"/>
          <p:cNvCxnSpPr>
            <a:cxnSpLocks noChangeShapeType="1"/>
            <a:stCxn id="67679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4" name="AutoShape 99"/>
          <p:cNvCxnSpPr>
            <a:cxnSpLocks noChangeShapeType="1"/>
            <a:stCxn id="67682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5" name="AutoShape 100"/>
          <p:cNvCxnSpPr>
            <a:cxnSpLocks noChangeShapeType="1"/>
            <a:stCxn id="67680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6" name="AutoShape 101"/>
          <p:cNvCxnSpPr>
            <a:cxnSpLocks noChangeShapeType="1"/>
            <a:stCxn id="67681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7" name="AutoShape 102"/>
          <p:cNvCxnSpPr>
            <a:cxnSpLocks noChangeShapeType="1"/>
            <a:stCxn id="67672" idx="2"/>
            <a:endCxn id="67668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8" name="AutoShape 103"/>
          <p:cNvCxnSpPr>
            <a:cxnSpLocks noChangeShapeType="1"/>
            <a:stCxn id="67668" idx="4"/>
            <a:endCxn id="67669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689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7690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67691" name="Text Box 106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Propagate effects of full load</a:t>
            </a:r>
          </a:p>
        </p:txBody>
      </p:sp>
      <p:sp>
        <p:nvSpPr>
          <p:cNvPr id="67692" name="Line 107"/>
          <p:cNvSpPr>
            <a:spLocks noChangeShapeType="1"/>
          </p:cNvSpPr>
          <p:nvPr/>
        </p:nvSpPr>
        <p:spPr bwMode="auto">
          <a:xfrm>
            <a:off x="1476375" y="2205038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93" name="Line 110"/>
          <p:cNvSpPr>
            <a:spLocks noChangeShapeType="1"/>
          </p:cNvSpPr>
          <p:nvPr/>
        </p:nvSpPr>
        <p:spPr bwMode="auto">
          <a:xfrm>
            <a:off x="2051050" y="1771650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94" name="Line 111"/>
          <p:cNvSpPr>
            <a:spLocks noChangeShapeType="1"/>
          </p:cNvSpPr>
          <p:nvPr/>
        </p:nvSpPr>
        <p:spPr bwMode="auto">
          <a:xfrm>
            <a:off x="4859338" y="1773238"/>
            <a:ext cx="217487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95" name="Line 112"/>
          <p:cNvSpPr>
            <a:spLocks noChangeShapeType="1"/>
          </p:cNvSpPr>
          <p:nvPr/>
        </p:nvSpPr>
        <p:spPr bwMode="auto">
          <a:xfrm>
            <a:off x="6659563" y="1773238"/>
            <a:ext cx="217487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289109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R3 after R2</a:t>
            </a:r>
            <a:endParaRPr lang="en-AU"/>
          </a:p>
        </p:txBody>
      </p:sp>
      <p:graphicFrame>
        <p:nvGraphicFramePr>
          <p:cNvPr id="282738" name="Group 114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0,4,8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7656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57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58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59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0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1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2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3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4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5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6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7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7668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69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0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1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2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73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7674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7675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7676" name="AutoShape 91"/>
          <p:cNvCxnSpPr>
            <a:cxnSpLocks noChangeShapeType="1"/>
            <a:stCxn id="67680" idx="1"/>
            <a:endCxn id="67672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77" name="AutoShape 92"/>
          <p:cNvCxnSpPr>
            <a:cxnSpLocks noChangeShapeType="1"/>
            <a:stCxn id="67669" idx="6"/>
            <a:endCxn id="67679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678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7679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80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81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82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7683" name="AutoShape 98"/>
          <p:cNvCxnSpPr>
            <a:cxnSpLocks noChangeShapeType="1"/>
            <a:stCxn id="67679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4" name="AutoShape 99"/>
          <p:cNvCxnSpPr>
            <a:cxnSpLocks noChangeShapeType="1"/>
            <a:stCxn id="67682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5" name="AutoShape 100"/>
          <p:cNvCxnSpPr>
            <a:cxnSpLocks noChangeShapeType="1"/>
            <a:stCxn id="67680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6" name="AutoShape 101"/>
          <p:cNvCxnSpPr>
            <a:cxnSpLocks noChangeShapeType="1"/>
            <a:stCxn id="67681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7" name="AutoShape 102"/>
          <p:cNvCxnSpPr>
            <a:cxnSpLocks noChangeShapeType="1"/>
            <a:stCxn id="67672" idx="2"/>
            <a:endCxn id="67668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688" name="AutoShape 103"/>
          <p:cNvCxnSpPr>
            <a:cxnSpLocks noChangeShapeType="1"/>
            <a:stCxn id="67668" idx="4"/>
            <a:endCxn id="67669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689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7690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sp>
        <p:nvSpPr>
          <p:cNvPr id="67691" name="Text Box 106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 dirty="0"/>
              <a:t>Fix-point</a:t>
            </a:r>
          </a:p>
        </p:txBody>
      </p:sp>
    </p:spTree>
    <p:extLst>
      <p:ext uri="{BB962C8B-B14F-4D97-AF65-F5344CB8AC3E}">
        <p14:creationId xmlns:p14="http://schemas.microsoft.com/office/powerpoint/2010/main" val="228017781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R4 after R6 (start V1)</a:t>
            </a:r>
            <a:endParaRPr lang="en-AU"/>
          </a:p>
        </p:txBody>
      </p:sp>
      <p:graphicFrame>
        <p:nvGraphicFramePr>
          <p:cNvPr id="286831" name="Group 111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0,4,8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8680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81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82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83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84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85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86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87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88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89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90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91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8692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93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94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95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96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97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8698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8699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8700" name="AutoShape 91"/>
          <p:cNvCxnSpPr>
            <a:cxnSpLocks noChangeShapeType="1"/>
            <a:stCxn id="68704" idx="1"/>
            <a:endCxn id="68696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01" name="AutoShape 92"/>
          <p:cNvCxnSpPr>
            <a:cxnSpLocks noChangeShapeType="1"/>
            <a:stCxn id="68693" idx="6"/>
            <a:endCxn id="68703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702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8703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704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705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706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707" name="AutoShape 98"/>
          <p:cNvCxnSpPr>
            <a:cxnSpLocks noChangeShapeType="1"/>
            <a:stCxn id="68703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08" name="AutoShape 99"/>
          <p:cNvCxnSpPr>
            <a:cxnSpLocks noChangeShapeType="1"/>
            <a:stCxn id="68706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09" name="AutoShape 100"/>
          <p:cNvCxnSpPr>
            <a:cxnSpLocks noChangeShapeType="1"/>
            <a:stCxn id="68704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10" name="AutoShape 101"/>
          <p:cNvCxnSpPr>
            <a:cxnSpLocks noChangeShapeType="1"/>
            <a:stCxn id="68705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11" name="AutoShape 102"/>
          <p:cNvCxnSpPr>
            <a:cxnSpLocks noChangeShapeType="1"/>
            <a:stCxn id="68696" idx="2"/>
            <a:endCxn id="68692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12" name="AutoShape 103"/>
          <p:cNvCxnSpPr>
            <a:cxnSpLocks noChangeShapeType="1"/>
            <a:stCxn id="68692" idx="4"/>
            <a:endCxn id="68693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713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8714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68715" name="AutoShape 108"/>
          <p:cNvCxnSpPr>
            <a:cxnSpLocks noChangeShapeType="1"/>
            <a:stCxn id="68705" idx="0"/>
            <a:endCxn id="68695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716" name="AutoShape 109"/>
          <p:cNvCxnSpPr>
            <a:cxnSpLocks noChangeShapeType="1"/>
            <a:stCxn id="68695" idx="4"/>
            <a:endCxn id="68706" idx="0"/>
          </p:cNvCxnSpPr>
          <p:nvPr/>
        </p:nvCxnSpPr>
        <p:spPr bwMode="auto">
          <a:xfrm flipH="1">
            <a:off x="7726363" y="4324350"/>
            <a:ext cx="571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6651237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R4 after R6 (start V1)</a:t>
            </a:r>
            <a:endParaRPr lang="en-AU"/>
          </a:p>
        </p:txBody>
      </p:sp>
      <p:graphicFrame>
        <p:nvGraphicFramePr>
          <p:cNvPr id="288878" name="Group 110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0,4,8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9704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05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06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07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08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09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10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11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12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13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14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15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69716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17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18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19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20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21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69722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69723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69724" name="AutoShape 91"/>
          <p:cNvCxnSpPr>
            <a:cxnSpLocks noChangeShapeType="1"/>
            <a:stCxn id="69728" idx="1"/>
            <a:endCxn id="69720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725" name="AutoShape 92"/>
          <p:cNvCxnSpPr>
            <a:cxnSpLocks noChangeShapeType="1"/>
            <a:stCxn id="69717" idx="6"/>
            <a:endCxn id="69727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726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69727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28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29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30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731" name="AutoShape 98"/>
          <p:cNvCxnSpPr>
            <a:cxnSpLocks noChangeShapeType="1"/>
            <a:stCxn id="69727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732" name="AutoShape 99"/>
          <p:cNvCxnSpPr>
            <a:cxnSpLocks noChangeShapeType="1"/>
            <a:stCxn id="69730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733" name="AutoShape 100"/>
          <p:cNvCxnSpPr>
            <a:cxnSpLocks noChangeShapeType="1"/>
            <a:stCxn id="69728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734" name="AutoShape 101"/>
          <p:cNvCxnSpPr>
            <a:cxnSpLocks noChangeShapeType="1"/>
            <a:stCxn id="69729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735" name="AutoShape 102"/>
          <p:cNvCxnSpPr>
            <a:cxnSpLocks noChangeShapeType="1"/>
            <a:stCxn id="69720" idx="2"/>
            <a:endCxn id="69716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736" name="AutoShape 103"/>
          <p:cNvCxnSpPr>
            <a:cxnSpLocks noChangeShapeType="1"/>
            <a:stCxn id="69716" idx="4"/>
            <a:endCxn id="69717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737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69738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69739" name="AutoShape 106"/>
          <p:cNvCxnSpPr>
            <a:cxnSpLocks noChangeShapeType="1"/>
            <a:stCxn id="69729" idx="0"/>
            <a:endCxn id="69719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740" name="AutoShape 107"/>
          <p:cNvCxnSpPr>
            <a:cxnSpLocks noChangeShapeType="1"/>
            <a:stCxn id="69719" idx="4"/>
            <a:endCxn id="69730" idx="0"/>
          </p:cNvCxnSpPr>
          <p:nvPr/>
        </p:nvCxnSpPr>
        <p:spPr bwMode="auto">
          <a:xfrm flipH="1">
            <a:off x="7726363" y="4324350"/>
            <a:ext cx="571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741" name="Text Box 108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Propagate successor implications</a:t>
            </a:r>
          </a:p>
        </p:txBody>
      </p:sp>
      <p:sp>
        <p:nvSpPr>
          <p:cNvPr id="69742" name="Line 109"/>
          <p:cNvSpPr>
            <a:spLocks noChangeShapeType="1"/>
          </p:cNvSpPr>
          <p:nvPr/>
        </p:nvSpPr>
        <p:spPr bwMode="auto">
          <a:xfrm>
            <a:off x="3779838" y="1773238"/>
            <a:ext cx="217487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150705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R4 after R6 (start V1)</a:t>
            </a:r>
            <a:endParaRPr lang="en-AU"/>
          </a:p>
        </p:txBody>
      </p:sp>
      <p:graphicFrame>
        <p:nvGraphicFramePr>
          <p:cNvPr id="289795" name="Group 3"/>
          <p:cNvGraphicFramePr>
            <a:graphicFrameLocks noGrp="1"/>
          </p:cNvGraphicFramePr>
          <p:nvPr/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0,4,8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50-140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110-200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0728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29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0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1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2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3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4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5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6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7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8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39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0740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41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42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43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44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45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70746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70747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70748" name="AutoShape 91"/>
          <p:cNvCxnSpPr>
            <a:cxnSpLocks noChangeShapeType="1"/>
            <a:stCxn id="70752" idx="1"/>
            <a:endCxn id="70744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749" name="AutoShape 92"/>
          <p:cNvCxnSpPr>
            <a:cxnSpLocks noChangeShapeType="1"/>
            <a:stCxn id="70741" idx="6"/>
            <a:endCxn id="70751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750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70751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52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53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54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0755" name="AutoShape 98"/>
          <p:cNvCxnSpPr>
            <a:cxnSpLocks noChangeShapeType="1"/>
            <a:stCxn id="70751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756" name="AutoShape 99"/>
          <p:cNvCxnSpPr>
            <a:cxnSpLocks noChangeShapeType="1"/>
            <a:stCxn id="70754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757" name="AutoShape 100"/>
          <p:cNvCxnSpPr>
            <a:cxnSpLocks noChangeShapeType="1"/>
            <a:stCxn id="70752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758" name="AutoShape 101"/>
          <p:cNvCxnSpPr>
            <a:cxnSpLocks noChangeShapeType="1"/>
            <a:stCxn id="70753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759" name="AutoShape 102"/>
          <p:cNvCxnSpPr>
            <a:cxnSpLocks noChangeShapeType="1"/>
            <a:stCxn id="70744" idx="2"/>
            <a:endCxn id="70740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760" name="AutoShape 103"/>
          <p:cNvCxnSpPr>
            <a:cxnSpLocks noChangeShapeType="1"/>
            <a:stCxn id="70740" idx="4"/>
            <a:endCxn id="70741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761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70762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70763" name="AutoShape 106"/>
          <p:cNvCxnSpPr>
            <a:cxnSpLocks noChangeShapeType="1"/>
            <a:stCxn id="70753" idx="0"/>
            <a:endCxn id="70743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764" name="AutoShape 107"/>
          <p:cNvCxnSpPr>
            <a:cxnSpLocks noChangeShapeType="1"/>
            <a:stCxn id="70743" idx="4"/>
            <a:endCxn id="70754" idx="0"/>
          </p:cNvCxnSpPr>
          <p:nvPr/>
        </p:nvCxnSpPr>
        <p:spPr bwMode="auto">
          <a:xfrm flipH="1">
            <a:off x="7726363" y="4324350"/>
            <a:ext cx="571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765" name="Text Box 108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Update time and load</a:t>
            </a:r>
          </a:p>
        </p:txBody>
      </p:sp>
    </p:spTree>
    <p:extLst>
      <p:ext uri="{BB962C8B-B14F-4D97-AF65-F5344CB8AC3E}">
        <p14:creationId xmlns:p14="http://schemas.microsoft.com/office/powerpoint/2010/main" val="193876477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56550" y="6383338"/>
            <a:ext cx="657225" cy="474662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7734AC-D565-4F06-B912-F177423AE8FB}" type="slidenum">
              <a:rPr lang="en-AU" sz="1400" smtClean="0">
                <a:solidFill>
                  <a:schemeClr val="folHlink"/>
                </a:solidFill>
              </a:rPr>
              <a:pPr eaLnBrk="1" hangingPunct="1"/>
              <a:t>85</a:t>
            </a:fld>
            <a:r>
              <a:rPr lang="en-AU" sz="1400">
                <a:solidFill>
                  <a:schemeClr val="folHlink"/>
                </a:solidFill>
              </a:rPr>
              <a:t>/58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R4 after R6 (start V1)</a:t>
            </a:r>
            <a:endParaRPr lang="en-AU"/>
          </a:p>
        </p:txBody>
      </p:sp>
      <p:pic>
        <p:nvPicPr>
          <p:cNvPr id="71684" name="Picture 4" descr="v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268413"/>
            <a:ext cx="8208962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792326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R4 after R6 (start V1)</a:t>
            </a:r>
            <a:endParaRPr lang="en-AU"/>
          </a:p>
        </p:txBody>
      </p:sp>
      <p:graphicFrame>
        <p:nvGraphicFramePr>
          <p:cNvPr id="290819" name="Group 3"/>
          <p:cNvGraphicFramePr>
            <a:graphicFrameLocks noGrp="1"/>
          </p:cNvGraphicFramePr>
          <p:nvPr/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0,4,8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50-140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110-200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776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77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78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79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0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1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2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3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4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5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6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7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8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89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90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91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92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93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72794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72795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72796" name="AutoShape 91"/>
          <p:cNvCxnSpPr>
            <a:cxnSpLocks noChangeShapeType="1"/>
            <a:stCxn id="72800" idx="1"/>
            <a:endCxn id="72792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97" name="AutoShape 92"/>
          <p:cNvCxnSpPr>
            <a:cxnSpLocks noChangeShapeType="1"/>
            <a:stCxn id="72789" idx="6"/>
            <a:endCxn id="72799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798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72799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00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01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02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803" name="AutoShape 98"/>
          <p:cNvCxnSpPr>
            <a:cxnSpLocks noChangeShapeType="1"/>
            <a:stCxn id="72799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4" name="AutoShape 99"/>
          <p:cNvCxnSpPr>
            <a:cxnSpLocks noChangeShapeType="1"/>
            <a:stCxn id="72802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5" name="AutoShape 100"/>
          <p:cNvCxnSpPr>
            <a:cxnSpLocks noChangeShapeType="1"/>
            <a:stCxn id="72800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6" name="AutoShape 101"/>
          <p:cNvCxnSpPr>
            <a:cxnSpLocks noChangeShapeType="1"/>
            <a:stCxn id="72801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7" name="AutoShape 102"/>
          <p:cNvCxnSpPr>
            <a:cxnSpLocks noChangeShapeType="1"/>
            <a:stCxn id="72792" idx="2"/>
            <a:endCxn id="72788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8" name="AutoShape 103"/>
          <p:cNvCxnSpPr>
            <a:cxnSpLocks noChangeShapeType="1"/>
            <a:stCxn id="72788" idx="4"/>
            <a:endCxn id="72789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809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72810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72811" name="AutoShape 106"/>
          <p:cNvCxnSpPr>
            <a:cxnSpLocks noChangeShapeType="1"/>
            <a:stCxn id="72801" idx="0"/>
            <a:endCxn id="72791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12" name="AutoShape 107"/>
          <p:cNvCxnSpPr>
            <a:cxnSpLocks noChangeShapeType="1"/>
            <a:stCxn id="72791" idx="4"/>
            <a:endCxn id="72802" idx="0"/>
          </p:cNvCxnSpPr>
          <p:nvPr/>
        </p:nvCxnSpPr>
        <p:spPr bwMode="auto">
          <a:xfrm flipH="1">
            <a:off x="7726363" y="4324350"/>
            <a:ext cx="571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813" name="Text Box 108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Bind route var</a:t>
            </a:r>
          </a:p>
        </p:txBody>
      </p:sp>
      <p:sp>
        <p:nvSpPr>
          <p:cNvPr id="72814" name="Line 109"/>
          <p:cNvSpPr>
            <a:spLocks noChangeShapeType="1"/>
          </p:cNvSpPr>
          <p:nvPr/>
        </p:nvSpPr>
        <p:spPr bwMode="auto">
          <a:xfrm>
            <a:off x="3922713" y="2203450"/>
            <a:ext cx="217487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39590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R4 after R6 (start V1)</a:t>
            </a:r>
            <a:endParaRPr lang="en-AU"/>
          </a:p>
        </p:txBody>
      </p:sp>
      <p:graphicFrame>
        <p:nvGraphicFramePr>
          <p:cNvPr id="290819" name="Group 3"/>
          <p:cNvGraphicFramePr>
            <a:graphicFrameLocks noGrp="1"/>
          </p:cNvGraphicFramePr>
          <p:nvPr>
            <p:extLst/>
          </p:nvPr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0,4,8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50-140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110-200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2776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77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78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79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0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1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2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3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4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5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6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7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2788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89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90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91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92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93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72794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72795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72796" name="AutoShape 91"/>
          <p:cNvCxnSpPr>
            <a:cxnSpLocks noChangeShapeType="1"/>
            <a:stCxn id="72800" idx="1"/>
            <a:endCxn id="72792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97" name="AutoShape 92"/>
          <p:cNvCxnSpPr>
            <a:cxnSpLocks noChangeShapeType="1"/>
            <a:stCxn id="72789" idx="6"/>
            <a:endCxn id="72799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798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72799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00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01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02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803" name="AutoShape 98"/>
          <p:cNvCxnSpPr>
            <a:cxnSpLocks noChangeShapeType="1"/>
            <a:stCxn id="72799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4" name="AutoShape 99"/>
          <p:cNvCxnSpPr>
            <a:cxnSpLocks noChangeShapeType="1"/>
            <a:stCxn id="72802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5" name="AutoShape 100"/>
          <p:cNvCxnSpPr>
            <a:cxnSpLocks noChangeShapeType="1"/>
            <a:stCxn id="72800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6" name="AutoShape 101"/>
          <p:cNvCxnSpPr>
            <a:cxnSpLocks noChangeShapeType="1"/>
            <a:stCxn id="72801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7" name="AutoShape 102"/>
          <p:cNvCxnSpPr>
            <a:cxnSpLocks noChangeShapeType="1"/>
            <a:stCxn id="72792" idx="2"/>
            <a:endCxn id="72788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08" name="AutoShape 103"/>
          <p:cNvCxnSpPr>
            <a:cxnSpLocks noChangeShapeType="1"/>
            <a:stCxn id="72788" idx="4"/>
            <a:endCxn id="72789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809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72810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72811" name="AutoShape 106"/>
          <p:cNvCxnSpPr>
            <a:cxnSpLocks noChangeShapeType="1"/>
            <a:stCxn id="72801" idx="0"/>
            <a:endCxn id="72791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812" name="AutoShape 107"/>
          <p:cNvCxnSpPr>
            <a:cxnSpLocks noChangeShapeType="1"/>
            <a:stCxn id="72791" idx="4"/>
            <a:endCxn id="72802" idx="0"/>
          </p:cNvCxnSpPr>
          <p:nvPr/>
        </p:nvCxnSpPr>
        <p:spPr bwMode="auto">
          <a:xfrm flipH="1">
            <a:off x="7726363" y="4324350"/>
            <a:ext cx="571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813" name="Text Box 108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 dirty="0"/>
              <a:t>Fix-point</a:t>
            </a:r>
          </a:p>
        </p:txBody>
      </p:sp>
    </p:spTree>
    <p:extLst>
      <p:ext uri="{BB962C8B-B14F-4D97-AF65-F5344CB8AC3E}">
        <p14:creationId xmlns:p14="http://schemas.microsoft.com/office/powerpoint/2010/main" val="355806844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R1 after R4</a:t>
            </a:r>
            <a:endParaRPr lang="en-AU"/>
          </a:p>
        </p:txBody>
      </p:sp>
      <p:graphicFrame>
        <p:nvGraphicFramePr>
          <p:cNvPr id="291843" name="Group 3"/>
          <p:cNvGraphicFramePr>
            <a:graphicFrameLocks noGrp="1"/>
          </p:cNvGraphicFramePr>
          <p:nvPr/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0,4,8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1,4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50-140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110-200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3800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01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02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03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04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05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06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07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08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09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10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11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3812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13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14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15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16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17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73818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73819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73820" name="AutoShape 91"/>
          <p:cNvCxnSpPr>
            <a:cxnSpLocks noChangeShapeType="1"/>
            <a:stCxn id="73824" idx="1"/>
            <a:endCxn id="73816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821" name="AutoShape 92"/>
          <p:cNvCxnSpPr>
            <a:cxnSpLocks noChangeShapeType="1"/>
            <a:stCxn id="73813" idx="6"/>
            <a:endCxn id="73823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822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73823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24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25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26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3827" name="AutoShape 98"/>
          <p:cNvCxnSpPr>
            <a:cxnSpLocks noChangeShapeType="1"/>
            <a:stCxn id="73823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828" name="AutoShape 99"/>
          <p:cNvCxnSpPr>
            <a:cxnSpLocks noChangeShapeType="1"/>
            <a:stCxn id="73826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829" name="AutoShape 100"/>
          <p:cNvCxnSpPr>
            <a:cxnSpLocks noChangeShapeType="1"/>
            <a:stCxn id="73824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830" name="AutoShape 101"/>
          <p:cNvCxnSpPr>
            <a:cxnSpLocks noChangeShapeType="1"/>
            <a:stCxn id="73825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831" name="AutoShape 102"/>
          <p:cNvCxnSpPr>
            <a:cxnSpLocks noChangeShapeType="1"/>
            <a:stCxn id="73816" idx="2"/>
            <a:endCxn id="73812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832" name="AutoShape 103"/>
          <p:cNvCxnSpPr>
            <a:cxnSpLocks noChangeShapeType="1"/>
            <a:stCxn id="73812" idx="4"/>
            <a:endCxn id="73813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833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73834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73835" name="AutoShape 106"/>
          <p:cNvCxnSpPr>
            <a:cxnSpLocks noChangeShapeType="1"/>
            <a:stCxn id="73825" idx="0"/>
            <a:endCxn id="73815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836" name="AutoShape 107"/>
          <p:cNvCxnSpPr>
            <a:cxnSpLocks noChangeShapeType="1"/>
            <a:stCxn id="73815" idx="2"/>
            <a:endCxn id="73814" idx="6"/>
          </p:cNvCxnSpPr>
          <p:nvPr/>
        </p:nvCxnSpPr>
        <p:spPr bwMode="auto">
          <a:xfrm flipH="1" flipV="1">
            <a:off x="7389813" y="4257675"/>
            <a:ext cx="336550" cy="9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837" name="Text Box 108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 </a:t>
            </a:r>
          </a:p>
        </p:txBody>
      </p:sp>
      <p:cxnSp>
        <p:nvCxnSpPr>
          <p:cNvPr id="73838" name="AutoShape 110"/>
          <p:cNvCxnSpPr>
            <a:cxnSpLocks noChangeShapeType="1"/>
            <a:stCxn id="73814" idx="4"/>
            <a:endCxn id="73826" idx="0"/>
          </p:cNvCxnSpPr>
          <p:nvPr/>
        </p:nvCxnSpPr>
        <p:spPr bwMode="auto">
          <a:xfrm>
            <a:off x="7332663" y="4314825"/>
            <a:ext cx="393700" cy="17589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6893245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R1 after R4</a:t>
            </a:r>
            <a:endParaRPr lang="en-AU"/>
          </a:p>
        </p:txBody>
      </p:sp>
      <p:graphicFrame>
        <p:nvGraphicFramePr>
          <p:cNvPr id="292867" name="Group 3"/>
          <p:cNvGraphicFramePr>
            <a:graphicFrameLocks noGrp="1"/>
          </p:cNvGraphicFramePr>
          <p:nvPr/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0,4,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,8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0,1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51-150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50-140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110-200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4824" name="Text Box 108"/>
          <p:cNvSpPr txBox="1">
            <a:spLocks noChangeArrowheads="1"/>
          </p:cNvSpPr>
          <p:nvPr/>
        </p:nvSpPr>
        <p:spPr bwMode="auto">
          <a:xfrm>
            <a:off x="323850" y="4652963"/>
            <a:ext cx="5040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 Propagate successor implications</a:t>
            </a:r>
          </a:p>
        </p:txBody>
      </p:sp>
      <p:sp>
        <p:nvSpPr>
          <p:cNvPr id="74825" name="Line 111"/>
          <p:cNvSpPr>
            <a:spLocks noChangeShapeType="1"/>
          </p:cNvSpPr>
          <p:nvPr/>
        </p:nvSpPr>
        <p:spPr bwMode="auto">
          <a:xfrm>
            <a:off x="1042988" y="1700213"/>
            <a:ext cx="360362" cy="360362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26" name="Line 113"/>
          <p:cNvSpPr>
            <a:spLocks noChangeShapeType="1"/>
          </p:cNvSpPr>
          <p:nvPr/>
        </p:nvSpPr>
        <p:spPr bwMode="auto">
          <a:xfrm>
            <a:off x="4067175" y="1773238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27" name="Line 114"/>
          <p:cNvSpPr>
            <a:spLocks noChangeShapeType="1"/>
          </p:cNvSpPr>
          <p:nvPr/>
        </p:nvSpPr>
        <p:spPr bwMode="auto">
          <a:xfrm>
            <a:off x="5724525" y="1773238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28" name="Line 155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29" name="Line 156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0" name="Line 157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1" name="Line 158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2" name="Line 159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3" name="Line 160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4" name="Line 161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5" name="Line 162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6" name="Line 163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7" name="Line 164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8" name="Line 165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39" name="Line 166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4840" name="Oval 167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841" name="Oval 168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842" name="Oval 169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843" name="Oval 170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844" name="Oval 171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845" name="Text Box 172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74846" name="Text Box 173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74847" name="Text Box 174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74848" name="AutoShape 175"/>
          <p:cNvCxnSpPr>
            <a:cxnSpLocks noChangeShapeType="1"/>
            <a:stCxn id="74852" idx="1"/>
            <a:endCxn id="74844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849" name="AutoShape 176"/>
          <p:cNvCxnSpPr>
            <a:cxnSpLocks noChangeShapeType="1"/>
            <a:stCxn id="74841" idx="6"/>
            <a:endCxn id="74851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850" name="Text Box 177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74851" name="Oval 178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852" name="Oval 179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853" name="Oval 180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854" name="Oval 181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4855" name="AutoShape 182"/>
          <p:cNvCxnSpPr>
            <a:cxnSpLocks noChangeShapeType="1"/>
            <a:stCxn id="74851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856" name="AutoShape 183"/>
          <p:cNvCxnSpPr>
            <a:cxnSpLocks noChangeShapeType="1"/>
            <a:stCxn id="74854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857" name="AutoShape 184"/>
          <p:cNvCxnSpPr>
            <a:cxnSpLocks noChangeShapeType="1"/>
            <a:stCxn id="74852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858" name="AutoShape 185"/>
          <p:cNvCxnSpPr>
            <a:cxnSpLocks noChangeShapeType="1"/>
            <a:stCxn id="74853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859" name="AutoShape 186"/>
          <p:cNvCxnSpPr>
            <a:cxnSpLocks noChangeShapeType="1"/>
            <a:stCxn id="74844" idx="2"/>
            <a:endCxn id="74840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860" name="AutoShape 187"/>
          <p:cNvCxnSpPr>
            <a:cxnSpLocks noChangeShapeType="1"/>
            <a:stCxn id="74840" idx="4"/>
            <a:endCxn id="74841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861" name="Text Box 188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74862" name="Text Box 189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74863" name="AutoShape 190"/>
          <p:cNvCxnSpPr>
            <a:cxnSpLocks noChangeShapeType="1"/>
            <a:stCxn id="74853" idx="0"/>
            <a:endCxn id="74843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864" name="AutoShape 191"/>
          <p:cNvCxnSpPr>
            <a:cxnSpLocks noChangeShapeType="1"/>
            <a:stCxn id="74843" idx="2"/>
            <a:endCxn id="74842" idx="6"/>
          </p:cNvCxnSpPr>
          <p:nvPr/>
        </p:nvCxnSpPr>
        <p:spPr bwMode="auto">
          <a:xfrm flipH="1" flipV="1">
            <a:off x="7389813" y="4257675"/>
            <a:ext cx="336550" cy="9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865" name="AutoShape 192"/>
          <p:cNvCxnSpPr>
            <a:cxnSpLocks noChangeShapeType="1"/>
            <a:stCxn id="74842" idx="4"/>
            <a:endCxn id="74854" idx="0"/>
          </p:cNvCxnSpPr>
          <p:nvPr/>
        </p:nvCxnSpPr>
        <p:spPr bwMode="auto">
          <a:xfrm>
            <a:off x="7332663" y="4314825"/>
            <a:ext cx="393700" cy="17589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04461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Destroy part of the solution (</a:t>
            </a:r>
            <a:r>
              <a:rPr lang="en-AU" i="1" dirty="0">
                <a:solidFill>
                  <a:srgbClr val="990000"/>
                </a:solidFill>
              </a:rPr>
              <a:t>Select</a:t>
            </a:r>
            <a:r>
              <a:rPr lang="en-AU" dirty="0">
                <a:solidFill>
                  <a:srgbClr val="990000"/>
                </a:solidFill>
              </a:rPr>
              <a:t> method)</a:t>
            </a:r>
          </a:p>
          <a:p>
            <a:r>
              <a:rPr lang="en-AU" dirty="0"/>
              <a:t>Examples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Dump visits from the smallest route 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Good if saving vehicles</a:t>
            </a:r>
          </a:p>
          <a:p>
            <a:pPr lvl="1">
              <a:buFont typeface="Times New Roman" pitchFamily="18" charset="0"/>
              <a:buChar char="–"/>
            </a:pPr>
            <a:r>
              <a:rPr lang="en-US" dirty="0"/>
              <a:t>Sometimes fewer vehicles = reduced travel</a:t>
            </a:r>
            <a:endParaRPr lang="en-AU" dirty="0"/>
          </a:p>
          <a:p>
            <a:pPr>
              <a:buFont typeface="Times New Roman" pitchFamily="18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1834960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R1 after R4</a:t>
            </a:r>
            <a:endParaRPr lang="en-AU"/>
          </a:p>
        </p:txBody>
      </p:sp>
      <p:graphicFrame>
        <p:nvGraphicFramePr>
          <p:cNvPr id="293891" name="Group 3"/>
          <p:cNvGraphicFramePr>
            <a:graphicFrameLocks noGrp="1"/>
          </p:cNvGraphicFramePr>
          <p:nvPr/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0,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70-139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50-119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131-200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5848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49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0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1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2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3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4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5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6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7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8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59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5860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1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2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3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4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5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75866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75867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75868" name="AutoShape 91"/>
          <p:cNvCxnSpPr>
            <a:cxnSpLocks noChangeShapeType="1"/>
            <a:stCxn id="75872" idx="1"/>
            <a:endCxn id="75864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869" name="AutoShape 92"/>
          <p:cNvCxnSpPr>
            <a:cxnSpLocks noChangeShapeType="1"/>
            <a:stCxn id="75861" idx="6"/>
            <a:endCxn id="75871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870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75871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72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73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74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875" name="AutoShape 98"/>
          <p:cNvCxnSpPr>
            <a:cxnSpLocks noChangeShapeType="1"/>
            <a:stCxn id="75871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876" name="AutoShape 99"/>
          <p:cNvCxnSpPr>
            <a:cxnSpLocks noChangeShapeType="1"/>
            <a:stCxn id="75874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877" name="AutoShape 100"/>
          <p:cNvCxnSpPr>
            <a:cxnSpLocks noChangeShapeType="1"/>
            <a:stCxn id="75872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878" name="AutoShape 101"/>
          <p:cNvCxnSpPr>
            <a:cxnSpLocks noChangeShapeType="1"/>
            <a:stCxn id="75873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879" name="AutoShape 102"/>
          <p:cNvCxnSpPr>
            <a:cxnSpLocks noChangeShapeType="1"/>
            <a:stCxn id="75864" idx="2"/>
            <a:endCxn id="75860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880" name="AutoShape 103"/>
          <p:cNvCxnSpPr>
            <a:cxnSpLocks noChangeShapeType="1"/>
            <a:stCxn id="75860" idx="4"/>
            <a:endCxn id="75861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881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75882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75883" name="AutoShape 106"/>
          <p:cNvCxnSpPr>
            <a:cxnSpLocks noChangeShapeType="1"/>
            <a:stCxn id="75873" idx="0"/>
            <a:endCxn id="75863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884" name="AutoShape 107"/>
          <p:cNvCxnSpPr>
            <a:cxnSpLocks noChangeShapeType="1"/>
            <a:stCxn id="75863" idx="2"/>
            <a:endCxn id="75862" idx="6"/>
          </p:cNvCxnSpPr>
          <p:nvPr/>
        </p:nvCxnSpPr>
        <p:spPr bwMode="auto">
          <a:xfrm flipH="1" flipV="1">
            <a:off x="7389813" y="4257675"/>
            <a:ext cx="336550" cy="9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885" name="Text Box 108"/>
          <p:cNvSpPr txBox="1">
            <a:spLocks noChangeArrowheads="1"/>
          </p:cNvSpPr>
          <p:nvPr/>
        </p:nvSpPr>
        <p:spPr bwMode="auto">
          <a:xfrm>
            <a:off x="323850" y="4652963"/>
            <a:ext cx="5040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Update load and time, and route var</a:t>
            </a:r>
          </a:p>
        </p:txBody>
      </p:sp>
      <p:cxnSp>
        <p:nvCxnSpPr>
          <p:cNvPr id="75886" name="AutoShape 109"/>
          <p:cNvCxnSpPr>
            <a:cxnSpLocks noChangeShapeType="1"/>
            <a:stCxn id="75862" idx="4"/>
            <a:endCxn id="75874" idx="0"/>
          </p:cNvCxnSpPr>
          <p:nvPr/>
        </p:nvCxnSpPr>
        <p:spPr bwMode="auto">
          <a:xfrm>
            <a:off x="7332663" y="4314825"/>
            <a:ext cx="393700" cy="17589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887" name="Line 113"/>
          <p:cNvSpPr>
            <a:spLocks noChangeShapeType="1"/>
          </p:cNvSpPr>
          <p:nvPr/>
        </p:nvSpPr>
        <p:spPr bwMode="auto">
          <a:xfrm>
            <a:off x="1187450" y="2205038"/>
            <a:ext cx="217488" cy="288925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965152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56550" y="6383338"/>
            <a:ext cx="657225" cy="474662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49263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A76A98-08C0-40CD-95D5-401A32588149}" type="slidenum">
              <a:rPr lang="en-AU" sz="1400" smtClean="0">
                <a:solidFill>
                  <a:schemeClr val="folHlink"/>
                </a:solidFill>
              </a:rPr>
              <a:pPr eaLnBrk="1" hangingPunct="1"/>
              <a:t>91</a:t>
            </a:fld>
            <a:r>
              <a:rPr lang="en-AU" sz="1400">
                <a:solidFill>
                  <a:schemeClr val="folHlink"/>
                </a:solidFill>
              </a:rPr>
              <a:t>/58</a:t>
            </a: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R1 after R4</a:t>
            </a:r>
            <a:endParaRPr lang="en-AU"/>
          </a:p>
        </p:txBody>
      </p:sp>
      <p:pic>
        <p:nvPicPr>
          <p:cNvPr id="76804" name="Picture 4" descr="v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28800"/>
            <a:ext cx="882967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165444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R1 after R4</a:t>
            </a:r>
            <a:endParaRPr lang="en-AU"/>
          </a:p>
        </p:txBody>
      </p:sp>
      <p:graphicFrame>
        <p:nvGraphicFramePr>
          <p:cNvPr id="295939" name="Group 3"/>
          <p:cNvGraphicFramePr>
            <a:graphicFrameLocks noGrp="1"/>
          </p:cNvGraphicFramePr>
          <p:nvPr/>
        </p:nvGraphicFramePr>
        <p:xfrm>
          <a:off x="0" y="1268413"/>
          <a:ext cx="9144000" cy="2460624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22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70-139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32-65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62-110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50-119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102-150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131-200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142-200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85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20-30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896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897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898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899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900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901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902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903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904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905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906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907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7908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09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10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11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12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13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77914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77915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77916" name="AutoShape 91"/>
          <p:cNvCxnSpPr>
            <a:cxnSpLocks noChangeShapeType="1"/>
            <a:stCxn id="77920" idx="1"/>
            <a:endCxn id="77912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917" name="AutoShape 92"/>
          <p:cNvCxnSpPr>
            <a:cxnSpLocks noChangeShapeType="1"/>
            <a:stCxn id="77909" idx="6"/>
            <a:endCxn id="77919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918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77919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20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21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22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923" name="AutoShape 98"/>
          <p:cNvCxnSpPr>
            <a:cxnSpLocks noChangeShapeType="1"/>
            <a:stCxn id="77919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924" name="AutoShape 99"/>
          <p:cNvCxnSpPr>
            <a:cxnSpLocks noChangeShapeType="1"/>
            <a:stCxn id="77922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925" name="AutoShape 100"/>
          <p:cNvCxnSpPr>
            <a:cxnSpLocks noChangeShapeType="1"/>
            <a:stCxn id="77920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926" name="AutoShape 101"/>
          <p:cNvCxnSpPr>
            <a:cxnSpLocks noChangeShapeType="1"/>
            <a:stCxn id="77921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927" name="AutoShape 102"/>
          <p:cNvCxnSpPr>
            <a:cxnSpLocks noChangeShapeType="1"/>
            <a:stCxn id="77912" idx="2"/>
            <a:endCxn id="77908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928" name="AutoShape 103"/>
          <p:cNvCxnSpPr>
            <a:cxnSpLocks noChangeShapeType="1"/>
            <a:stCxn id="77908" idx="4"/>
            <a:endCxn id="77909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929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77930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77931" name="AutoShape 106"/>
          <p:cNvCxnSpPr>
            <a:cxnSpLocks noChangeShapeType="1"/>
            <a:stCxn id="77921" idx="0"/>
            <a:endCxn id="77911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932" name="AutoShape 107"/>
          <p:cNvCxnSpPr>
            <a:cxnSpLocks noChangeShapeType="1"/>
            <a:stCxn id="77911" idx="2"/>
            <a:endCxn id="77910" idx="6"/>
          </p:cNvCxnSpPr>
          <p:nvPr/>
        </p:nvCxnSpPr>
        <p:spPr bwMode="auto">
          <a:xfrm flipH="1" flipV="1">
            <a:off x="7389813" y="4257675"/>
            <a:ext cx="336550" cy="9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933" name="Text Box 108"/>
          <p:cNvSpPr txBox="1">
            <a:spLocks noChangeArrowheads="1"/>
          </p:cNvSpPr>
          <p:nvPr/>
        </p:nvSpPr>
        <p:spPr bwMode="auto">
          <a:xfrm>
            <a:off x="323850" y="4652963"/>
            <a:ext cx="5040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 dirty="0"/>
              <a:t>Fix-point</a:t>
            </a:r>
          </a:p>
        </p:txBody>
      </p:sp>
      <p:cxnSp>
        <p:nvCxnSpPr>
          <p:cNvPr id="77934" name="AutoShape 109"/>
          <p:cNvCxnSpPr>
            <a:cxnSpLocks noChangeShapeType="1"/>
            <a:stCxn id="77910" idx="4"/>
            <a:endCxn id="77922" idx="0"/>
          </p:cNvCxnSpPr>
          <p:nvPr/>
        </p:nvCxnSpPr>
        <p:spPr bwMode="auto">
          <a:xfrm>
            <a:off x="7332663" y="4314825"/>
            <a:ext cx="393700" cy="17589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9619693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Choose R1 after R4</a:t>
            </a:r>
            <a:endParaRPr lang="en-AU"/>
          </a:p>
        </p:txBody>
      </p:sp>
      <p:graphicFrame>
        <p:nvGraphicFramePr>
          <p:cNvPr id="297070" name="Group 110"/>
          <p:cNvGraphicFramePr>
            <a:graphicFrameLocks noGrp="1"/>
          </p:cNvGraphicFramePr>
          <p:nvPr/>
        </p:nvGraphicFramePr>
        <p:xfrm>
          <a:off x="0" y="1268413"/>
          <a:ext cx="9144000" cy="219868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2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5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R9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s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r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t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70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62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102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131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142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73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AU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q</a:t>
                      </a:r>
                      <a:r>
                        <a:rPr kumimoji="0" lang="en-AU" sz="2000" b="0" i="1" u="none" strike="noStrike" cap="none" normalizeH="0" baseline="-2500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Courier New" pitchFamily="49" charset="0"/>
                        </a:rPr>
                        <a:t>i</a:t>
                      </a:r>
                      <a:endParaRPr kumimoji="0" lang="en-AU" sz="2000" b="0" i="1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20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610F63"/>
                          </a:solidFill>
                          <a:effectLst/>
                          <a:latin typeface="Arial" charset="0"/>
                        </a:rPr>
                        <a:t>30</a:t>
                      </a:r>
                      <a:endParaRPr kumimoji="0" lang="en-AU" sz="2000" b="0" i="0" u="none" strike="noStrike" cap="none" normalizeH="0" baseline="0">
                        <a:ln>
                          <a:noFill/>
                        </a:ln>
                        <a:solidFill>
                          <a:srgbClr val="610F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8920" name="Line 71"/>
          <p:cNvSpPr>
            <a:spLocks noChangeShapeType="1"/>
          </p:cNvSpPr>
          <p:nvPr/>
        </p:nvSpPr>
        <p:spPr bwMode="auto">
          <a:xfrm>
            <a:off x="5965825" y="6545263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21" name="Line 72"/>
          <p:cNvSpPr>
            <a:spLocks noChangeShapeType="1"/>
          </p:cNvSpPr>
          <p:nvPr/>
        </p:nvSpPr>
        <p:spPr bwMode="auto">
          <a:xfrm>
            <a:off x="5965825" y="608488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22" name="Line 73"/>
          <p:cNvSpPr>
            <a:spLocks noChangeShapeType="1"/>
          </p:cNvSpPr>
          <p:nvPr/>
        </p:nvSpPr>
        <p:spPr bwMode="auto">
          <a:xfrm>
            <a:off x="5965825" y="5622925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23" name="Line 74"/>
          <p:cNvSpPr>
            <a:spLocks noChangeShapeType="1"/>
          </p:cNvSpPr>
          <p:nvPr/>
        </p:nvSpPr>
        <p:spPr bwMode="auto">
          <a:xfrm>
            <a:off x="5965825" y="5164138"/>
            <a:ext cx="2257425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24" name="Line 75"/>
          <p:cNvSpPr>
            <a:spLocks noChangeShapeType="1"/>
          </p:cNvSpPr>
          <p:nvPr/>
        </p:nvSpPr>
        <p:spPr bwMode="auto">
          <a:xfrm>
            <a:off x="6869113" y="4702175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25" name="Line 76"/>
          <p:cNvSpPr>
            <a:spLocks noChangeShapeType="1"/>
          </p:cNvSpPr>
          <p:nvPr/>
        </p:nvSpPr>
        <p:spPr bwMode="auto">
          <a:xfrm>
            <a:off x="6869113" y="4240213"/>
            <a:ext cx="1354137" cy="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26" name="Line 77"/>
          <p:cNvSpPr>
            <a:spLocks noChangeShapeType="1"/>
          </p:cNvSpPr>
          <p:nvPr/>
        </p:nvSpPr>
        <p:spPr bwMode="auto">
          <a:xfrm>
            <a:off x="596582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27" name="Line 78"/>
          <p:cNvSpPr>
            <a:spLocks noChangeShapeType="1"/>
          </p:cNvSpPr>
          <p:nvPr/>
        </p:nvSpPr>
        <p:spPr bwMode="auto">
          <a:xfrm>
            <a:off x="6416675" y="5164138"/>
            <a:ext cx="0" cy="1381125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28" name="Line 79"/>
          <p:cNvSpPr>
            <a:spLocks noChangeShapeType="1"/>
          </p:cNvSpPr>
          <p:nvPr/>
        </p:nvSpPr>
        <p:spPr bwMode="auto">
          <a:xfrm>
            <a:off x="68691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29" name="Line 80"/>
          <p:cNvSpPr>
            <a:spLocks noChangeShapeType="1"/>
          </p:cNvSpPr>
          <p:nvPr/>
        </p:nvSpPr>
        <p:spPr bwMode="auto">
          <a:xfrm>
            <a:off x="731996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30" name="Line 81"/>
          <p:cNvSpPr>
            <a:spLocks noChangeShapeType="1"/>
          </p:cNvSpPr>
          <p:nvPr/>
        </p:nvSpPr>
        <p:spPr bwMode="auto">
          <a:xfrm>
            <a:off x="7770813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31" name="Line 82"/>
          <p:cNvSpPr>
            <a:spLocks noChangeShapeType="1"/>
          </p:cNvSpPr>
          <p:nvPr/>
        </p:nvSpPr>
        <p:spPr bwMode="auto">
          <a:xfrm>
            <a:off x="8223250" y="4240213"/>
            <a:ext cx="0" cy="2305050"/>
          </a:xfrm>
          <a:prstGeom prst="line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AU"/>
          </a:p>
        </p:txBody>
      </p:sp>
      <p:sp>
        <p:nvSpPr>
          <p:cNvPr id="78932" name="Oval 83"/>
          <p:cNvSpPr>
            <a:spLocks noChangeArrowheads="1"/>
          </p:cNvSpPr>
          <p:nvPr/>
        </p:nvSpPr>
        <p:spPr bwMode="auto">
          <a:xfrm>
            <a:off x="6370638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33" name="Oval 84"/>
          <p:cNvSpPr>
            <a:spLocks noChangeArrowheads="1"/>
          </p:cNvSpPr>
          <p:nvPr/>
        </p:nvSpPr>
        <p:spPr bwMode="auto">
          <a:xfrm>
            <a:off x="6348413" y="64754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34" name="Oval 85"/>
          <p:cNvSpPr>
            <a:spLocks noChangeArrowheads="1"/>
          </p:cNvSpPr>
          <p:nvPr/>
        </p:nvSpPr>
        <p:spPr bwMode="auto">
          <a:xfrm>
            <a:off x="7275513" y="4198938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35" name="Oval 86"/>
          <p:cNvSpPr>
            <a:spLocks noChangeArrowheads="1"/>
          </p:cNvSpPr>
          <p:nvPr/>
        </p:nvSpPr>
        <p:spPr bwMode="auto">
          <a:xfrm>
            <a:off x="7726363" y="420846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36" name="Oval 87"/>
          <p:cNvSpPr>
            <a:spLocks noChangeArrowheads="1"/>
          </p:cNvSpPr>
          <p:nvPr/>
        </p:nvSpPr>
        <p:spPr bwMode="auto">
          <a:xfrm>
            <a:off x="7235825" y="5116513"/>
            <a:ext cx="114300" cy="115887"/>
          </a:xfrm>
          <a:prstGeom prst="ellipse">
            <a:avLst/>
          </a:prstGeom>
          <a:solidFill>
            <a:srgbClr val="EA0404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37" name="Text Box 88"/>
          <p:cNvSpPr txBox="1">
            <a:spLocks noChangeArrowheads="1"/>
          </p:cNvSpPr>
          <p:nvPr/>
        </p:nvSpPr>
        <p:spPr bwMode="auto">
          <a:xfrm>
            <a:off x="7327900" y="5070475"/>
            <a:ext cx="223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2</a:t>
            </a:r>
          </a:p>
        </p:txBody>
      </p:sp>
      <p:sp>
        <p:nvSpPr>
          <p:cNvPr id="78938" name="Text Box 89"/>
          <p:cNvSpPr txBox="1">
            <a:spLocks noChangeArrowheads="1"/>
          </p:cNvSpPr>
          <p:nvPr/>
        </p:nvSpPr>
        <p:spPr bwMode="auto">
          <a:xfrm>
            <a:off x="7816850" y="4149725"/>
            <a:ext cx="225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4</a:t>
            </a:r>
          </a:p>
        </p:txBody>
      </p:sp>
      <p:sp>
        <p:nvSpPr>
          <p:cNvPr id="78939" name="Text Box 90"/>
          <p:cNvSpPr txBox="1">
            <a:spLocks noChangeArrowheads="1"/>
          </p:cNvSpPr>
          <p:nvPr/>
        </p:nvSpPr>
        <p:spPr bwMode="auto">
          <a:xfrm>
            <a:off x="7019925" y="4214813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1</a:t>
            </a:r>
          </a:p>
        </p:txBody>
      </p:sp>
      <p:cxnSp>
        <p:nvCxnSpPr>
          <p:cNvPr id="78940" name="AutoShape 91"/>
          <p:cNvCxnSpPr>
            <a:cxnSpLocks noChangeShapeType="1"/>
            <a:stCxn id="78944" idx="1"/>
            <a:endCxn id="78936" idx="4"/>
          </p:cNvCxnSpPr>
          <p:nvPr/>
        </p:nvCxnSpPr>
        <p:spPr bwMode="auto">
          <a:xfrm flipH="1" flipV="1">
            <a:off x="7292975" y="5232400"/>
            <a:ext cx="176213" cy="93186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941" name="AutoShape 92"/>
          <p:cNvCxnSpPr>
            <a:cxnSpLocks noChangeShapeType="1"/>
            <a:stCxn id="78933" idx="6"/>
            <a:endCxn id="78943" idx="2"/>
          </p:cNvCxnSpPr>
          <p:nvPr/>
        </p:nvCxnSpPr>
        <p:spPr bwMode="auto">
          <a:xfrm flipV="1">
            <a:off x="6462713" y="6348413"/>
            <a:ext cx="846137" cy="185737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942" name="Text Box 93"/>
          <p:cNvSpPr txBox="1">
            <a:spLocks noChangeArrowheads="1"/>
          </p:cNvSpPr>
          <p:nvPr/>
        </p:nvSpPr>
        <p:spPr bwMode="auto">
          <a:xfrm>
            <a:off x="7164388" y="6511925"/>
            <a:ext cx="10302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9 7 8 6</a:t>
            </a:r>
          </a:p>
        </p:txBody>
      </p:sp>
      <p:sp>
        <p:nvSpPr>
          <p:cNvPr id="78943" name="Oval 94"/>
          <p:cNvSpPr>
            <a:spLocks noChangeArrowheads="1"/>
          </p:cNvSpPr>
          <p:nvPr/>
        </p:nvSpPr>
        <p:spPr bwMode="auto">
          <a:xfrm>
            <a:off x="7308850" y="6289675"/>
            <a:ext cx="112713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44" name="Oval 95"/>
          <p:cNvSpPr>
            <a:spLocks noChangeArrowheads="1"/>
          </p:cNvSpPr>
          <p:nvPr/>
        </p:nvSpPr>
        <p:spPr bwMode="auto">
          <a:xfrm>
            <a:off x="7453313" y="6146800"/>
            <a:ext cx="112712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45" name="Oval 96"/>
          <p:cNvSpPr>
            <a:spLocks noChangeArrowheads="1"/>
          </p:cNvSpPr>
          <p:nvPr/>
        </p:nvSpPr>
        <p:spPr bwMode="auto">
          <a:xfrm>
            <a:off x="7885113" y="6073775"/>
            <a:ext cx="114300" cy="115888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46" name="Oval 97"/>
          <p:cNvSpPr>
            <a:spLocks noChangeArrowheads="1"/>
          </p:cNvSpPr>
          <p:nvPr/>
        </p:nvSpPr>
        <p:spPr bwMode="auto">
          <a:xfrm>
            <a:off x="7669213" y="6073775"/>
            <a:ext cx="112712" cy="115888"/>
          </a:xfrm>
          <a:prstGeom prst="ellipse">
            <a:avLst/>
          </a:prstGeom>
          <a:solidFill>
            <a:srgbClr val="610F6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8947" name="AutoShape 98"/>
          <p:cNvCxnSpPr>
            <a:cxnSpLocks noChangeShapeType="1"/>
            <a:stCxn id="78943" idx="5"/>
          </p:cNvCxnSpPr>
          <p:nvPr/>
        </p:nvCxnSpPr>
        <p:spPr bwMode="auto">
          <a:xfrm>
            <a:off x="7405688" y="6388100"/>
            <a:ext cx="334962" cy="136525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948" name="AutoShape 99"/>
          <p:cNvCxnSpPr>
            <a:cxnSpLocks noChangeShapeType="1"/>
            <a:stCxn id="78946" idx="4"/>
          </p:cNvCxnSpPr>
          <p:nvPr/>
        </p:nvCxnSpPr>
        <p:spPr bwMode="auto">
          <a:xfrm>
            <a:off x="7726363" y="6189663"/>
            <a:ext cx="14287" cy="315912"/>
          </a:xfrm>
          <a:prstGeom prst="straightConnector1">
            <a:avLst/>
          </a:prstGeom>
          <a:noFill/>
          <a:ln w="38100">
            <a:solidFill>
              <a:srgbClr val="610F6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949" name="AutoShape 100"/>
          <p:cNvCxnSpPr>
            <a:cxnSpLocks noChangeShapeType="1"/>
            <a:stCxn id="78944" idx="5"/>
          </p:cNvCxnSpPr>
          <p:nvPr/>
        </p:nvCxnSpPr>
        <p:spPr bwMode="auto">
          <a:xfrm>
            <a:off x="7550150" y="6245225"/>
            <a:ext cx="190500" cy="279400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950" name="AutoShape 101"/>
          <p:cNvCxnSpPr>
            <a:cxnSpLocks noChangeShapeType="1"/>
            <a:stCxn id="78945" idx="3"/>
          </p:cNvCxnSpPr>
          <p:nvPr/>
        </p:nvCxnSpPr>
        <p:spPr bwMode="auto">
          <a:xfrm flipH="1">
            <a:off x="7740650" y="6172200"/>
            <a:ext cx="161925" cy="352425"/>
          </a:xfrm>
          <a:prstGeom prst="straightConnector1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951" name="AutoShape 102"/>
          <p:cNvCxnSpPr>
            <a:cxnSpLocks noChangeShapeType="1"/>
            <a:stCxn id="78936" idx="2"/>
            <a:endCxn id="78932" idx="6"/>
          </p:cNvCxnSpPr>
          <p:nvPr/>
        </p:nvCxnSpPr>
        <p:spPr bwMode="auto">
          <a:xfrm flipH="1">
            <a:off x="6484938" y="5175250"/>
            <a:ext cx="750887" cy="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952" name="AutoShape 103"/>
          <p:cNvCxnSpPr>
            <a:cxnSpLocks noChangeShapeType="1"/>
            <a:stCxn id="78932" idx="4"/>
            <a:endCxn id="78933" idx="0"/>
          </p:cNvCxnSpPr>
          <p:nvPr/>
        </p:nvCxnSpPr>
        <p:spPr bwMode="auto">
          <a:xfrm flipH="1">
            <a:off x="6405563" y="5232400"/>
            <a:ext cx="22225" cy="1243013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953" name="Text Box 104"/>
          <p:cNvSpPr txBox="1">
            <a:spLocks noChangeArrowheads="1"/>
          </p:cNvSpPr>
          <p:nvPr/>
        </p:nvSpPr>
        <p:spPr bwMode="auto">
          <a:xfrm>
            <a:off x="6084888" y="5019675"/>
            <a:ext cx="2238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3</a:t>
            </a:r>
          </a:p>
        </p:txBody>
      </p:sp>
      <p:sp>
        <p:nvSpPr>
          <p:cNvPr id="78954" name="Text Box 105"/>
          <p:cNvSpPr txBox="1">
            <a:spLocks noChangeArrowheads="1"/>
          </p:cNvSpPr>
          <p:nvPr/>
        </p:nvSpPr>
        <p:spPr bwMode="auto">
          <a:xfrm>
            <a:off x="6100763" y="6402388"/>
            <a:ext cx="225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99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AU"/>
              <a:t>5</a:t>
            </a:r>
          </a:p>
        </p:txBody>
      </p:sp>
      <p:cxnSp>
        <p:nvCxnSpPr>
          <p:cNvPr id="78955" name="AutoShape 106"/>
          <p:cNvCxnSpPr>
            <a:cxnSpLocks noChangeShapeType="1"/>
            <a:stCxn id="78945" idx="0"/>
            <a:endCxn id="78935" idx="4"/>
          </p:cNvCxnSpPr>
          <p:nvPr/>
        </p:nvCxnSpPr>
        <p:spPr bwMode="auto">
          <a:xfrm flipH="1" flipV="1">
            <a:off x="7783513" y="4324350"/>
            <a:ext cx="158750" cy="17494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956" name="AutoShape 107"/>
          <p:cNvCxnSpPr>
            <a:cxnSpLocks noChangeShapeType="1"/>
            <a:stCxn id="78935" idx="2"/>
            <a:endCxn id="78934" idx="6"/>
          </p:cNvCxnSpPr>
          <p:nvPr/>
        </p:nvCxnSpPr>
        <p:spPr bwMode="auto">
          <a:xfrm flipH="1" flipV="1">
            <a:off x="7389813" y="4257675"/>
            <a:ext cx="336550" cy="9525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957" name="Text Box 108"/>
          <p:cNvSpPr txBox="1">
            <a:spLocks noChangeArrowheads="1"/>
          </p:cNvSpPr>
          <p:nvPr/>
        </p:nvSpPr>
        <p:spPr bwMode="auto">
          <a:xfrm>
            <a:off x="323850" y="4652963"/>
            <a:ext cx="50403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10F63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AU" sz="2400"/>
              <a:t>FINISHED! Bind remaining vars to min val</a:t>
            </a:r>
          </a:p>
        </p:txBody>
      </p:sp>
      <p:cxnSp>
        <p:nvCxnSpPr>
          <p:cNvPr id="78958" name="AutoShape 109"/>
          <p:cNvCxnSpPr>
            <a:cxnSpLocks noChangeShapeType="1"/>
            <a:stCxn id="78934" idx="4"/>
            <a:endCxn id="78946" idx="0"/>
          </p:cNvCxnSpPr>
          <p:nvPr/>
        </p:nvCxnSpPr>
        <p:spPr bwMode="auto">
          <a:xfrm>
            <a:off x="7332663" y="4314825"/>
            <a:ext cx="393700" cy="1758950"/>
          </a:xfrm>
          <a:prstGeom prst="straightConnector1">
            <a:avLst/>
          </a:prstGeom>
          <a:noFill/>
          <a:ln w="38100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9262512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Search</a:t>
            </a:r>
            <a:endParaRPr lang="en-AU"/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en-US"/>
              <a:t>Can apply std local search methods VRPs </a:t>
            </a:r>
          </a:p>
          <a:p>
            <a:pPr lvl="1">
              <a:buFont typeface="Times New Roman" pitchFamily="18" charset="0"/>
              <a:buChar char="–"/>
            </a:pPr>
            <a:r>
              <a:rPr lang="en-US"/>
              <a:t>k-opt</a:t>
            </a:r>
          </a:p>
          <a:p>
            <a:pPr lvl="1">
              <a:buFont typeface="Times New Roman" pitchFamily="18" charset="0"/>
              <a:buChar char="–"/>
            </a:pPr>
            <a:r>
              <a:rPr lang="en-US"/>
              <a:t>Or-opt</a:t>
            </a:r>
          </a:p>
          <a:p>
            <a:pPr lvl="1">
              <a:buFont typeface="Times New Roman" pitchFamily="18" charset="0"/>
              <a:buChar char="–"/>
            </a:pPr>
            <a:r>
              <a:rPr lang="en-US"/>
              <a:t>exchange</a:t>
            </a:r>
          </a:p>
          <a:p>
            <a:pPr lvl="1">
              <a:buFont typeface="Times New Roman" pitchFamily="18" charset="0"/>
              <a:buChar char="–"/>
            </a:pPr>
            <a:r>
              <a:rPr lang="en-US"/>
              <a:t>…</a:t>
            </a:r>
          </a:p>
          <a:p>
            <a:pPr>
              <a:buFont typeface="Times New Roman" pitchFamily="18" charset="0"/>
              <a:buChar char="•"/>
            </a:pPr>
            <a:r>
              <a:rPr lang="en-US"/>
              <a:t>Step from solution to solution, so</a:t>
            </a:r>
          </a:p>
          <a:p>
            <a:pPr>
              <a:buFont typeface="Times New Roman" pitchFamily="18" charset="0"/>
              <a:buChar char="•"/>
            </a:pPr>
            <a:r>
              <a:rPr lang="en-US"/>
              <a:t>CP is only used as rule-checker</a:t>
            </a:r>
          </a:p>
          <a:p>
            <a:pPr lvl="1">
              <a:buFont typeface="Times New Roman" pitchFamily="18" charset="0"/>
              <a:buChar char="–"/>
            </a:pPr>
            <a:r>
              <a:rPr lang="en-US"/>
              <a:t>Little use of propagation</a:t>
            </a:r>
          </a:p>
          <a:p>
            <a:pPr lvl="1">
              <a:buFont typeface="Times New Roman" pitchFamily="18" charset="0"/>
              <a:buChar char="–"/>
            </a:pPr>
            <a:endParaRPr lang="en-US"/>
          </a:p>
          <a:p>
            <a:pPr>
              <a:buFont typeface="Times New Roman" pitchFamily="18" charset="0"/>
              <a:buChar char="•"/>
            </a:pPr>
            <a:r>
              <a:rPr lang="en-US"/>
              <a:t>But LNS is repeated insertion</a:t>
            </a:r>
          </a:p>
          <a:p>
            <a:pPr lvl="1">
              <a:buFont typeface="Times New Roman" pitchFamily="18" charset="0"/>
              <a:buChar char="–"/>
            </a:pPr>
            <a:r>
              <a:rPr lang="en-US"/>
              <a:t>Makes maximum use of propagation 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725141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AU" sz="4800" i="1" dirty="0">
              <a:solidFill>
                <a:srgbClr val="990000"/>
              </a:solidFill>
            </a:endParaRPr>
          </a:p>
          <a:p>
            <a:pPr algn="ctr"/>
            <a:endParaRPr lang="en-AU" sz="4800" i="1" dirty="0">
              <a:solidFill>
                <a:srgbClr val="990000"/>
              </a:solidFill>
            </a:endParaRPr>
          </a:p>
          <a:p>
            <a:pPr marL="0" indent="0" algn="ctr">
              <a:buNone/>
            </a:pPr>
            <a:r>
              <a:rPr lang="en-AU" sz="4800" i="1" dirty="0">
                <a:solidFill>
                  <a:srgbClr val="990000"/>
                </a:solidFill>
              </a:rPr>
              <a:t>Large Neighbourhood Search revisited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094053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Destroy &amp; Re-create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Destroy part of the solution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Remove visits from the solution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Re-create solution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Use insert method to re-insert customers</a:t>
            </a:r>
          </a:p>
          <a:p>
            <a:pPr lvl="1">
              <a:buFont typeface="Times New Roman" pitchFamily="18" charset="0"/>
              <a:buChar char="–"/>
            </a:pPr>
            <a:r>
              <a:rPr lang="en-AU" dirty="0"/>
              <a:t>Different insert methods lead to new (better?) solutions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If the solution is better, keep it</a:t>
            </a:r>
          </a:p>
          <a:p>
            <a:pPr>
              <a:buFont typeface="Times New Roman" pitchFamily="18" charset="0"/>
              <a:buChar char="•"/>
            </a:pPr>
            <a:r>
              <a:rPr lang="en-AU" dirty="0"/>
              <a:t>Repeat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841632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553243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Destroy part of the solution (</a:t>
            </a:r>
            <a:r>
              <a:rPr lang="en-AU" i="1" dirty="0">
                <a:solidFill>
                  <a:srgbClr val="990000"/>
                </a:solidFill>
              </a:rPr>
              <a:t>Select</a:t>
            </a:r>
            <a:r>
              <a:rPr lang="en-AU" dirty="0">
                <a:solidFill>
                  <a:srgbClr val="990000"/>
                </a:solidFill>
              </a:rPr>
              <a:t> method)</a:t>
            </a:r>
          </a:p>
          <a:p>
            <a:endParaRPr lang="en-US" dirty="0"/>
          </a:p>
          <a:p>
            <a:r>
              <a:rPr lang="en-US" dirty="0"/>
              <a:t>In CP terms, this means: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Relax some variable assignments</a:t>
            </a:r>
          </a:p>
          <a:p>
            <a:pPr>
              <a:buFont typeface="Times New Roman" pitchFamily="18" charset="0"/>
              <a:buChar char="•"/>
            </a:pPr>
            <a:endParaRPr lang="en-US" dirty="0"/>
          </a:p>
          <a:p>
            <a:r>
              <a:rPr lang="en-US" dirty="0"/>
              <a:t>In CP-VRP terms, this means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Relax some </a:t>
            </a:r>
            <a:r>
              <a:rPr lang="en-US" i="1" dirty="0" err="1"/>
              <a:t>routeOf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/>
              <a:t>successor </a:t>
            </a:r>
            <a:r>
              <a:rPr lang="en-US" dirty="0"/>
              <a:t>assignments</a:t>
            </a:r>
          </a:p>
        </p:txBody>
      </p:sp>
    </p:spTree>
    <p:extLst>
      <p:ext uri="{BB962C8B-B14F-4D97-AF65-F5344CB8AC3E}">
        <p14:creationId xmlns:p14="http://schemas.microsoft.com/office/powerpoint/2010/main" val="229537065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Large Neighbourhood Search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6650"/>
            <a:ext cx="8228013" cy="5532438"/>
          </a:xfrm>
        </p:spPr>
        <p:txBody>
          <a:bodyPr/>
          <a:lstStyle/>
          <a:p>
            <a:pPr marL="0" indent="0">
              <a:buNone/>
            </a:pPr>
            <a:r>
              <a:rPr lang="en-AU" dirty="0">
                <a:solidFill>
                  <a:srgbClr val="990000"/>
                </a:solidFill>
              </a:rPr>
              <a:t>Re-create solution</a:t>
            </a:r>
          </a:p>
          <a:p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Use insert methods</a:t>
            </a:r>
          </a:p>
          <a:p>
            <a:pPr>
              <a:buFont typeface="Arial" charset="0"/>
              <a:buChar char="•"/>
            </a:pPr>
            <a:r>
              <a:rPr lang="en-US" dirty="0"/>
              <a:t>Uses full power of CP propagations</a:t>
            </a:r>
          </a:p>
        </p:txBody>
      </p:sp>
    </p:spTree>
    <p:extLst>
      <p:ext uri="{BB962C8B-B14F-4D97-AF65-F5344CB8AC3E}">
        <p14:creationId xmlns:p14="http://schemas.microsoft.com/office/powerpoint/2010/main" val="5205233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Advanced techniques – Re-create solution</a:t>
            </a:r>
            <a:endParaRPr lang="en-AU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990000"/>
                </a:solidFill>
              </a:rPr>
              <a:t>Adaptive Decomposition</a:t>
            </a:r>
          </a:p>
          <a:p>
            <a:pPr marL="0" indent="0">
              <a:buNone/>
            </a:pPr>
            <a:r>
              <a:rPr lang="en-US" dirty="0">
                <a:solidFill>
                  <a:srgbClr val="99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/>
              <a:t>Decompose problem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Only consider 2-3 routes</a:t>
            </a:r>
          </a:p>
          <a:p>
            <a:pPr>
              <a:buFont typeface="Times New Roman" pitchFamily="18" charset="0"/>
              <a:buChar char="•"/>
            </a:pPr>
            <a:r>
              <a:rPr lang="en-US" dirty="0"/>
              <a:t>Smaller problem is much easier to solve</a:t>
            </a:r>
            <a:endParaRPr lang="en-AU" dirty="0"/>
          </a:p>
        </p:txBody>
      </p:sp>
      <p:pic>
        <p:nvPicPr>
          <p:cNvPr id="80898" name="Picture 2" descr="C:\home\mypapers\optsummer16\c203-decomp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89040"/>
            <a:ext cx="4023494" cy="263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462183"/>
      </p:ext>
    </p:extLst>
  </p:cSld>
  <p:clrMapOvr>
    <a:masterClrMapping/>
  </p:clrMapOvr>
</p:sld>
</file>

<file path=ppt/theme/theme1.xml><?xml version="1.0" encoding="utf-8"?>
<a:theme xmlns:a="http://schemas.openxmlformats.org/drawingml/2006/main" name="15-00377_CSIRODATA61_PowerPoint">
  <a:themeElements>
    <a:clrScheme name="CSIRO DATA6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30B787"/>
      </a:accent1>
      <a:accent2>
        <a:srgbClr val="007A53"/>
      </a:accent2>
      <a:accent3>
        <a:srgbClr val="6D2077"/>
      </a:accent3>
      <a:accent4>
        <a:srgbClr val="004B87"/>
      </a:accent4>
      <a:accent5>
        <a:srgbClr val="78BE20"/>
      </a:accent5>
      <a:accent6>
        <a:srgbClr val="2DCCD3"/>
      </a:accent6>
      <a:hlink>
        <a:srgbClr val="00313C"/>
      </a:hlink>
      <a:folHlink>
        <a:srgbClr val="E4002B"/>
      </a:folHlink>
    </a:clrScheme>
    <a:fontScheme name="CSIRO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ta61 PowerPoint.potx [Read-Only]" id="{88801DB1-BBF6-4934-8A29-02A7B9BFC9D3}" vid="{DDFA7B71-8C23-42B1-B634-93C7E8D871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Data61 PowerPoint</Template>
  <TotalTime>369</TotalTime>
  <Words>5340</Words>
  <Application>Microsoft Office PowerPoint</Application>
  <PresentationFormat>On-screen Show (4:3)</PresentationFormat>
  <Paragraphs>2760</Paragraphs>
  <Slides>113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113</vt:i4>
      </vt:variant>
    </vt:vector>
  </HeadingPairs>
  <TitlesOfParts>
    <vt:vector size="121" baseType="lpstr">
      <vt:lpstr>Arial</vt:lpstr>
      <vt:lpstr>Calibri</vt:lpstr>
      <vt:lpstr>Courier New</vt:lpstr>
      <vt:lpstr>Symbol</vt:lpstr>
      <vt:lpstr>Times New Roman</vt:lpstr>
      <vt:lpstr>Wingdings</vt:lpstr>
      <vt:lpstr>15-00377_CSIRODATA61_PowerPoint</vt:lpstr>
      <vt:lpstr>Equation</vt:lpstr>
      <vt:lpstr>Combinatorial Optimisation and  Heuristics for Getting Around --PART 2--  Slides are (mostly) by: Phil Kilby Speaker today is: Charles Gretton </vt:lpstr>
      <vt:lpstr>Outline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Large Neighbourhood Search</vt:lpstr>
      <vt:lpstr>Solution Methods</vt:lpstr>
      <vt:lpstr>Solution Methods</vt:lpstr>
      <vt:lpstr>Constraint Programming</vt:lpstr>
      <vt:lpstr>Constraint Programming for the VRP</vt:lpstr>
      <vt:lpstr>Constraint Programming</vt:lpstr>
      <vt:lpstr>PowerPoint Presentation</vt:lpstr>
      <vt:lpstr>Model</vt:lpstr>
      <vt:lpstr>Vocabulary</vt:lpstr>
      <vt:lpstr>Referencing</vt:lpstr>
      <vt:lpstr>Referencing</vt:lpstr>
      <vt:lpstr>Data</vt:lpstr>
      <vt:lpstr>Basic Variables</vt:lpstr>
      <vt:lpstr>Example</vt:lpstr>
      <vt:lpstr>Other variables</vt:lpstr>
      <vt:lpstr>What can we model?</vt:lpstr>
      <vt:lpstr>What can we model?</vt:lpstr>
      <vt:lpstr>What cannot we model</vt:lpstr>
      <vt:lpstr>Objective</vt:lpstr>
      <vt:lpstr>Basic constraints</vt:lpstr>
      <vt:lpstr>Constraints</vt:lpstr>
      <vt:lpstr>Solving</vt:lpstr>
      <vt:lpstr>Propagation – Cycles </vt:lpstr>
      <vt:lpstr>Propagation – Capacity (assume +ve qtys)</vt:lpstr>
      <vt:lpstr>Propagation – Time</vt:lpstr>
      <vt:lpstr>A gotchya: Chronological backtracking</vt:lpstr>
      <vt:lpstr>A gotchya: Chronological backtracking</vt:lpstr>
      <vt:lpstr>Gotchya Resolution</vt:lpstr>
      <vt:lpstr>Gotchya Resolution</vt:lpstr>
      <vt:lpstr>Gotchya Resolution</vt:lpstr>
      <vt:lpstr>Gotchya Resolution</vt:lpstr>
      <vt:lpstr>Propagation – an alternative</vt:lpstr>
      <vt:lpstr>Propagation</vt:lpstr>
      <vt:lpstr>Insertion</vt:lpstr>
      <vt:lpstr>Example</vt:lpstr>
      <vt:lpstr>Example</vt:lpstr>
      <vt:lpstr>Initial</vt:lpstr>
      <vt:lpstr>Initial</vt:lpstr>
      <vt:lpstr>Initial</vt:lpstr>
      <vt:lpstr>Initial</vt:lpstr>
      <vt:lpstr>Initial</vt:lpstr>
      <vt:lpstr>Choose R5 after R7 (start V2)</vt:lpstr>
      <vt:lpstr>Choose R5 after R7 (start V2)</vt:lpstr>
      <vt:lpstr>Choose R5 after R7 (start V2)</vt:lpstr>
      <vt:lpstr>Choose R5 after R7 (start V2)</vt:lpstr>
      <vt:lpstr>Choose R5 after R7 (start V2)</vt:lpstr>
      <vt:lpstr>Choose R2 after R7 (start V2)</vt:lpstr>
      <vt:lpstr>Choose R2 after R7 (start V2)</vt:lpstr>
      <vt:lpstr>Choose R2 after R7 (start V2)</vt:lpstr>
      <vt:lpstr>Choose R2 after R7 (start V2)</vt:lpstr>
      <vt:lpstr>Choose R2 after R7 (start V2)</vt:lpstr>
      <vt:lpstr>Choose R2 after R7 (start V2)</vt:lpstr>
      <vt:lpstr>Choose R3 after R2</vt:lpstr>
      <vt:lpstr>Choose R3 after R2</vt:lpstr>
      <vt:lpstr>Choose R3 after R2</vt:lpstr>
      <vt:lpstr>V1 schedule</vt:lpstr>
      <vt:lpstr>Choose R3 after R2</vt:lpstr>
      <vt:lpstr>Choose R3 after R2</vt:lpstr>
      <vt:lpstr>Choose R3 after R2</vt:lpstr>
      <vt:lpstr>Choose R3 after R2</vt:lpstr>
      <vt:lpstr>Choose R4 after R6 (start V1)</vt:lpstr>
      <vt:lpstr>Choose R4 after R6 (start V1)</vt:lpstr>
      <vt:lpstr>Choose R4 after R6 (start V1)</vt:lpstr>
      <vt:lpstr>Choose R4 after R6 (start V1)</vt:lpstr>
      <vt:lpstr>Choose R4 after R6 (start V1)</vt:lpstr>
      <vt:lpstr>Choose R4 after R6 (start V1)</vt:lpstr>
      <vt:lpstr>Choose R1 after R4</vt:lpstr>
      <vt:lpstr>Choose R1 after R4</vt:lpstr>
      <vt:lpstr>Choose R1 after R4</vt:lpstr>
      <vt:lpstr>Choose R1 after R4</vt:lpstr>
      <vt:lpstr>Choose R1 after R4</vt:lpstr>
      <vt:lpstr>Choose R1 after R4</vt:lpstr>
      <vt:lpstr>Local Search</vt:lpstr>
      <vt:lpstr>PowerPoint Presentation</vt:lpstr>
      <vt:lpstr>Large Neighbourhood Search</vt:lpstr>
      <vt:lpstr>Large Neighbourhood Search</vt:lpstr>
      <vt:lpstr>Large Neighbourhood Search</vt:lpstr>
      <vt:lpstr>Advanced techniques – Re-create solution</vt:lpstr>
      <vt:lpstr>Advanced – Re-create solution</vt:lpstr>
      <vt:lpstr>Advanced techniques – Re-create solution</vt:lpstr>
      <vt:lpstr>Advanced techniques</vt:lpstr>
      <vt:lpstr>Advanced techniques</vt:lpstr>
      <vt:lpstr>Advanced techniques</vt:lpstr>
      <vt:lpstr>Advanced techniques</vt:lpstr>
      <vt:lpstr>Advanced techniques</vt:lpstr>
      <vt:lpstr>Advanced techniques</vt:lpstr>
      <vt:lpstr>Advanced techniques</vt:lpstr>
      <vt:lpstr>Advanced techniques</vt:lpstr>
      <vt:lpstr>Advanced techniques</vt:lpstr>
      <vt:lpstr>Solving VRPs</vt:lpstr>
      <vt:lpstr>Presenter’s Transportation Publications</vt:lpstr>
      <vt:lpstr>Presenter’s Local Search Publications</vt:lpstr>
    </vt:vector>
  </TitlesOfParts>
  <Company>CSIRO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Russell, Gabby (Comms, North Ryde)</dc:creator>
  <cp:lastModifiedBy>Charles Gretton</cp:lastModifiedBy>
  <cp:revision>76</cp:revision>
  <dcterms:created xsi:type="dcterms:W3CDTF">2016-01-27T22:38:11Z</dcterms:created>
  <dcterms:modified xsi:type="dcterms:W3CDTF">2018-01-19T01:51:44Z</dcterms:modified>
</cp:coreProperties>
</file>