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308" r:id="rId4"/>
    <p:sldId id="407" r:id="rId5"/>
    <p:sldId id="408" r:id="rId6"/>
    <p:sldId id="409" r:id="rId7"/>
    <p:sldId id="410" r:id="rId8"/>
    <p:sldId id="411" r:id="rId9"/>
    <p:sldId id="326" r:id="rId10"/>
    <p:sldId id="412" r:id="rId11"/>
    <p:sldId id="347" r:id="rId12"/>
    <p:sldId id="348" r:id="rId13"/>
    <p:sldId id="327" r:id="rId14"/>
    <p:sldId id="460" r:id="rId15"/>
    <p:sldId id="461" r:id="rId16"/>
    <p:sldId id="462" r:id="rId17"/>
    <p:sldId id="463" r:id="rId18"/>
    <p:sldId id="464" r:id="rId19"/>
    <p:sldId id="470" r:id="rId20"/>
    <p:sldId id="471" r:id="rId21"/>
    <p:sldId id="472" r:id="rId22"/>
    <p:sldId id="351" r:id="rId23"/>
    <p:sldId id="349" r:id="rId24"/>
    <p:sldId id="350" r:id="rId25"/>
    <p:sldId id="328" r:id="rId26"/>
    <p:sldId id="352" r:id="rId27"/>
    <p:sldId id="354" r:id="rId28"/>
    <p:sldId id="353" r:id="rId29"/>
    <p:sldId id="355" r:id="rId30"/>
    <p:sldId id="356" r:id="rId31"/>
    <p:sldId id="381" r:id="rId32"/>
    <p:sldId id="358" r:id="rId33"/>
    <p:sldId id="359" r:id="rId34"/>
    <p:sldId id="360" r:id="rId35"/>
    <p:sldId id="361" r:id="rId36"/>
    <p:sldId id="362" r:id="rId37"/>
    <p:sldId id="363" r:id="rId38"/>
    <p:sldId id="364" r:id="rId39"/>
    <p:sldId id="365" r:id="rId40"/>
    <p:sldId id="378" r:id="rId41"/>
    <p:sldId id="393" r:id="rId42"/>
    <p:sldId id="394" r:id="rId43"/>
    <p:sldId id="399" r:id="rId44"/>
    <p:sldId id="400" r:id="rId45"/>
    <p:sldId id="401" r:id="rId46"/>
    <p:sldId id="402" r:id="rId47"/>
    <p:sldId id="368" r:id="rId48"/>
    <p:sldId id="369" r:id="rId49"/>
    <p:sldId id="384" r:id="rId50"/>
    <p:sldId id="385" r:id="rId51"/>
    <p:sldId id="386" r:id="rId52"/>
    <p:sldId id="376" r:id="rId53"/>
    <p:sldId id="377" r:id="rId54"/>
    <p:sldId id="387" r:id="rId55"/>
    <p:sldId id="388" r:id="rId56"/>
    <p:sldId id="366" r:id="rId57"/>
    <p:sldId id="370" r:id="rId58"/>
    <p:sldId id="371" r:id="rId59"/>
    <p:sldId id="372" r:id="rId60"/>
    <p:sldId id="373" r:id="rId61"/>
    <p:sldId id="374" r:id="rId62"/>
    <p:sldId id="375" r:id="rId63"/>
    <p:sldId id="413" r:id="rId64"/>
    <p:sldId id="379" r:id="rId65"/>
    <p:sldId id="416" r:id="rId66"/>
    <p:sldId id="417" r:id="rId67"/>
    <p:sldId id="418" r:id="rId68"/>
    <p:sldId id="419" r:id="rId69"/>
    <p:sldId id="420" r:id="rId70"/>
    <p:sldId id="380" r:id="rId71"/>
    <p:sldId id="421" r:id="rId72"/>
    <p:sldId id="422" r:id="rId73"/>
    <p:sldId id="423" r:id="rId74"/>
    <p:sldId id="260" r:id="rId75"/>
    <p:sldId id="262" r:id="rId76"/>
    <p:sldId id="302" r:id="rId77"/>
    <p:sldId id="312" r:id="rId78"/>
    <p:sldId id="269" r:id="rId79"/>
    <p:sldId id="270" r:id="rId80"/>
    <p:sldId id="271" r:id="rId81"/>
    <p:sldId id="424" r:id="rId82"/>
    <p:sldId id="425" r:id="rId83"/>
    <p:sldId id="426" r:id="rId84"/>
    <p:sldId id="427" r:id="rId85"/>
    <p:sldId id="428" r:id="rId86"/>
    <p:sldId id="429" r:id="rId87"/>
    <p:sldId id="430" r:id="rId88"/>
    <p:sldId id="431" r:id="rId89"/>
    <p:sldId id="432" r:id="rId90"/>
    <p:sldId id="433" r:id="rId91"/>
    <p:sldId id="434" r:id="rId92"/>
    <p:sldId id="435" r:id="rId93"/>
    <p:sldId id="436" r:id="rId94"/>
    <p:sldId id="437" r:id="rId95"/>
    <p:sldId id="438" r:id="rId96"/>
    <p:sldId id="439" r:id="rId97"/>
    <p:sldId id="440" r:id="rId98"/>
    <p:sldId id="441" r:id="rId99"/>
    <p:sldId id="442" r:id="rId100"/>
    <p:sldId id="443" r:id="rId101"/>
    <p:sldId id="444" r:id="rId102"/>
    <p:sldId id="445" r:id="rId103"/>
    <p:sldId id="446" r:id="rId104"/>
    <p:sldId id="447" r:id="rId105"/>
    <p:sldId id="448" r:id="rId106"/>
    <p:sldId id="449" r:id="rId107"/>
    <p:sldId id="450" r:id="rId108"/>
    <p:sldId id="403" r:id="rId109"/>
    <p:sldId id="404" r:id="rId110"/>
    <p:sldId id="405" r:id="rId111"/>
    <p:sldId id="406" r:id="rId112"/>
    <p:sldId id="451" r:id="rId113"/>
    <p:sldId id="452" r:id="rId114"/>
    <p:sldId id="453" r:id="rId115"/>
    <p:sldId id="454" r:id="rId116"/>
    <p:sldId id="455" r:id="rId117"/>
    <p:sldId id="456" r:id="rId118"/>
    <p:sldId id="457" r:id="rId119"/>
    <p:sldId id="458" r:id="rId120"/>
    <p:sldId id="414" r:id="rId121"/>
    <p:sldId id="459" r:id="rId122"/>
    <p:sldId id="415" r:id="rId123"/>
    <p:sldId id="303" r:id="rId124"/>
    <p:sldId id="258" r:id="rId125"/>
    <p:sldId id="268" r:id="rId126"/>
    <p:sldId id="276" r:id="rId127"/>
    <p:sldId id="277" r:id="rId128"/>
    <p:sldId id="261" r:id="rId129"/>
    <p:sldId id="278" r:id="rId130"/>
    <p:sldId id="279" r:id="rId131"/>
    <p:sldId id="280" r:id="rId132"/>
    <p:sldId id="286" r:id="rId133"/>
    <p:sldId id="287" r:id="rId134"/>
    <p:sldId id="288" r:id="rId135"/>
    <p:sldId id="292" r:id="rId136"/>
    <p:sldId id="289" r:id="rId137"/>
    <p:sldId id="290" r:id="rId138"/>
    <p:sldId id="291" r:id="rId139"/>
    <p:sldId id="293" r:id="rId140"/>
    <p:sldId id="294" r:id="rId141"/>
    <p:sldId id="295" r:id="rId142"/>
    <p:sldId id="296" r:id="rId143"/>
    <p:sldId id="297" r:id="rId144"/>
    <p:sldId id="298" r:id="rId145"/>
    <p:sldId id="299" r:id="rId146"/>
    <p:sldId id="300" r:id="rId147"/>
    <p:sldId id="301" r:id="rId148"/>
    <p:sldId id="306" r:id="rId149"/>
    <p:sldId id="307" r:id="rId150"/>
    <p:sldId id="473" r:id="rId151"/>
    <p:sldId id="309" r:id="rId152"/>
    <p:sldId id="310" r:id="rId153"/>
    <p:sldId id="311" r:id="rId154"/>
  </p:sldIdLst>
  <p:sldSz cx="11998325" cy="7559675"/>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54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presProps" Target="presProp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viewProps" Target="view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99760" y="301320"/>
            <a:ext cx="10798200" cy="1261800"/>
          </a:xfrm>
          <a:prstGeom prst="rect">
            <a:avLst/>
          </a:prstGeom>
        </p:spPr>
        <p:txBody>
          <a:bodyPr lIns="0" tIns="0" rIns="0" bIns="0" anchor="ctr">
            <a:spAutoFit/>
          </a:bodyPr>
          <a:lstStyle/>
          <a:p>
            <a:pPr algn="ctr"/>
            <a:endParaRPr lang="en-GB" sz="4400" b="0" strike="noStrike" spc="-1">
              <a:latin typeface="Arial"/>
            </a:endParaRPr>
          </a:p>
        </p:txBody>
      </p:sp>
      <p:sp>
        <p:nvSpPr>
          <p:cNvPr id="24" name="PlaceHolder 2"/>
          <p:cNvSpPr>
            <a:spLocks noGrp="1"/>
          </p:cNvSpPr>
          <p:nvPr>
            <p:ph type="body"/>
          </p:nvPr>
        </p:nvSpPr>
        <p:spPr>
          <a:xfrm>
            <a:off x="599760" y="1768680"/>
            <a:ext cx="10798200" cy="209088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599760" y="4058640"/>
            <a:ext cx="10798200" cy="20908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99760" y="301320"/>
            <a:ext cx="10798200" cy="1261800"/>
          </a:xfrm>
          <a:prstGeom prst="rect">
            <a:avLst/>
          </a:prstGeom>
        </p:spPr>
        <p:txBody>
          <a:bodyPr lIns="0" tIns="0" rIns="0" bIns="0" anchor="ctr">
            <a:spAutoFit/>
          </a:bodyPr>
          <a:lstStyle/>
          <a:p>
            <a:pPr algn="ctr"/>
            <a:endParaRPr lang="en-GB" sz="4400" b="0" strike="noStrike" spc="-1">
              <a:latin typeface="Arial"/>
            </a:endParaRPr>
          </a:p>
        </p:txBody>
      </p:sp>
      <p:sp>
        <p:nvSpPr>
          <p:cNvPr id="27" name="PlaceHolder 2"/>
          <p:cNvSpPr>
            <a:spLocks noGrp="1"/>
          </p:cNvSpPr>
          <p:nvPr>
            <p:ph type="body"/>
          </p:nvPr>
        </p:nvSpPr>
        <p:spPr>
          <a:xfrm>
            <a:off x="599760" y="1768680"/>
            <a:ext cx="5269320" cy="209088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132960" y="1768680"/>
            <a:ext cx="5269320" cy="209088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599760" y="4058640"/>
            <a:ext cx="5269320" cy="209088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132960" y="4058640"/>
            <a:ext cx="5269320" cy="20908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99760" y="301320"/>
            <a:ext cx="10798200" cy="1261800"/>
          </a:xfrm>
          <a:prstGeom prst="rect">
            <a:avLst/>
          </a:prstGeom>
        </p:spPr>
        <p:txBody>
          <a:bodyPr lIns="0" tIns="0" rIns="0" bIns="0" anchor="ctr">
            <a:spAutoFit/>
          </a:bodyPr>
          <a:lstStyle/>
          <a:p>
            <a:pPr algn="ctr"/>
            <a:endParaRPr lang="en-GB" sz="4400" b="0" strike="noStrike" spc="-1">
              <a:latin typeface="Arial"/>
            </a:endParaRPr>
          </a:p>
        </p:txBody>
      </p:sp>
      <p:sp>
        <p:nvSpPr>
          <p:cNvPr id="32" name="PlaceHolder 2"/>
          <p:cNvSpPr>
            <a:spLocks noGrp="1"/>
          </p:cNvSpPr>
          <p:nvPr>
            <p:ph type="body"/>
          </p:nvPr>
        </p:nvSpPr>
        <p:spPr>
          <a:xfrm>
            <a:off x="599760" y="1768680"/>
            <a:ext cx="3476880" cy="209088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250880" y="1768680"/>
            <a:ext cx="3476880" cy="209088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7902000" y="1768680"/>
            <a:ext cx="3476880" cy="209088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599760" y="4058640"/>
            <a:ext cx="3476880" cy="209088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250880" y="4058640"/>
            <a:ext cx="3476880" cy="209088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7902000" y="4058640"/>
            <a:ext cx="3476880" cy="20908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99760" y="301320"/>
            <a:ext cx="10798200" cy="1261800"/>
          </a:xfrm>
          <a:prstGeom prst="rect">
            <a:avLst/>
          </a:prstGeom>
        </p:spPr>
        <p:txBody>
          <a:bodyPr lIns="0" tIns="0" rIns="0" bIns="0" anchor="ctr">
            <a:spAutoFit/>
          </a:bodyPr>
          <a:lstStyle/>
          <a:p>
            <a:pPr algn="ctr"/>
            <a:endParaRPr lang="en-GB" sz="4400" b="0" strike="noStrike" spc="-1">
              <a:latin typeface="Arial"/>
            </a:endParaRPr>
          </a:p>
        </p:txBody>
      </p:sp>
      <p:sp>
        <p:nvSpPr>
          <p:cNvPr id="41" name="PlaceHolder 2"/>
          <p:cNvSpPr>
            <a:spLocks noGrp="1"/>
          </p:cNvSpPr>
          <p:nvPr>
            <p:ph type="subTitle"/>
          </p:nvPr>
        </p:nvSpPr>
        <p:spPr>
          <a:xfrm>
            <a:off x="599760" y="1768680"/>
            <a:ext cx="10798200" cy="438408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99760" y="301320"/>
            <a:ext cx="10798200" cy="1261800"/>
          </a:xfrm>
          <a:prstGeom prst="rect">
            <a:avLst/>
          </a:prstGeom>
        </p:spPr>
        <p:txBody>
          <a:bodyPr lIns="0" tIns="0" rIns="0" bIns="0" anchor="ctr">
            <a:spAutoFit/>
          </a:bodyPr>
          <a:lstStyle/>
          <a:p>
            <a:pPr algn="ctr"/>
            <a:endParaRPr lang="en-GB" sz="4400" b="0" strike="noStrike" spc="-1">
              <a:latin typeface="Arial"/>
            </a:endParaRPr>
          </a:p>
        </p:txBody>
      </p:sp>
      <p:sp>
        <p:nvSpPr>
          <p:cNvPr id="43" name="PlaceHolder 2"/>
          <p:cNvSpPr>
            <a:spLocks noGrp="1"/>
          </p:cNvSpPr>
          <p:nvPr>
            <p:ph type="body"/>
          </p:nvPr>
        </p:nvSpPr>
        <p:spPr>
          <a:xfrm>
            <a:off x="599760" y="1768680"/>
            <a:ext cx="10798200" cy="43840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99760" y="301320"/>
            <a:ext cx="10798200" cy="1261800"/>
          </a:xfrm>
          <a:prstGeom prst="rect">
            <a:avLst/>
          </a:prstGeom>
        </p:spPr>
        <p:txBody>
          <a:bodyPr lIns="0" tIns="0" rIns="0" bIns="0" anchor="ctr">
            <a:spAutoFit/>
          </a:bodyPr>
          <a:lstStyle/>
          <a:p>
            <a:pPr algn="ctr"/>
            <a:endParaRPr lang="en-GB" sz="4400" b="0" strike="noStrike" spc="-1">
              <a:latin typeface="Arial"/>
            </a:endParaRPr>
          </a:p>
        </p:txBody>
      </p:sp>
      <p:sp>
        <p:nvSpPr>
          <p:cNvPr id="45" name="PlaceHolder 2"/>
          <p:cNvSpPr>
            <a:spLocks noGrp="1"/>
          </p:cNvSpPr>
          <p:nvPr>
            <p:ph type="body"/>
          </p:nvPr>
        </p:nvSpPr>
        <p:spPr>
          <a:xfrm>
            <a:off x="599760" y="1768680"/>
            <a:ext cx="5269320" cy="4384080"/>
          </a:xfrm>
          <a:prstGeom prst="rect">
            <a:avLst/>
          </a:prstGeom>
        </p:spPr>
        <p:txBody>
          <a:bodyPr lIns="0" tIns="0" rIns="0" bIns="0">
            <a:normAutofit/>
          </a:bodyPr>
          <a:lstStyle/>
          <a:p>
            <a:endParaRPr lang="en-GB" sz="3200" b="0" strike="noStrike" spc="-1">
              <a:latin typeface="Arial"/>
            </a:endParaRPr>
          </a:p>
        </p:txBody>
      </p:sp>
      <p:sp>
        <p:nvSpPr>
          <p:cNvPr id="46" name="PlaceHolder 3"/>
          <p:cNvSpPr>
            <a:spLocks noGrp="1"/>
          </p:cNvSpPr>
          <p:nvPr>
            <p:ph type="body"/>
          </p:nvPr>
        </p:nvSpPr>
        <p:spPr>
          <a:xfrm>
            <a:off x="6132960" y="1768680"/>
            <a:ext cx="5269320" cy="43840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99760" y="301320"/>
            <a:ext cx="10798200" cy="1261800"/>
          </a:xfrm>
          <a:prstGeom prst="rect">
            <a:avLst/>
          </a:prstGeom>
        </p:spPr>
        <p:txBody>
          <a:bodyPr lIns="0" tIns="0" rIns="0" bIns="0" anchor="ctr">
            <a:spAutoFit/>
          </a:bodyPr>
          <a:lstStyle/>
          <a:p>
            <a:pPr algn="ctr"/>
            <a:endParaRPr lang="en-GB"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99760" y="301320"/>
            <a:ext cx="10798200" cy="585036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99760" y="301320"/>
            <a:ext cx="10798200" cy="1261800"/>
          </a:xfrm>
          <a:prstGeom prst="rect">
            <a:avLst/>
          </a:prstGeom>
        </p:spPr>
        <p:txBody>
          <a:bodyPr lIns="0" tIns="0" rIns="0" bIns="0" anchor="ctr">
            <a:spAutoFit/>
          </a:bodyPr>
          <a:lstStyle/>
          <a:p>
            <a:pPr algn="ctr"/>
            <a:endParaRPr lang="en-GB" sz="4400" b="0" strike="noStrike" spc="-1">
              <a:latin typeface="Arial"/>
            </a:endParaRPr>
          </a:p>
        </p:txBody>
      </p:sp>
      <p:sp>
        <p:nvSpPr>
          <p:cNvPr id="50" name="PlaceHolder 2"/>
          <p:cNvSpPr>
            <a:spLocks noGrp="1"/>
          </p:cNvSpPr>
          <p:nvPr>
            <p:ph type="body"/>
          </p:nvPr>
        </p:nvSpPr>
        <p:spPr>
          <a:xfrm>
            <a:off x="599760" y="1768680"/>
            <a:ext cx="5269320" cy="2090880"/>
          </a:xfrm>
          <a:prstGeom prst="rect">
            <a:avLst/>
          </a:prstGeom>
        </p:spPr>
        <p:txBody>
          <a:bodyPr lIns="0" tIns="0" rIns="0" bIns="0">
            <a:normAutofit/>
          </a:bodyPr>
          <a:lstStyle/>
          <a:p>
            <a:endParaRPr lang="en-GB" sz="3200" b="0" strike="noStrike" spc="-1">
              <a:latin typeface="Arial"/>
            </a:endParaRPr>
          </a:p>
        </p:txBody>
      </p:sp>
      <p:sp>
        <p:nvSpPr>
          <p:cNvPr id="51" name="PlaceHolder 3"/>
          <p:cNvSpPr>
            <a:spLocks noGrp="1"/>
          </p:cNvSpPr>
          <p:nvPr>
            <p:ph type="body"/>
          </p:nvPr>
        </p:nvSpPr>
        <p:spPr>
          <a:xfrm>
            <a:off x="6132960" y="1768680"/>
            <a:ext cx="5269320" cy="4384080"/>
          </a:xfrm>
          <a:prstGeom prst="rect">
            <a:avLst/>
          </a:prstGeom>
        </p:spPr>
        <p:txBody>
          <a:bodyPr lIns="0" tIns="0" rIns="0" bIns="0">
            <a:normAutofit/>
          </a:bodyPr>
          <a:lstStyle/>
          <a:p>
            <a:endParaRPr lang="en-GB" sz="3200" b="0" strike="noStrike" spc="-1">
              <a:latin typeface="Arial"/>
            </a:endParaRPr>
          </a:p>
        </p:txBody>
      </p:sp>
      <p:sp>
        <p:nvSpPr>
          <p:cNvPr id="52" name="PlaceHolder 4"/>
          <p:cNvSpPr>
            <a:spLocks noGrp="1"/>
          </p:cNvSpPr>
          <p:nvPr>
            <p:ph type="body"/>
          </p:nvPr>
        </p:nvSpPr>
        <p:spPr>
          <a:xfrm>
            <a:off x="599760" y="4058640"/>
            <a:ext cx="5269320" cy="20908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99760" y="301320"/>
            <a:ext cx="10798200" cy="1261800"/>
          </a:xfrm>
          <a:prstGeom prst="rect">
            <a:avLst/>
          </a:prstGeom>
        </p:spPr>
        <p:txBody>
          <a:bodyPr lIns="0" tIns="0" rIns="0" bIns="0" anchor="ctr">
            <a:spAutoFit/>
          </a:bodyPr>
          <a:lstStyle/>
          <a:p>
            <a:pPr algn="ctr"/>
            <a:endParaRPr lang="en-GB" sz="4400" b="0" strike="noStrike" spc="-1">
              <a:latin typeface="Arial"/>
            </a:endParaRPr>
          </a:p>
        </p:txBody>
      </p:sp>
      <p:sp>
        <p:nvSpPr>
          <p:cNvPr id="3" name="PlaceHolder 2"/>
          <p:cNvSpPr>
            <a:spLocks noGrp="1"/>
          </p:cNvSpPr>
          <p:nvPr>
            <p:ph type="subTitle"/>
          </p:nvPr>
        </p:nvSpPr>
        <p:spPr>
          <a:xfrm>
            <a:off x="599760" y="1768680"/>
            <a:ext cx="10798200" cy="438408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99760" y="301320"/>
            <a:ext cx="10798200" cy="1261800"/>
          </a:xfrm>
          <a:prstGeom prst="rect">
            <a:avLst/>
          </a:prstGeom>
        </p:spPr>
        <p:txBody>
          <a:bodyPr lIns="0" tIns="0" rIns="0" bIns="0" anchor="ctr">
            <a:spAutoFit/>
          </a:bodyPr>
          <a:lstStyle/>
          <a:p>
            <a:pPr algn="ctr"/>
            <a:endParaRPr lang="en-GB" sz="4400" b="0" strike="noStrike" spc="-1">
              <a:latin typeface="Arial"/>
            </a:endParaRPr>
          </a:p>
        </p:txBody>
      </p:sp>
      <p:sp>
        <p:nvSpPr>
          <p:cNvPr id="54" name="PlaceHolder 2"/>
          <p:cNvSpPr>
            <a:spLocks noGrp="1"/>
          </p:cNvSpPr>
          <p:nvPr>
            <p:ph type="body"/>
          </p:nvPr>
        </p:nvSpPr>
        <p:spPr>
          <a:xfrm>
            <a:off x="599760" y="1768680"/>
            <a:ext cx="5269320" cy="4384080"/>
          </a:xfrm>
          <a:prstGeom prst="rect">
            <a:avLst/>
          </a:prstGeom>
        </p:spPr>
        <p:txBody>
          <a:bodyPr lIns="0" tIns="0" rIns="0" bIns="0">
            <a:normAutofit/>
          </a:bodyPr>
          <a:lstStyle/>
          <a:p>
            <a:endParaRPr lang="en-GB" sz="3200" b="0" strike="noStrike" spc="-1">
              <a:latin typeface="Arial"/>
            </a:endParaRPr>
          </a:p>
        </p:txBody>
      </p:sp>
      <p:sp>
        <p:nvSpPr>
          <p:cNvPr id="55" name="PlaceHolder 3"/>
          <p:cNvSpPr>
            <a:spLocks noGrp="1"/>
          </p:cNvSpPr>
          <p:nvPr>
            <p:ph type="body"/>
          </p:nvPr>
        </p:nvSpPr>
        <p:spPr>
          <a:xfrm>
            <a:off x="6132960" y="1768680"/>
            <a:ext cx="5269320" cy="2090880"/>
          </a:xfrm>
          <a:prstGeom prst="rect">
            <a:avLst/>
          </a:prstGeom>
        </p:spPr>
        <p:txBody>
          <a:bodyPr lIns="0" tIns="0" rIns="0" bIns="0">
            <a:normAutofit/>
          </a:bodyPr>
          <a:lstStyle/>
          <a:p>
            <a:endParaRPr lang="en-GB" sz="3200" b="0" strike="noStrike" spc="-1">
              <a:latin typeface="Arial"/>
            </a:endParaRPr>
          </a:p>
        </p:txBody>
      </p:sp>
      <p:sp>
        <p:nvSpPr>
          <p:cNvPr id="56" name="PlaceHolder 4"/>
          <p:cNvSpPr>
            <a:spLocks noGrp="1"/>
          </p:cNvSpPr>
          <p:nvPr>
            <p:ph type="body"/>
          </p:nvPr>
        </p:nvSpPr>
        <p:spPr>
          <a:xfrm>
            <a:off x="6132960" y="4058640"/>
            <a:ext cx="5269320" cy="20908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99760" y="301320"/>
            <a:ext cx="10798200" cy="1261800"/>
          </a:xfrm>
          <a:prstGeom prst="rect">
            <a:avLst/>
          </a:prstGeom>
        </p:spPr>
        <p:txBody>
          <a:bodyPr lIns="0" tIns="0" rIns="0" bIns="0" anchor="ctr">
            <a:spAutoFit/>
          </a:bodyPr>
          <a:lstStyle/>
          <a:p>
            <a:pPr algn="ctr"/>
            <a:endParaRPr lang="en-GB" sz="4400" b="0" strike="noStrike" spc="-1">
              <a:latin typeface="Arial"/>
            </a:endParaRPr>
          </a:p>
        </p:txBody>
      </p:sp>
      <p:sp>
        <p:nvSpPr>
          <p:cNvPr id="58" name="PlaceHolder 2"/>
          <p:cNvSpPr>
            <a:spLocks noGrp="1"/>
          </p:cNvSpPr>
          <p:nvPr>
            <p:ph type="body"/>
          </p:nvPr>
        </p:nvSpPr>
        <p:spPr>
          <a:xfrm>
            <a:off x="599760" y="1768680"/>
            <a:ext cx="5269320" cy="2090880"/>
          </a:xfrm>
          <a:prstGeom prst="rect">
            <a:avLst/>
          </a:prstGeom>
        </p:spPr>
        <p:txBody>
          <a:bodyPr lIns="0" tIns="0" rIns="0" bIns="0">
            <a:normAutofit/>
          </a:bodyPr>
          <a:lstStyle/>
          <a:p>
            <a:endParaRPr lang="en-GB" sz="3200" b="0" strike="noStrike" spc="-1">
              <a:latin typeface="Arial"/>
            </a:endParaRPr>
          </a:p>
        </p:txBody>
      </p:sp>
      <p:sp>
        <p:nvSpPr>
          <p:cNvPr id="59" name="PlaceHolder 3"/>
          <p:cNvSpPr>
            <a:spLocks noGrp="1"/>
          </p:cNvSpPr>
          <p:nvPr>
            <p:ph type="body"/>
          </p:nvPr>
        </p:nvSpPr>
        <p:spPr>
          <a:xfrm>
            <a:off x="6132960" y="1768680"/>
            <a:ext cx="5269320" cy="2090880"/>
          </a:xfrm>
          <a:prstGeom prst="rect">
            <a:avLst/>
          </a:prstGeom>
        </p:spPr>
        <p:txBody>
          <a:bodyPr lIns="0" tIns="0" rIns="0" bIns="0">
            <a:normAutofit/>
          </a:bodyPr>
          <a:lstStyle/>
          <a:p>
            <a:endParaRPr lang="en-GB" sz="3200" b="0" strike="noStrike" spc="-1">
              <a:latin typeface="Arial"/>
            </a:endParaRPr>
          </a:p>
        </p:txBody>
      </p:sp>
      <p:sp>
        <p:nvSpPr>
          <p:cNvPr id="60" name="PlaceHolder 4"/>
          <p:cNvSpPr>
            <a:spLocks noGrp="1"/>
          </p:cNvSpPr>
          <p:nvPr>
            <p:ph type="body"/>
          </p:nvPr>
        </p:nvSpPr>
        <p:spPr>
          <a:xfrm>
            <a:off x="599760" y="4058640"/>
            <a:ext cx="10798200" cy="20908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99760" y="301320"/>
            <a:ext cx="10798200" cy="1261800"/>
          </a:xfrm>
          <a:prstGeom prst="rect">
            <a:avLst/>
          </a:prstGeom>
        </p:spPr>
        <p:txBody>
          <a:bodyPr lIns="0" tIns="0" rIns="0" bIns="0" anchor="ctr">
            <a:spAutoFit/>
          </a:bodyPr>
          <a:lstStyle/>
          <a:p>
            <a:pPr algn="ctr"/>
            <a:endParaRPr lang="en-GB" sz="4400" b="0" strike="noStrike" spc="-1">
              <a:latin typeface="Arial"/>
            </a:endParaRPr>
          </a:p>
        </p:txBody>
      </p:sp>
      <p:sp>
        <p:nvSpPr>
          <p:cNvPr id="62" name="PlaceHolder 2"/>
          <p:cNvSpPr>
            <a:spLocks noGrp="1"/>
          </p:cNvSpPr>
          <p:nvPr>
            <p:ph type="body"/>
          </p:nvPr>
        </p:nvSpPr>
        <p:spPr>
          <a:xfrm>
            <a:off x="599760" y="1768680"/>
            <a:ext cx="10798200" cy="2090880"/>
          </a:xfrm>
          <a:prstGeom prst="rect">
            <a:avLst/>
          </a:prstGeom>
        </p:spPr>
        <p:txBody>
          <a:bodyPr lIns="0" tIns="0" rIns="0" bIns="0">
            <a:normAutofit/>
          </a:bodyPr>
          <a:lstStyle/>
          <a:p>
            <a:endParaRPr lang="en-GB" sz="3200" b="0" strike="noStrike" spc="-1">
              <a:latin typeface="Arial"/>
            </a:endParaRPr>
          </a:p>
        </p:txBody>
      </p:sp>
      <p:sp>
        <p:nvSpPr>
          <p:cNvPr id="63" name="PlaceHolder 3"/>
          <p:cNvSpPr>
            <a:spLocks noGrp="1"/>
          </p:cNvSpPr>
          <p:nvPr>
            <p:ph type="body"/>
          </p:nvPr>
        </p:nvSpPr>
        <p:spPr>
          <a:xfrm>
            <a:off x="599760" y="4058640"/>
            <a:ext cx="10798200" cy="20908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99760" y="301320"/>
            <a:ext cx="10798200" cy="1261800"/>
          </a:xfrm>
          <a:prstGeom prst="rect">
            <a:avLst/>
          </a:prstGeom>
        </p:spPr>
        <p:txBody>
          <a:bodyPr lIns="0" tIns="0" rIns="0" bIns="0" anchor="ctr">
            <a:spAutoFit/>
          </a:bodyPr>
          <a:lstStyle/>
          <a:p>
            <a:pPr algn="ctr"/>
            <a:endParaRPr lang="en-GB" sz="4400" b="0" strike="noStrike" spc="-1">
              <a:latin typeface="Arial"/>
            </a:endParaRPr>
          </a:p>
        </p:txBody>
      </p:sp>
      <p:sp>
        <p:nvSpPr>
          <p:cNvPr id="65" name="PlaceHolder 2"/>
          <p:cNvSpPr>
            <a:spLocks noGrp="1"/>
          </p:cNvSpPr>
          <p:nvPr>
            <p:ph type="body"/>
          </p:nvPr>
        </p:nvSpPr>
        <p:spPr>
          <a:xfrm>
            <a:off x="599760" y="1768680"/>
            <a:ext cx="5269320" cy="2090880"/>
          </a:xfrm>
          <a:prstGeom prst="rect">
            <a:avLst/>
          </a:prstGeom>
        </p:spPr>
        <p:txBody>
          <a:bodyPr lIns="0" tIns="0" rIns="0" bIns="0">
            <a:normAutofit/>
          </a:bodyPr>
          <a:lstStyle/>
          <a:p>
            <a:endParaRPr lang="en-GB" sz="3200" b="0" strike="noStrike" spc="-1">
              <a:latin typeface="Arial"/>
            </a:endParaRPr>
          </a:p>
        </p:txBody>
      </p:sp>
      <p:sp>
        <p:nvSpPr>
          <p:cNvPr id="66" name="PlaceHolder 3"/>
          <p:cNvSpPr>
            <a:spLocks noGrp="1"/>
          </p:cNvSpPr>
          <p:nvPr>
            <p:ph type="body"/>
          </p:nvPr>
        </p:nvSpPr>
        <p:spPr>
          <a:xfrm>
            <a:off x="6132960" y="1768680"/>
            <a:ext cx="5269320" cy="2090880"/>
          </a:xfrm>
          <a:prstGeom prst="rect">
            <a:avLst/>
          </a:prstGeom>
        </p:spPr>
        <p:txBody>
          <a:bodyPr lIns="0" tIns="0" rIns="0" bIns="0">
            <a:normAutofit/>
          </a:bodyPr>
          <a:lstStyle/>
          <a:p>
            <a:endParaRPr lang="en-GB" sz="3200" b="0" strike="noStrike" spc="-1">
              <a:latin typeface="Arial"/>
            </a:endParaRPr>
          </a:p>
        </p:txBody>
      </p:sp>
      <p:sp>
        <p:nvSpPr>
          <p:cNvPr id="67" name="PlaceHolder 4"/>
          <p:cNvSpPr>
            <a:spLocks noGrp="1"/>
          </p:cNvSpPr>
          <p:nvPr>
            <p:ph type="body"/>
          </p:nvPr>
        </p:nvSpPr>
        <p:spPr>
          <a:xfrm>
            <a:off x="599760" y="4058640"/>
            <a:ext cx="5269320" cy="2090880"/>
          </a:xfrm>
          <a:prstGeom prst="rect">
            <a:avLst/>
          </a:prstGeom>
        </p:spPr>
        <p:txBody>
          <a:bodyPr lIns="0" tIns="0" rIns="0" bIns="0">
            <a:normAutofit/>
          </a:bodyPr>
          <a:lstStyle/>
          <a:p>
            <a:endParaRPr lang="en-GB" sz="3200" b="0" strike="noStrike" spc="-1">
              <a:latin typeface="Arial"/>
            </a:endParaRPr>
          </a:p>
        </p:txBody>
      </p:sp>
      <p:sp>
        <p:nvSpPr>
          <p:cNvPr id="68" name="PlaceHolder 5"/>
          <p:cNvSpPr>
            <a:spLocks noGrp="1"/>
          </p:cNvSpPr>
          <p:nvPr>
            <p:ph type="body"/>
          </p:nvPr>
        </p:nvSpPr>
        <p:spPr>
          <a:xfrm>
            <a:off x="6132960" y="4058640"/>
            <a:ext cx="5269320" cy="20908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99760" y="301320"/>
            <a:ext cx="10798200" cy="1261800"/>
          </a:xfrm>
          <a:prstGeom prst="rect">
            <a:avLst/>
          </a:prstGeom>
        </p:spPr>
        <p:txBody>
          <a:bodyPr lIns="0" tIns="0" rIns="0" bIns="0" anchor="ctr">
            <a:spAutoFit/>
          </a:bodyPr>
          <a:lstStyle/>
          <a:p>
            <a:pPr algn="ctr"/>
            <a:endParaRPr lang="en-GB" sz="4400" b="0" strike="noStrike" spc="-1">
              <a:latin typeface="Arial"/>
            </a:endParaRPr>
          </a:p>
        </p:txBody>
      </p:sp>
      <p:sp>
        <p:nvSpPr>
          <p:cNvPr id="70" name="PlaceHolder 2"/>
          <p:cNvSpPr>
            <a:spLocks noGrp="1"/>
          </p:cNvSpPr>
          <p:nvPr>
            <p:ph type="body"/>
          </p:nvPr>
        </p:nvSpPr>
        <p:spPr>
          <a:xfrm>
            <a:off x="599760" y="1768680"/>
            <a:ext cx="3476880" cy="2090880"/>
          </a:xfrm>
          <a:prstGeom prst="rect">
            <a:avLst/>
          </a:prstGeom>
        </p:spPr>
        <p:txBody>
          <a:bodyPr lIns="0" tIns="0" rIns="0" bIns="0">
            <a:normAutofit/>
          </a:bodyPr>
          <a:lstStyle/>
          <a:p>
            <a:endParaRPr lang="en-GB" sz="3200" b="0" strike="noStrike" spc="-1">
              <a:latin typeface="Arial"/>
            </a:endParaRPr>
          </a:p>
        </p:txBody>
      </p:sp>
      <p:sp>
        <p:nvSpPr>
          <p:cNvPr id="71" name="PlaceHolder 3"/>
          <p:cNvSpPr>
            <a:spLocks noGrp="1"/>
          </p:cNvSpPr>
          <p:nvPr>
            <p:ph type="body"/>
          </p:nvPr>
        </p:nvSpPr>
        <p:spPr>
          <a:xfrm>
            <a:off x="4250880" y="1768680"/>
            <a:ext cx="3476880" cy="2090880"/>
          </a:xfrm>
          <a:prstGeom prst="rect">
            <a:avLst/>
          </a:prstGeom>
        </p:spPr>
        <p:txBody>
          <a:bodyPr lIns="0" tIns="0" rIns="0" bIns="0">
            <a:normAutofit/>
          </a:bodyPr>
          <a:lstStyle/>
          <a:p>
            <a:endParaRPr lang="en-GB" sz="3200" b="0" strike="noStrike" spc="-1">
              <a:latin typeface="Arial"/>
            </a:endParaRPr>
          </a:p>
        </p:txBody>
      </p:sp>
      <p:sp>
        <p:nvSpPr>
          <p:cNvPr id="72" name="PlaceHolder 4"/>
          <p:cNvSpPr>
            <a:spLocks noGrp="1"/>
          </p:cNvSpPr>
          <p:nvPr>
            <p:ph type="body"/>
          </p:nvPr>
        </p:nvSpPr>
        <p:spPr>
          <a:xfrm>
            <a:off x="7902000" y="1768680"/>
            <a:ext cx="3476880" cy="2090880"/>
          </a:xfrm>
          <a:prstGeom prst="rect">
            <a:avLst/>
          </a:prstGeom>
        </p:spPr>
        <p:txBody>
          <a:bodyPr lIns="0" tIns="0" rIns="0" bIns="0">
            <a:normAutofit/>
          </a:bodyPr>
          <a:lstStyle/>
          <a:p>
            <a:endParaRPr lang="en-GB" sz="3200" b="0" strike="noStrike" spc="-1">
              <a:latin typeface="Arial"/>
            </a:endParaRPr>
          </a:p>
        </p:txBody>
      </p:sp>
      <p:sp>
        <p:nvSpPr>
          <p:cNvPr id="73" name="PlaceHolder 5"/>
          <p:cNvSpPr>
            <a:spLocks noGrp="1"/>
          </p:cNvSpPr>
          <p:nvPr>
            <p:ph type="body"/>
          </p:nvPr>
        </p:nvSpPr>
        <p:spPr>
          <a:xfrm>
            <a:off x="599760" y="4058640"/>
            <a:ext cx="3476880" cy="2090880"/>
          </a:xfrm>
          <a:prstGeom prst="rect">
            <a:avLst/>
          </a:prstGeom>
        </p:spPr>
        <p:txBody>
          <a:bodyPr lIns="0" tIns="0" rIns="0" bIns="0">
            <a:normAutofit/>
          </a:bodyPr>
          <a:lstStyle/>
          <a:p>
            <a:endParaRPr lang="en-GB" sz="3200" b="0" strike="noStrike" spc="-1">
              <a:latin typeface="Arial"/>
            </a:endParaRPr>
          </a:p>
        </p:txBody>
      </p:sp>
      <p:sp>
        <p:nvSpPr>
          <p:cNvPr id="74" name="PlaceHolder 6"/>
          <p:cNvSpPr>
            <a:spLocks noGrp="1"/>
          </p:cNvSpPr>
          <p:nvPr>
            <p:ph type="body"/>
          </p:nvPr>
        </p:nvSpPr>
        <p:spPr>
          <a:xfrm>
            <a:off x="4250880" y="4058640"/>
            <a:ext cx="3476880" cy="2090880"/>
          </a:xfrm>
          <a:prstGeom prst="rect">
            <a:avLst/>
          </a:prstGeom>
        </p:spPr>
        <p:txBody>
          <a:bodyPr lIns="0" tIns="0" rIns="0" bIns="0">
            <a:normAutofit/>
          </a:bodyPr>
          <a:lstStyle/>
          <a:p>
            <a:endParaRPr lang="en-GB" sz="3200" b="0" strike="noStrike" spc="-1">
              <a:latin typeface="Arial"/>
            </a:endParaRPr>
          </a:p>
        </p:txBody>
      </p:sp>
      <p:sp>
        <p:nvSpPr>
          <p:cNvPr id="75" name="PlaceHolder 7"/>
          <p:cNvSpPr>
            <a:spLocks noGrp="1"/>
          </p:cNvSpPr>
          <p:nvPr>
            <p:ph type="body"/>
          </p:nvPr>
        </p:nvSpPr>
        <p:spPr>
          <a:xfrm>
            <a:off x="7902000" y="4058640"/>
            <a:ext cx="3476880" cy="20908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99760" y="301320"/>
            <a:ext cx="10798200" cy="1261800"/>
          </a:xfrm>
          <a:prstGeom prst="rect">
            <a:avLst/>
          </a:prstGeom>
        </p:spPr>
        <p:txBody>
          <a:bodyPr lIns="0" tIns="0" rIns="0" bIns="0" anchor="ctr">
            <a:spAutoFit/>
          </a:bodyPr>
          <a:lstStyle/>
          <a:p>
            <a:pPr algn="ctr"/>
            <a:endParaRPr lang="en-GB" sz="4400" b="0" strike="noStrike" spc="-1">
              <a:latin typeface="Arial"/>
            </a:endParaRPr>
          </a:p>
        </p:txBody>
      </p:sp>
      <p:sp>
        <p:nvSpPr>
          <p:cNvPr id="5" name="PlaceHolder 2"/>
          <p:cNvSpPr>
            <a:spLocks noGrp="1"/>
          </p:cNvSpPr>
          <p:nvPr>
            <p:ph type="body"/>
          </p:nvPr>
        </p:nvSpPr>
        <p:spPr>
          <a:xfrm>
            <a:off x="599760" y="1768680"/>
            <a:ext cx="10798200" cy="43840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99760" y="301320"/>
            <a:ext cx="10798200" cy="1261800"/>
          </a:xfrm>
          <a:prstGeom prst="rect">
            <a:avLst/>
          </a:prstGeom>
        </p:spPr>
        <p:txBody>
          <a:bodyPr lIns="0" tIns="0" rIns="0" bIns="0" anchor="ctr">
            <a:spAutoFit/>
          </a:bodyPr>
          <a:lstStyle/>
          <a:p>
            <a:pPr algn="ctr"/>
            <a:endParaRPr lang="en-GB" sz="4400" b="0" strike="noStrike" spc="-1">
              <a:latin typeface="Arial"/>
            </a:endParaRPr>
          </a:p>
        </p:txBody>
      </p:sp>
      <p:sp>
        <p:nvSpPr>
          <p:cNvPr id="7" name="PlaceHolder 2"/>
          <p:cNvSpPr>
            <a:spLocks noGrp="1"/>
          </p:cNvSpPr>
          <p:nvPr>
            <p:ph type="body"/>
          </p:nvPr>
        </p:nvSpPr>
        <p:spPr>
          <a:xfrm>
            <a:off x="599760" y="1768680"/>
            <a:ext cx="5269320" cy="43840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132960" y="1768680"/>
            <a:ext cx="5269320" cy="43840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99760" y="301320"/>
            <a:ext cx="10798200" cy="1261800"/>
          </a:xfrm>
          <a:prstGeom prst="rect">
            <a:avLst/>
          </a:prstGeom>
        </p:spPr>
        <p:txBody>
          <a:bodyPr lIns="0" tIns="0" rIns="0" bIns="0" anchor="ctr">
            <a:spAutoFit/>
          </a:bodyPr>
          <a:lstStyle/>
          <a:p>
            <a:pPr algn="ctr"/>
            <a:endParaRPr lang="en-GB"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99760" y="301320"/>
            <a:ext cx="10798200" cy="5850360"/>
          </a:xfrm>
          <a:prstGeom prst="rect">
            <a:avLst/>
          </a:prstGeom>
        </p:spPr>
        <p:txBody>
          <a:bodyPr lIns="0" tIns="0" rIns="0" bIns="0" anchor="ctr">
            <a:spAutoFit/>
          </a:bodyPr>
          <a:lstStyle/>
          <a:p>
            <a:pPr algn="ctr"/>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99760" y="301320"/>
            <a:ext cx="10798200" cy="1261800"/>
          </a:xfrm>
          <a:prstGeom prst="rect">
            <a:avLst/>
          </a:prstGeom>
        </p:spPr>
        <p:txBody>
          <a:bodyPr lIns="0" tIns="0" rIns="0" bIns="0" anchor="ctr">
            <a:spAutoFit/>
          </a:bodyPr>
          <a:lstStyle/>
          <a:p>
            <a:pPr algn="ctr"/>
            <a:endParaRPr lang="en-GB" sz="4400" b="0" strike="noStrike" spc="-1">
              <a:latin typeface="Arial"/>
            </a:endParaRPr>
          </a:p>
        </p:txBody>
      </p:sp>
      <p:sp>
        <p:nvSpPr>
          <p:cNvPr id="12" name="PlaceHolder 2"/>
          <p:cNvSpPr>
            <a:spLocks noGrp="1"/>
          </p:cNvSpPr>
          <p:nvPr>
            <p:ph type="body"/>
          </p:nvPr>
        </p:nvSpPr>
        <p:spPr>
          <a:xfrm>
            <a:off x="599760" y="1768680"/>
            <a:ext cx="5269320" cy="209088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132960" y="1768680"/>
            <a:ext cx="5269320" cy="43840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599760" y="4058640"/>
            <a:ext cx="5269320" cy="20908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99760" y="301320"/>
            <a:ext cx="10798200" cy="1261800"/>
          </a:xfrm>
          <a:prstGeom prst="rect">
            <a:avLst/>
          </a:prstGeom>
        </p:spPr>
        <p:txBody>
          <a:bodyPr lIns="0" tIns="0" rIns="0" bIns="0" anchor="ctr">
            <a:spAutoFit/>
          </a:bodyPr>
          <a:lstStyle/>
          <a:p>
            <a:pPr algn="ctr"/>
            <a:endParaRPr lang="en-GB" sz="4400" b="0" strike="noStrike" spc="-1">
              <a:latin typeface="Arial"/>
            </a:endParaRPr>
          </a:p>
        </p:txBody>
      </p:sp>
      <p:sp>
        <p:nvSpPr>
          <p:cNvPr id="16" name="PlaceHolder 2"/>
          <p:cNvSpPr>
            <a:spLocks noGrp="1"/>
          </p:cNvSpPr>
          <p:nvPr>
            <p:ph type="body"/>
          </p:nvPr>
        </p:nvSpPr>
        <p:spPr>
          <a:xfrm>
            <a:off x="599760" y="1768680"/>
            <a:ext cx="5269320" cy="43840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132960" y="1768680"/>
            <a:ext cx="5269320" cy="209088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132960" y="4058640"/>
            <a:ext cx="5269320" cy="20908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99760" y="301320"/>
            <a:ext cx="10798200" cy="1261800"/>
          </a:xfrm>
          <a:prstGeom prst="rect">
            <a:avLst/>
          </a:prstGeom>
        </p:spPr>
        <p:txBody>
          <a:bodyPr lIns="0" tIns="0" rIns="0" bIns="0" anchor="ctr">
            <a:spAutoFit/>
          </a:bodyPr>
          <a:lstStyle/>
          <a:p>
            <a:pPr algn="ctr"/>
            <a:endParaRPr lang="en-GB" sz="4400" b="0" strike="noStrike" spc="-1">
              <a:latin typeface="Arial"/>
            </a:endParaRPr>
          </a:p>
        </p:txBody>
      </p:sp>
      <p:sp>
        <p:nvSpPr>
          <p:cNvPr id="20" name="PlaceHolder 2"/>
          <p:cNvSpPr>
            <a:spLocks noGrp="1"/>
          </p:cNvSpPr>
          <p:nvPr>
            <p:ph type="body"/>
          </p:nvPr>
        </p:nvSpPr>
        <p:spPr>
          <a:xfrm>
            <a:off x="599760" y="1768680"/>
            <a:ext cx="5269320" cy="209088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132960" y="1768680"/>
            <a:ext cx="5269320" cy="209088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599760" y="4058640"/>
            <a:ext cx="10798200" cy="209088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599760" y="301320"/>
            <a:ext cx="10798200" cy="1261800"/>
          </a:xfrm>
          <a:prstGeom prst="rect">
            <a:avLst/>
          </a:prstGeom>
        </p:spPr>
        <p:txBody>
          <a:bodyPr lIns="0" tIns="0" rIns="0" bIns="0" anchor="ctr">
            <a:noAutofit/>
          </a:bodyPr>
          <a:lstStyle/>
          <a:p>
            <a:pPr algn="ctr"/>
            <a:r>
              <a:rPr lang="en-GB" sz="4400" b="0" strike="noStrike" spc="-1">
                <a:latin typeface="Arial"/>
              </a:rPr>
              <a:t>Click to edit the title text format</a:t>
            </a:r>
          </a:p>
        </p:txBody>
      </p:sp>
      <p:sp>
        <p:nvSpPr>
          <p:cNvPr id="3" name="PlaceHolder 2"/>
          <p:cNvSpPr>
            <a:spLocks noGrp="1"/>
          </p:cNvSpPr>
          <p:nvPr>
            <p:ph type="body"/>
          </p:nvPr>
        </p:nvSpPr>
        <p:spPr>
          <a:xfrm>
            <a:off x="599760" y="1768680"/>
            <a:ext cx="1079820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599760" y="301320"/>
            <a:ext cx="10798200" cy="1261800"/>
          </a:xfrm>
          <a:prstGeom prst="rect">
            <a:avLst/>
          </a:prstGeom>
        </p:spPr>
        <p:txBody>
          <a:bodyPr lIns="0" tIns="0" rIns="0" bIns="0" anchor="ctr">
            <a:noAutofit/>
          </a:bodyPr>
          <a:lstStyle/>
          <a:p>
            <a:pPr algn="ctr"/>
            <a:r>
              <a:rPr lang="en-GB" sz="4400" b="0" strike="noStrike" spc="-1">
                <a:latin typeface="Arial"/>
              </a:rPr>
              <a:t>Click to edit the title text format</a:t>
            </a:r>
          </a:p>
        </p:txBody>
      </p:sp>
      <p:sp>
        <p:nvSpPr>
          <p:cNvPr id="39" name="PlaceHolder 2"/>
          <p:cNvSpPr>
            <a:spLocks noGrp="1"/>
          </p:cNvSpPr>
          <p:nvPr>
            <p:ph type="body"/>
          </p:nvPr>
        </p:nvSpPr>
        <p:spPr>
          <a:xfrm>
            <a:off x="599760" y="1768680"/>
            <a:ext cx="1079820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2.png"/><Relationship Id="rId7" Type="http://schemas.openxmlformats.org/officeDocument/2006/relationships/image" Target="../media/image6.png"/><Relationship Id="rId12"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14.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13.png"/><Relationship Id="rId9" Type="http://schemas.openxmlformats.org/officeDocument/2006/relationships/image" Target="../media/image9.png"/></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6.png"/></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9.png"/></Relationships>
</file>

<file path=ppt/slides/_rels/slide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ustomShape 1"/>
          <p:cNvSpPr/>
          <p:nvPr/>
        </p:nvSpPr>
        <p:spPr>
          <a:xfrm>
            <a:off x="548640" y="301320"/>
            <a:ext cx="10797480" cy="44524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normAutofit/>
          </a:bodyPr>
          <a:lstStyle/>
          <a:p>
            <a:pPr>
              <a:lnSpc>
                <a:spcPct val="100000"/>
              </a:lnSpc>
            </a:pPr>
            <a:r>
              <a:rPr lang="en-GB" sz="8000" spc="-1">
                <a:solidFill>
                  <a:srgbClr val="04617B"/>
                </a:solidFill>
                <a:latin typeface="Source Sans Pro Light"/>
                <a:ea typeface="DejaVu Sans"/>
              </a:rPr>
              <a:t>Logic for Verification 3</a:t>
            </a:r>
            <a:endParaRPr lang="en-GB" sz="8000" b="0" strike="noStrike" spc="-1">
              <a:latin typeface="Arial"/>
            </a:endParaRPr>
          </a:p>
        </p:txBody>
      </p:sp>
      <p:sp>
        <p:nvSpPr>
          <p:cNvPr id="77" name="CustomShape 2"/>
          <p:cNvSpPr/>
          <p:nvPr/>
        </p:nvSpPr>
        <p:spPr>
          <a:xfrm>
            <a:off x="552960" y="5216400"/>
            <a:ext cx="10788840" cy="1107996"/>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ct val="100000"/>
              </a:lnSpc>
            </a:pPr>
            <a:r>
              <a:rPr lang="en-GB" sz="3600" b="0" strike="noStrike" spc="-1">
                <a:solidFill>
                  <a:srgbClr val="000000"/>
                </a:solidFill>
                <a:latin typeface="Source Sans Pro"/>
                <a:ea typeface="DejaVu Sans"/>
              </a:rPr>
              <a:t>Nisansala Yatapanage</a:t>
            </a:r>
          </a:p>
          <a:p>
            <a:pPr>
              <a:lnSpc>
                <a:spcPct val="100000"/>
              </a:lnSpc>
            </a:pPr>
            <a:r>
              <a:rPr lang="en-GB" sz="3600" spc="-1">
                <a:solidFill>
                  <a:srgbClr val="000000"/>
                </a:solidFill>
                <a:latin typeface="Source Sans Pro"/>
                <a:ea typeface="DejaVu Sans"/>
              </a:rPr>
              <a:t>ANU Logic Summer School</a:t>
            </a:r>
            <a:endParaRPr lang="en-GB" sz="36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Simple Formulas</a:t>
            </a:r>
            <a:endParaRPr lang="en-US" sz="4330" dirty="0"/>
          </a:p>
        </p:txBody>
      </p:sp>
      <p:sp>
        <p:nvSpPr>
          <p:cNvPr id="4" name="Rectangle 3"/>
          <p:cNvSpPr/>
          <p:nvPr/>
        </p:nvSpPr>
        <p:spPr>
          <a:xfrm>
            <a:off x="692210" y="1656813"/>
            <a:ext cx="11306114" cy="514908"/>
          </a:xfrm>
          <a:prstGeom prst="rect">
            <a:avLst/>
          </a:prstGeom>
        </p:spPr>
        <p:txBody>
          <a:bodyPr wrap="square">
            <a:spAutoFit/>
          </a:bodyPr>
          <a:lstStyle/>
          <a:p>
            <a:r>
              <a:rPr lang="en-AU" altLang="en-US" sz="2755">
                <a:latin typeface="Cambria" panose="02040503050406030204" pitchFamily="18" charset="0"/>
              </a:rPr>
              <a:t>Does the property (x = 0) hold </a:t>
            </a:r>
            <a:r>
              <a:rPr lang="en-AU" altLang="en-US" sz="2755" b="1">
                <a:solidFill>
                  <a:schemeClr val="accent2">
                    <a:lumMod val="75000"/>
                  </a:schemeClr>
                </a:solidFill>
                <a:latin typeface="Cambria" panose="02040503050406030204" pitchFamily="18" charset="0"/>
              </a:rPr>
              <a:t>on the execution trace</a:t>
            </a:r>
            <a:r>
              <a:rPr lang="en-AU" altLang="en-US" sz="2755">
                <a:latin typeface="Cambria" panose="02040503050406030204" pitchFamily="18" charset="0"/>
              </a:rPr>
              <a:t> </a:t>
            </a:r>
            <a:r>
              <a:rPr lang="en-AU" altLang="en-US" sz="2755" b="1">
                <a:solidFill>
                  <a:schemeClr val="accent2">
                    <a:lumMod val="75000"/>
                  </a:schemeClr>
                </a:solidFill>
                <a:latin typeface="Cambria" panose="02040503050406030204" pitchFamily="18" charset="0"/>
              </a:rPr>
              <a:t>starting at s0</a:t>
            </a:r>
            <a:r>
              <a:rPr lang="en-AU" altLang="en-US" sz="2755">
                <a:latin typeface="Cambria" panose="02040503050406030204" pitchFamily="18" charset="0"/>
              </a:rPr>
              <a:t>?</a:t>
            </a:r>
          </a:p>
        </p:txBody>
      </p:sp>
      <p:cxnSp>
        <p:nvCxnSpPr>
          <p:cNvPr id="5" name="Straight Connector 4">
            <a:extLst>
              <a:ext uri="{FF2B5EF4-FFF2-40B4-BE49-F238E27FC236}">
                <a16:creationId xmlns:a16="http://schemas.microsoft.com/office/drawing/2014/main" id="{70035E97-9653-467F-957E-E2B66FFBEEAD}"/>
              </a:ext>
            </a:extLst>
          </p:cNvPr>
          <p:cNvCxnSpPr/>
          <p:nvPr/>
        </p:nvCxnSpPr>
        <p:spPr>
          <a:xfrm>
            <a:off x="1032642" y="5049821"/>
            <a:ext cx="9957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4E3937-8BDA-4D82-9DB7-498356524063}"/>
              </a:ext>
            </a:extLst>
          </p:cNvPr>
          <p:cNvCxnSpPr/>
          <p:nvPr/>
        </p:nvCxnSpPr>
        <p:spPr>
          <a:xfrm>
            <a:off x="1335297" y="4483772"/>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5D1EE3E-2855-4ACA-82B7-B0F17EAF9374}"/>
              </a:ext>
            </a:extLst>
          </p:cNvPr>
          <p:cNvCxnSpPr/>
          <p:nvPr/>
        </p:nvCxnSpPr>
        <p:spPr>
          <a:xfrm>
            <a:off x="2133574" y="448377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9C7EEDD-840F-463E-8447-D4DA3BD04095}"/>
              </a:ext>
            </a:extLst>
          </p:cNvPr>
          <p:cNvCxnSpPr/>
          <p:nvPr/>
        </p:nvCxnSpPr>
        <p:spPr>
          <a:xfrm>
            <a:off x="3018933" y="448377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8132D7-92F3-4F11-868D-897F85B4B605}"/>
              </a:ext>
            </a:extLst>
          </p:cNvPr>
          <p:cNvCxnSpPr/>
          <p:nvPr/>
        </p:nvCxnSpPr>
        <p:spPr>
          <a:xfrm>
            <a:off x="3875266" y="4483770"/>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EA4CF88-F149-4FFC-99A4-5AB86E52C7B6}"/>
              </a:ext>
            </a:extLst>
          </p:cNvPr>
          <p:cNvCxnSpPr/>
          <p:nvPr/>
        </p:nvCxnSpPr>
        <p:spPr>
          <a:xfrm>
            <a:off x="4629999"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CBA9DCC-D712-4AA9-AC69-B7B6670C3372}"/>
              </a:ext>
            </a:extLst>
          </p:cNvPr>
          <p:cNvCxnSpPr/>
          <p:nvPr/>
        </p:nvCxnSpPr>
        <p:spPr>
          <a:xfrm>
            <a:off x="5341190"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621BFA-5947-4913-9C28-4714B35DF2A3}"/>
              </a:ext>
            </a:extLst>
          </p:cNvPr>
          <p:cNvCxnSpPr/>
          <p:nvPr/>
        </p:nvCxnSpPr>
        <p:spPr>
          <a:xfrm>
            <a:off x="6028004"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92DD19-B05C-4B19-8987-E094CA716701}"/>
              </a:ext>
            </a:extLst>
          </p:cNvPr>
          <p:cNvCxnSpPr/>
          <p:nvPr/>
        </p:nvCxnSpPr>
        <p:spPr>
          <a:xfrm>
            <a:off x="6724682" y="448376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DBE588-C16D-423E-9050-E4C4ED6985CC}"/>
              </a:ext>
            </a:extLst>
          </p:cNvPr>
          <p:cNvCxnSpPr/>
          <p:nvPr/>
        </p:nvCxnSpPr>
        <p:spPr>
          <a:xfrm>
            <a:off x="7435873" y="448376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B5FA08C-44A5-4856-B091-F6459B0C6FF3}"/>
              </a:ext>
            </a:extLst>
          </p:cNvPr>
          <p:cNvCxnSpPr/>
          <p:nvPr/>
        </p:nvCxnSpPr>
        <p:spPr>
          <a:xfrm>
            <a:off x="8234149" y="4483767"/>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30B326A-5CF5-4191-A6AA-1F86349DE4D3}"/>
              </a:ext>
            </a:extLst>
          </p:cNvPr>
          <p:cNvCxnSpPr/>
          <p:nvPr/>
        </p:nvCxnSpPr>
        <p:spPr>
          <a:xfrm>
            <a:off x="8945340" y="4483766"/>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748AB0D-FD99-40E7-871B-D29ABEFB7F44}"/>
              </a:ext>
            </a:extLst>
          </p:cNvPr>
          <p:cNvCxnSpPr/>
          <p:nvPr/>
        </p:nvCxnSpPr>
        <p:spPr>
          <a:xfrm>
            <a:off x="9656531" y="4483765"/>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805947C-400C-49C8-9CF5-33762C0ACA92}"/>
              </a:ext>
            </a:extLst>
          </p:cNvPr>
          <p:cNvCxnSpPr/>
          <p:nvPr/>
        </p:nvCxnSpPr>
        <p:spPr>
          <a:xfrm>
            <a:off x="10469320" y="4483765"/>
            <a:ext cx="0" cy="92890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33966FD-668F-48E5-870A-C4C36F3D1350}"/>
              </a:ext>
            </a:extLst>
          </p:cNvPr>
          <p:cNvSpPr/>
          <p:nvPr/>
        </p:nvSpPr>
        <p:spPr>
          <a:xfrm>
            <a:off x="576100" y="5463814"/>
            <a:ext cx="1063989" cy="938951"/>
          </a:xfrm>
          <a:prstGeom prst="rect">
            <a:avLst/>
          </a:prstGeom>
        </p:spPr>
        <p:txBody>
          <a:bodyPr wrap="square">
            <a:spAutoFit/>
          </a:bodyPr>
          <a:lstStyle/>
          <a:p>
            <a:r>
              <a:rPr lang="en-AU" altLang="en-US" sz="2755">
                <a:latin typeface="Cambria" panose="02040503050406030204" pitchFamily="18" charset="0"/>
              </a:rPr>
              <a:t>x = 0</a:t>
            </a:r>
          </a:p>
          <a:p>
            <a:r>
              <a:rPr lang="en-AU" altLang="en-US" sz="2755">
                <a:latin typeface="Cambria" panose="02040503050406030204" pitchFamily="18" charset="0"/>
              </a:rPr>
              <a:t>y = 0</a:t>
            </a:r>
          </a:p>
        </p:txBody>
      </p:sp>
      <p:sp>
        <p:nvSpPr>
          <p:cNvPr id="26" name="Rectangle 25">
            <a:extLst>
              <a:ext uri="{FF2B5EF4-FFF2-40B4-BE49-F238E27FC236}">
                <a16:creationId xmlns:a16="http://schemas.microsoft.com/office/drawing/2014/main" id="{07C427F1-64F2-4F62-ACFC-AEECD40F3F48}"/>
              </a:ext>
            </a:extLst>
          </p:cNvPr>
          <p:cNvSpPr/>
          <p:nvPr/>
        </p:nvSpPr>
        <p:spPr>
          <a:xfrm>
            <a:off x="1582324" y="5456896"/>
            <a:ext cx="1063989" cy="938951"/>
          </a:xfrm>
          <a:prstGeom prst="rect">
            <a:avLst/>
          </a:prstGeom>
        </p:spPr>
        <p:txBody>
          <a:bodyPr wrap="square">
            <a:spAutoFit/>
          </a:bodyPr>
          <a:lstStyle/>
          <a:p>
            <a:r>
              <a:rPr lang="en-AU" altLang="en-US" sz="2755">
                <a:latin typeface="Cambria" panose="02040503050406030204" pitchFamily="18" charset="0"/>
              </a:rPr>
              <a:t>x = 1</a:t>
            </a:r>
          </a:p>
          <a:p>
            <a:r>
              <a:rPr lang="en-AU" altLang="en-US" sz="2755">
                <a:latin typeface="Cambria" panose="02040503050406030204" pitchFamily="18" charset="0"/>
              </a:rPr>
              <a:t>y = 0</a:t>
            </a:r>
          </a:p>
        </p:txBody>
      </p:sp>
      <p:sp>
        <p:nvSpPr>
          <p:cNvPr id="27" name="Rectangle 26">
            <a:extLst>
              <a:ext uri="{FF2B5EF4-FFF2-40B4-BE49-F238E27FC236}">
                <a16:creationId xmlns:a16="http://schemas.microsoft.com/office/drawing/2014/main" id="{2577E3F1-06C9-4E5F-8490-B84989434D03}"/>
              </a:ext>
            </a:extLst>
          </p:cNvPr>
          <p:cNvSpPr/>
          <p:nvPr/>
        </p:nvSpPr>
        <p:spPr>
          <a:xfrm>
            <a:off x="2588548" y="5456896"/>
            <a:ext cx="1063989" cy="938951"/>
          </a:xfrm>
          <a:prstGeom prst="rect">
            <a:avLst/>
          </a:prstGeom>
        </p:spPr>
        <p:txBody>
          <a:bodyPr wrap="square">
            <a:spAutoFit/>
          </a:bodyPr>
          <a:lstStyle/>
          <a:p>
            <a:r>
              <a:rPr lang="en-AU" altLang="en-US" sz="2755">
                <a:latin typeface="Cambria" panose="02040503050406030204" pitchFamily="18" charset="0"/>
              </a:rPr>
              <a:t>x = 2</a:t>
            </a:r>
          </a:p>
          <a:p>
            <a:r>
              <a:rPr lang="en-AU" altLang="en-US" sz="2755">
                <a:latin typeface="Cambria" panose="02040503050406030204" pitchFamily="18" charset="0"/>
              </a:rPr>
              <a:t>y = 0</a:t>
            </a:r>
          </a:p>
        </p:txBody>
      </p:sp>
      <p:sp>
        <p:nvSpPr>
          <p:cNvPr id="28" name="Rectangle 27">
            <a:extLst>
              <a:ext uri="{FF2B5EF4-FFF2-40B4-BE49-F238E27FC236}">
                <a16:creationId xmlns:a16="http://schemas.microsoft.com/office/drawing/2014/main" id="{B42785AE-9BC6-449F-870A-60BDCD016571}"/>
              </a:ext>
            </a:extLst>
          </p:cNvPr>
          <p:cNvSpPr/>
          <p:nvPr/>
        </p:nvSpPr>
        <p:spPr>
          <a:xfrm>
            <a:off x="3566010" y="5413348"/>
            <a:ext cx="1063989" cy="938951"/>
          </a:xfrm>
          <a:prstGeom prst="rect">
            <a:avLst/>
          </a:prstGeom>
        </p:spPr>
        <p:txBody>
          <a:bodyPr wrap="square">
            <a:spAutoFit/>
          </a:bodyPr>
          <a:lstStyle/>
          <a:p>
            <a:r>
              <a:rPr lang="en-AU" altLang="en-US" sz="2755">
                <a:latin typeface="Cambria" panose="02040503050406030204" pitchFamily="18" charset="0"/>
              </a:rPr>
              <a:t>x = 2</a:t>
            </a:r>
          </a:p>
          <a:p>
            <a:r>
              <a:rPr lang="en-AU" altLang="en-US" sz="2755">
                <a:latin typeface="Cambria" panose="02040503050406030204" pitchFamily="18" charset="0"/>
              </a:rPr>
              <a:t>y = 1</a:t>
            </a:r>
          </a:p>
        </p:txBody>
      </p:sp>
      <p:sp>
        <p:nvSpPr>
          <p:cNvPr id="29" name="Rectangle 28">
            <a:extLst>
              <a:ext uri="{FF2B5EF4-FFF2-40B4-BE49-F238E27FC236}">
                <a16:creationId xmlns:a16="http://schemas.microsoft.com/office/drawing/2014/main" id="{121A5028-E765-4356-93D8-3F720D9F7269}"/>
              </a:ext>
            </a:extLst>
          </p:cNvPr>
          <p:cNvSpPr/>
          <p:nvPr/>
        </p:nvSpPr>
        <p:spPr>
          <a:xfrm>
            <a:off x="4436856" y="5412667"/>
            <a:ext cx="1063989" cy="938951"/>
          </a:xfrm>
          <a:prstGeom prst="rect">
            <a:avLst/>
          </a:prstGeom>
        </p:spPr>
        <p:txBody>
          <a:bodyPr wrap="square">
            <a:spAutoFit/>
          </a:bodyPr>
          <a:lstStyle/>
          <a:p>
            <a:r>
              <a:rPr lang="en-AU" altLang="en-US" sz="2755">
                <a:latin typeface="Cambria" panose="02040503050406030204" pitchFamily="18" charset="0"/>
              </a:rPr>
              <a:t>x = 3</a:t>
            </a:r>
          </a:p>
          <a:p>
            <a:r>
              <a:rPr lang="en-AU" altLang="en-US" sz="2755">
                <a:latin typeface="Cambria" panose="02040503050406030204" pitchFamily="18" charset="0"/>
              </a:rPr>
              <a:t>y = 1</a:t>
            </a:r>
          </a:p>
        </p:txBody>
      </p:sp>
      <p:sp>
        <p:nvSpPr>
          <p:cNvPr id="30" name="Rectangle 29">
            <a:extLst>
              <a:ext uri="{FF2B5EF4-FFF2-40B4-BE49-F238E27FC236}">
                <a16:creationId xmlns:a16="http://schemas.microsoft.com/office/drawing/2014/main" id="{633966FD-668F-48E5-870A-C4C36F3D1350}"/>
              </a:ext>
            </a:extLst>
          </p:cNvPr>
          <p:cNvSpPr/>
          <p:nvPr/>
        </p:nvSpPr>
        <p:spPr>
          <a:xfrm>
            <a:off x="1061017" y="3862790"/>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31" name="Rectangle 30">
            <a:extLst>
              <a:ext uri="{FF2B5EF4-FFF2-40B4-BE49-F238E27FC236}">
                <a16:creationId xmlns:a16="http://schemas.microsoft.com/office/drawing/2014/main" id="{633966FD-668F-48E5-870A-C4C36F3D1350}"/>
              </a:ext>
            </a:extLst>
          </p:cNvPr>
          <p:cNvSpPr/>
          <p:nvPr/>
        </p:nvSpPr>
        <p:spPr>
          <a:xfrm>
            <a:off x="1824782" y="3819242"/>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32" name="Rectangle 31">
            <a:extLst>
              <a:ext uri="{FF2B5EF4-FFF2-40B4-BE49-F238E27FC236}">
                <a16:creationId xmlns:a16="http://schemas.microsoft.com/office/drawing/2014/main" id="{633966FD-668F-48E5-870A-C4C36F3D1350}"/>
              </a:ext>
            </a:extLst>
          </p:cNvPr>
          <p:cNvSpPr/>
          <p:nvPr/>
        </p:nvSpPr>
        <p:spPr>
          <a:xfrm>
            <a:off x="2729397" y="3824967"/>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33" name="Rectangle 32">
            <a:extLst>
              <a:ext uri="{FF2B5EF4-FFF2-40B4-BE49-F238E27FC236}">
                <a16:creationId xmlns:a16="http://schemas.microsoft.com/office/drawing/2014/main" id="{633966FD-668F-48E5-870A-C4C36F3D1350}"/>
              </a:ext>
            </a:extLst>
          </p:cNvPr>
          <p:cNvSpPr/>
          <p:nvPr/>
        </p:nvSpPr>
        <p:spPr>
          <a:xfrm>
            <a:off x="3518931" y="3821712"/>
            <a:ext cx="579073" cy="514908"/>
          </a:xfrm>
          <a:prstGeom prst="rect">
            <a:avLst/>
          </a:prstGeom>
        </p:spPr>
        <p:txBody>
          <a:bodyPr wrap="square">
            <a:spAutoFit/>
          </a:bodyPr>
          <a:lstStyle/>
          <a:p>
            <a:r>
              <a:rPr lang="en-AU" altLang="en-US" sz="2755">
                <a:latin typeface="Cambria" panose="02040503050406030204" pitchFamily="18" charset="0"/>
              </a:rPr>
              <a:t>s3</a:t>
            </a:r>
          </a:p>
        </p:txBody>
      </p:sp>
      <p:sp>
        <p:nvSpPr>
          <p:cNvPr id="34" name="Rectangle 33">
            <a:extLst>
              <a:ext uri="{FF2B5EF4-FFF2-40B4-BE49-F238E27FC236}">
                <a16:creationId xmlns:a16="http://schemas.microsoft.com/office/drawing/2014/main" id="{633966FD-668F-48E5-870A-C4C36F3D1350}"/>
              </a:ext>
            </a:extLst>
          </p:cNvPr>
          <p:cNvSpPr/>
          <p:nvPr/>
        </p:nvSpPr>
        <p:spPr>
          <a:xfrm>
            <a:off x="4308466" y="3819242"/>
            <a:ext cx="579073" cy="514908"/>
          </a:xfrm>
          <a:prstGeom prst="rect">
            <a:avLst/>
          </a:prstGeom>
        </p:spPr>
        <p:txBody>
          <a:bodyPr wrap="square">
            <a:spAutoFit/>
          </a:bodyPr>
          <a:lstStyle/>
          <a:p>
            <a:r>
              <a:rPr lang="en-AU" altLang="en-US" sz="2755">
                <a:latin typeface="Cambria" panose="02040503050406030204" pitchFamily="18" charset="0"/>
              </a:rPr>
              <a:t>s4</a:t>
            </a:r>
          </a:p>
        </p:txBody>
      </p:sp>
      <p:sp>
        <p:nvSpPr>
          <p:cNvPr id="35" name="Rectangle 34">
            <a:extLst>
              <a:ext uri="{FF2B5EF4-FFF2-40B4-BE49-F238E27FC236}">
                <a16:creationId xmlns:a16="http://schemas.microsoft.com/office/drawing/2014/main" id="{633966FD-668F-48E5-870A-C4C36F3D1350}"/>
              </a:ext>
            </a:extLst>
          </p:cNvPr>
          <p:cNvSpPr/>
          <p:nvPr/>
        </p:nvSpPr>
        <p:spPr>
          <a:xfrm>
            <a:off x="4968850" y="3819242"/>
            <a:ext cx="579073" cy="514908"/>
          </a:xfrm>
          <a:prstGeom prst="rect">
            <a:avLst/>
          </a:prstGeom>
        </p:spPr>
        <p:txBody>
          <a:bodyPr wrap="square">
            <a:spAutoFit/>
          </a:bodyPr>
          <a:lstStyle/>
          <a:p>
            <a:r>
              <a:rPr lang="en-AU" altLang="en-US" sz="2755">
                <a:latin typeface="Cambria" panose="02040503050406030204" pitchFamily="18" charset="0"/>
              </a:rPr>
              <a:t>s5</a:t>
            </a:r>
          </a:p>
        </p:txBody>
      </p:sp>
      <p:sp>
        <p:nvSpPr>
          <p:cNvPr id="36" name="Rectangle 35">
            <a:extLst>
              <a:ext uri="{FF2B5EF4-FFF2-40B4-BE49-F238E27FC236}">
                <a16:creationId xmlns:a16="http://schemas.microsoft.com/office/drawing/2014/main" id="{633966FD-668F-48E5-870A-C4C36F3D1350}"/>
              </a:ext>
            </a:extLst>
          </p:cNvPr>
          <p:cNvSpPr/>
          <p:nvPr/>
        </p:nvSpPr>
        <p:spPr>
          <a:xfrm>
            <a:off x="5629234" y="3812323"/>
            <a:ext cx="2926287" cy="514908"/>
          </a:xfrm>
          <a:prstGeom prst="rect">
            <a:avLst/>
          </a:prstGeom>
        </p:spPr>
        <p:txBody>
          <a:bodyPr wrap="square">
            <a:spAutoFit/>
          </a:bodyPr>
          <a:lstStyle/>
          <a:p>
            <a:r>
              <a:rPr lang="en-AU" altLang="en-US" sz="2755">
                <a:latin typeface="Cambria" panose="02040503050406030204" pitchFamily="18" charset="0"/>
              </a:rPr>
              <a:t>and so on...</a:t>
            </a:r>
          </a:p>
        </p:txBody>
      </p:sp>
      <p:sp>
        <p:nvSpPr>
          <p:cNvPr id="37" name="Rectangle 36">
            <a:extLst>
              <a:ext uri="{FF2B5EF4-FFF2-40B4-BE49-F238E27FC236}">
                <a16:creationId xmlns:a16="http://schemas.microsoft.com/office/drawing/2014/main" id="{633966FD-668F-48E5-870A-C4C36F3D1350}"/>
              </a:ext>
            </a:extLst>
          </p:cNvPr>
          <p:cNvSpPr/>
          <p:nvPr/>
        </p:nvSpPr>
        <p:spPr>
          <a:xfrm>
            <a:off x="5668503" y="5569205"/>
            <a:ext cx="2926287" cy="514908"/>
          </a:xfrm>
          <a:prstGeom prst="rect">
            <a:avLst/>
          </a:prstGeom>
        </p:spPr>
        <p:txBody>
          <a:bodyPr wrap="square">
            <a:spAutoFit/>
          </a:bodyPr>
          <a:lstStyle/>
          <a:p>
            <a:r>
              <a:rPr lang="en-AU" altLang="en-US" sz="2755">
                <a:latin typeface="Cambria" panose="02040503050406030204" pitchFamily="18" charset="0"/>
              </a:rPr>
              <a:t>and so on...</a:t>
            </a:r>
          </a:p>
        </p:txBody>
      </p:sp>
      <p:sp>
        <p:nvSpPr>
          <p:cNvPr id="40" name="Rectangle 39"/>
          <p:cNvSpPr/>
          <p:nvPr/>
        </p:nvSpPr>
        <p:spPr>
          <a:xfrm>
            <a:off x="692211" y="2275562"/>
            <a:ext cx="10671587" cy="514908"/>
          </a:xfrm>
          <a:prstGeom prst="rect">
            <a:avLst/>
          </a:prstGeom>
        </p:spPr>
        <p:txBody>
          <a:bodyPr wrap="square">
            <a:spAutoFit/>
          </a:bodyPr>
          <a:lstStyle/>
          <a:p>
            <a:r>
              <a:rPr lang="en-AU" altLang="en-US" sz="2755">
                <a:latin typeface="Cambria" panose="02040503050406030204" pitchFamily="18" charset="0"/>
              </a:rPr>
              <a:t>This means the property must hold at </a:t>
            </a:r>
            <a:r>
              <a:rPr lang="en-AU" altLang="en-US" sz="2755" b="1">
                <a:solidFill>
                  <a:schemeClr val="accent2">
                    <a:lumMod val="75000"/>
                  </a:schemeClr>
                </a:solidFill>
                <a:latin typeface="Cambria" panose="02040503050406030204" pitchFamily="18" charset="0"/>
              </a:rPr>
              <a:t>s0</a:t>
            </a:r>
            <a:r>
              <a:rPr lang="en-AU" altLang="en-US" sz="2755">
                <a:latin typeface="Cambria" panose="02040503050406030204" pitchFamily="18" charset="0"/>
              </a:rPr>
              <a:t>.</a:t>
            </a:r>
          </a:p>
        </p:txBody>
      </p:sp>
      <p:sp>
        <p:nvSpPr>
          <p:cNvPr id="41" name="Rectangle 40"/>
          <p:cNvSpPr/>
          <p:nvPr/>
        </p:nvSpPr>
        <p:spPr>
          <a:xfrm>
            <a:off x="692211" y="2839181"/>
            <a:ext cx="10671587" cy="938951"/>
          </a:xfrm>
          <a:prstGeom prst="rect">
            <a:avLst/>
          </a:prstGeom>
        </p:spPr>
        <p:txBody>
          <a:bodyPr wrap="square">
            <a:spAutoFit/>
          </a:bodyPr>
          <a:lstStyle/>
          <a:p>
            <a:r>
              <a:rPr lang="en-AU" altLang="en-US" sz="2755" dirty="0">
                <a:latin typeface="Cambria" panose="02040503050406030204" pitchFamily="18" charset="0"/>
              </a:rPr>
              <a:t>The rest of the states don’t matter because there was no </a:t>
            </a:r>
            <a:r>
              <a:rPr lang="en-AU" altLang="en-US" sz="2755" b="1" dirty="0">
                <a:latin typeface="Cambria" panose="02040503050406030204" pitchFamily="18" charset="0"/>
              </a:rPr>
              <a:t>G</a:t>
            </a:r>
            <a:r>
              <a:rPr lang="en-AU" altLang="en-US" sz="2755" dirty="0">
                <a:latin typeface="Cambria" panose="02040503050406030204" pitchFamily="18" charset="0"/>
              </a:rPr>
              <a:t> operator (explained soon!)</a:t>
            </a:r>
          </a:p>
        </p:txBody>
      </p:sp>
      <p:sp>
        <p:nvSpPr>
          <p:cNvPr id="42" name="Rectangle 41"/>
          <p:cNvSpPr/>
          <p:nvPr/>
        </p:nvSpPr>
        <p:spPr>
          <a:xfrm>
            <a:off x="7433178" y="2300260"/>
            <a:ext cx="1110608" cy="514908"/>
          </a:xfrm>
          <a:prstGeom prst="rect">
            <a:avLst/>
          </a:prstGeom>
        </p:spPr>
        <p:txBody>
          <a:bodyPr wrap="square">
            <a:spAutoFit/>
          </a:bodyPr>
          <a:lstStyle/>
          <a:p>
            <a:r>
              <a:rPr lang="en-AU" altLang="en-US" sz="2755" b="1">
                <a:solidFill>
                  <a:srgbClr val="009900"/>
                </a:solidFill>
                <a:latin typeface="Cambria" panose="02040503050406030204" pitchFamily="18" charset="0"/>
              </a:rPr>
              <a:t>Yes</a:t>
            </a:r>
          </a:p>
        </p:txBody>
      </p:sp>
    </p:spTree>
    <p:extLst>
      <p:ext uri="{BB962C8B-B14F-4D97-AF65-F5344CB8AC3E}">
        <p14:creationId xmlns:p14="http://schemas.microsoft.com/office/powerpoint/2010/main" val="188824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Safety Properties</a:t>
            </a:r>
            <a:endParaRPr lang="en-US" sz="4330"/>
          </a:p>
        </p:txBody>
      </p:sp>
      <p:sp>
        <p:nvSpPr>
          <p:cNvPr id="21" name="Text Box 39">
            <a:extLst>
              <a:ext uri="{FF2B5EF4-FFF2-40B4-BE49-F238E27FC236}">
                <a16:creationId xmlns:a16="http://schemas.microsoft.com/office/drawing/2014/main" id="{8397A6EE-E206-4BD6-B409-225059507E38}"/>
              </a:ext>
            </a:extLst>
          </p:cNvPr>
          <p:cNvSpPr txBox="1">
            <a:spLocks noChangeArrowheads="1"/>
          </p:cNvSpPr>
          <p:nvPr/>
        </p:nvSpPr>
        <p:spPr bwMode="auto">
          <a:xfrm>
            <a:off x="444924" y="3442527"/>
            <a:ext cx="11133061" cy="938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AU" altLang="en-US" sz="2755" dirty="0"/>
              <a:t>G(NOT((plunger = </a:t>
            </a:r>
            <a:r>
              <a:rPr lang="en-AU" altLang="en-US" sz="2755" dirty="0" err="1"/>
              <a:t>risingBelowPONR</a:t>
            </a:r>
            <a:r>
              <a:rPr lang="en-AU" altLang="en-US" sz="2755" dirty="0"/>
              <a:t> OR plunger = </a:t>
            </a:r>
            <a:r>
              <a:rPr lang="en-AU" altLang="en-US" sz="2755" dirty="0" err="1"/>
              <a:t>risingAbovePONR</a:t>
            </a:r>
            <a:r>
              <a:rPr lang="en-AU" altLang="en-US" sz="2755" dirty="0"/>
              <a:t>) AND 	(</a:t>
            </a:r>
            <a:r>
              <a:rPr lang="en-AU" altLang="en-US" sz="2755" dirty="0" err="1"/>
              <a:t>electric_Motor</a:t>
            </a:r>
            <a:r>
              <a:rPr lang="en-AU" altLang="en-US" sz="2755" dirty="0"/>
              <a:t> = off)));</a:t>
            </a:r>
          </a:p>
        </p:txBody>
      </p:sp>
      <p:sp>
        <p:nvSpPr>
          <p:cNvPr id="3" name="Rectangle 2"/>
          <p:cNvSpPr/>
          <p:nvPr/>
        </p:nvSpPr>
        <p:spPr>
          <a:xfrm>
            <a:off x="729649" y="1956600"/>
            <a:ext cx="11040766" cy="1362994"/>
          </a:xfrm>
          <a:prstGeom prst="rect">
            <a:avLst/>
          </a:prstGeom>
        </p:spPr>
        <p:txBody>
          <a:bodyPr wrap="square">
            <a:spAutoFit/>
          </a:bodyPr>
          <a:lstStyle/>
          <a:p>
            <a:r>
              <a:rPr lang="en-AU" altLang="en-US" sz="2755" b="1" dirty="0">
                <a:solidFill>
                  <a:srgbClr val="002060"/>
                </a:solidFill>
                <a:latin typeface="Cambria" panose="02040503050406030204" pitchFamily="18" charset="0"/>
              </a:rPr>
              <a:t>Th4: Plunger falling before reaching the top:   </a:t>
            </a:r>
            <a:r>
              <a:rPr lang="en-AU" altLang="en-US" sz="2755" dirty="0">
                <a:latin typeface="Cambria" panose="02040503050406030204" pitchFamily="18" charset="0"/>
              </a:rPr>
              <a:t>The motor should not turn off unless the plunger is at the top.</a:t>
            </a:r>
          </a:p>
          <a:p>
            <a:endParaRPr lang="en-AU" altLang="en-US" sz="2755" dirty="0">
              <a:latin typeface="Cambria" panose="02040503050406030204" pitchFamily="18" charset="0"/>
            </a:endParaRPr>
          </a:p>
        </p:txBody>
      </p:sp>
    </p:spTree>
    <p:extLst>
      <p:ext uri="{BB962C8B-B14F-4D97-AF65-F5344CB8AC3E}">
        <p14:creationId xmlns:p14="http://schemas.microsoft.com/office/powerpoint/2010/main" val="366497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3551021-2CDF-4AE4-9412-4A96BEF062E6}"/>
              </a:ext>
            </a:extLst>
          </p:cNvPr>
          <p:cNvSpPr txBox="1"/>
          <p:nvPr/>
        </p:nvSpPr>
        <p:spPr>
          <a:xfrm>
            <a:off x="62414" y="1494219"/>
            <a:ext cx="2414817" cy="940257"/>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Top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3" name="TextBox 22">
            <a:extLst>
              <a:ext uri="{FF2B5EF4-FFF2-40B4-BE49-F238E27FC236}">
                <a16:creationId xmlns:a16="http://schemas.microsoft.com/office/drawing/2014/main" id="{A3551021-2CDF-4AE4-9412-4A96BEF062E6}"/>
              </a:ext>
            </a:extLst>
          </p:cNvPr>
          <p:cNvSpPr txBox="1"/>
          <p:nvPr/>
        </p:nvSpPr>
        <p:spPr>
          <a:xfrm>
            <a:off x="117406" y="5412398"/>
            <a:ext cx="1652347" cy="1362994"/>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Bottom sensor high</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What can go wrong?</a:t>
            </a:r>
            <a:endParaRPr lang="en-US" sz="4330" dirty="0"/>
          </a:p>
        </p:txBody>
      </p:sp>
      <p:sp>
        <p:nvSpPr>
          <p:cNvPr id="7" name="Rectangle 6"/>
          <p:cNvSpPr/>
          <p:nvPr/>
        </p:nvSpPr>
        <p:spPr>
          <a:xfrm>
            <a:off x="2019718" y="5972656"/>
            <a:ext cx="3179556"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2" name="Rectangle 11"/>
          <p:cNvSpPr/>
          <p:nvPr/>
        </p:nvSpPr>
        <p:spPr>
          <a:xfrm rot="16200000">
            <a:off x="210907" y="3733906"/>
            <a:ext cx="4047561"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5" name="Rectangle 14"/>
          <p:cNvSpPr/>
          <p:nvPr/>
        </p:nvSpPr>
        <p:spPr>
          <a:xfrm>
            <a:off x="2449658" y="5542247"/>
            <a:ext cx="2749616" cy="42994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9" name="Oval 8"/>
          <p:cNvSpPr/>
          <p:nvPr/>
        </p:nvSpPr>
        <p:spPr>
          <a:xfrm>
            <a:off x="1269822" y="5972656"/>
            <a:ext cx="499930" cy="42994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8" name="Oval 17"/>
          <p:cNvSpPr/>
          <p:nvPr/>
        </p:nvSpPr>
        <p:spPr>
          <a:xfrm>
            <a:off x="1269822" y="3948875"/>
            <a:ext cx="499930" cy="42994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9" name="Oval 18"/>
          <p:cNvSpPr/>
          <p:nvPr/>
        </p:nvSpPr>
        <p:spPr>
          <a:xfrm>
            <a:off x="1324815" y="1924157"/>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0" name="TextBox 19">
            <a:extLst>
              <a:ext uri="{FF2B5EF4-FFF2-40B4-BE49-F238E27FC236}">
                <a16:creationId xmlns:a16="http://schemas.microsoft.com/office/drawing/2014/main" id="{A3551021-2CDF-4AE4-9412-4A96BEF062E6}"/>
              </a:ext>
            </a:extLst>
          </p:cNvPr>
          <p:cNvSpPr txBox="1"/>
          <p:nvPr/>
        </p:nvSpPr>
        <p:spPr>
          <a:xfrm>
            <a:off x="3739632" y="1899845"/>
            <a:ext cx="7588786" cy="514908"/>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Everything looks ok. What can go wrong?</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2" name="TextBox 21">
            <a:extLst>
              <a:ext uri="{FF2B5EF4-FFF2-40B4-BE49-F238E27FC236}">
                <a16:creationId xmlns:a16="http://schemas.microsoft.com/office/drawing/2014/main" id="{A3551021-2CDF-4AE4-9412-4A96BEF062E6}"/>
              </a:ext>
            </a:extLst>
          </p:cNvPr>
          <p:cNvSpPr txBox="1"/>
          <p:nvPr/>
        </p:nvSpPr>
        <p:spPr>
          <a:xfrm>
            <a:off x="0" y="3387679"/>
            <a:ext cx="2414817"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PONR sensor high</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3" name="Octagon 2"/>
          <p:cNvSpPr/>
          <p:nvPr/>
        </p:nvSpPr>
        <p:spPr>
          <a:xfrm>
            <a:off x="6011455" y="4326630"/>
            <a:ext cx="849881" cy="705881"/>
          </a:xfrm>
          <a:prstGeom prst="oct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7" name="TextBox 16">
            <a:extLst>
              <a:ext uri="{FF2B5EF4-FFF2-40B4-BE49-F238E27FC236}">
                <a16:creationId xmlns:a16="http://schemas.microsoft.com/office/drawing/2014/main" id="{A3551021-2CDF-4AE4-9412-4A96BEF062E6}"/>
              </a:ext>
            </a:extLst>
          </p:cNvPr>
          <p:cNvSpPr txBox="1"/>
          <p:nvPr/>
        </p:nvSpPr>
        <p:spPr>
          <a:xfrm>
            <a:off x="3824466" y="2692954"/>
            <a:ext cx="7588786" cy="514908"/>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What if the sensors are broken?</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4" name="TextBox 23">
            <a:extLst>
              <a:ext uri="{FF2B5EF4-FFF2-40B4-BE49-F238E27FC236}">
                <a16:creationId xmlns:a16="http://schemas.microsoft.com/office/drawing/2014/main" id="{A3551021-2CDF-4AE4-9412-4A96BEF062E6}"/>
              </a:ext>
            </a:extLst>
          </p:cNvPr>
          <p:cNvSpPr txBox="1"/>
          <p:nvPr/>
        </p:nvSpPr>
        <p:spPr>
          <a:xfrm>
            <a:off x="3824466" y="3602692"/>
            <a:ext cx="7588786" cy="514908"/>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What if the Bottom Sensor is stuck high?</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Tree>
    <p:extLst>
      <p:ext uri="{BB962C8B-B14F-4D97-AF65-F5344CB8AC3E}">
        <p14:creationId xmlns:p14="http://schemas.microsoft.com/office/powerpoint/2010/main" val="37620953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Bottom Sensor stuck high</a:t>
            </a:r>
            <a:endParaRPr lang="en-US" sz="4330" dirty="0"/>
          </a:p>
        </p:txBody>
      </p:sp>
      <p:pic>
        <p:nvPicPr>
          <p:cNvPr id="10" name="Picture 7" descr="j0187423"/>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10126639" y="5266775"/>
            <a:ext cx="1727259" cy="17910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19718" y="5972656"/>
            <a:ext cx="3179556"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2" name="Rectangle 11"/>
          <p:cNvSpPr/>
          <p:nvPr/>
        </p:nvSpPr>
        <p:spPr>
          <a:xfrm rot="16200000">
            <a:off x="210907" y="3733906"/>
            <a:ext cx="4047561"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5" name="Rectangle 14"/>
          <p:cNvSpPr/>
          <p:nvPr/>
        </p:nvSpPr>
        <p:spPr>
          <a:xfrm>
            <a:off x="2449658" y="5542718"/>
            <a:ext cx="2749616" cy="42994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9" name="Oval 8"/>
          <p:cNvSpPr/>
          <p:nvPr/>
        </p:nvSpPr>
        <p:spPr>
          <a:xfrm>
            <a:off x="1269822" y="5972656"/>
            <a:ext cx="499930" cy="42994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8" name="Oval 17"/>
          <p:cNvSpPr/>
          <p:nvPr/>
        </p:nvSpPr>
        <p:spPr>
          <a:xfrm>
            <a:off x="1269822" y="3948875"/>
            <a:ext cx="499930" cy="42994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9" name="Oval 18"/>
          <p:cNvSpPr/>
          <p:nvPr/>
        </p:nvSpPr>
        <p:spPr>
          <a:xfrm>
            <a:off x="1324815" y="1924157"/>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0" name="TextBox 19">
            <a:extLst>
              <a:ext uri="{FF2B5EF4-FFF2-40B4-BE49-F238E27FC236}">
                <a16:creationId xmlns:a16="http://schemas.microsoft.com/office/drawing/2014/main" id="{A3551021-2CDF-4AE4-9412-4A96BEF062E6}"/>
              </a:ext>
            </a:extLst>
          </p:cNvPr>
          <p:cNvSpPr txBox="1"/>
          <p:nvPr/>
        </p:nvSpPr>
        <p:spPr>
          <a:xfrm>
            <a:off x="4787261" y="1666704"/>
            <a:ext cx="6949737" cy="940257"/>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motor is off. The plunger is at the bottom.</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1" name="TextBox 20">
            <a:extLst>
              <a:ext uri="{FF2B5EF4-FFF2-40B4-BE49-F238E27FC236}">
                <a16:creationId xmlns:a16="http://schemas.microsoft.com/office/drawing/2014/main" id="{A3551021-2CDF-4AE4-9412-4A96BEF062E6}"/>
              </a:ext>
            </a:extLst>
          </p:cNvPr>
          <p:cNvSpPr txBox="1"/>
          <p:nvPr/>
        </p:nvSpPr>
        <p:spPr>
          <a:xfrm>
            <a:off x="62414" y="1494219"/>
            <a:ext cx="2414817" cy="940257"/>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Top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2" name="TextBox 21">
            <a:extLst>
              <a:ext uri="{FF2B5EF4-FFF2-40B4-BE49-F238E27FC236}">
                <a16:creationId xmlns:a16="http://schemas.microsoft.com/office/drawing/2014/main" id="{A3551021-2CDF-4AE4-9412-4A96BEF062E6}"/>
              </a:ext>
            </a:extLst>
          </p:cNvPr>
          <p:cNvSpPr txBox="1"/>
          <p:nvPr/>
        </p:nvSpPr>
        <p:spPr>
          <a:xfrm>
            <a:off x="0" y="3387679"/>
            <a:ext cx="2414817"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PONR sensor high</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3" name="TextBox 22">
            <a:extLst>
              <a:ext uri="{FF2B5EF4-FFF2-40B4-BE49-F238E27FC236}">
                <a16:creationId xmlns:a16="http://schemas.microsoft.com/office/drawing/2014/main" id="{A3551021-2CDF-4AE4-9412-4A96BEF062E6}"/>
              </a:ext>
            </a:extLst>
          </p:cNvPr>
          <p:cNvSpPr txBox="1"/>
          <p:nvPr/>
        </p:nvSpPr>
        <p:spPr>
          <a:xfrm>
            <a:off x="117406" y="5412398"/>
            <a:ext cx="1652347" cy="1362994"/>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Bottom sensor high</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6" name="Octagon 25"/>
          <p:cNvSpPr/>
          <p:nvPr/>
        </p:nvSpPr>
        <p:spPr>
          <a:xfrm>
            <a:off x="6509091" y="3368303"/>
            <a:ext cx="849881" cy="705881"/>
          </a:xfrm>
          <a:prstGeom prst="oct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7" name="TextBox 26">
            <a:extLst>
              <a:ext uri="{FF2B5EF4-FFF2-40B4-BE49-F238E27FC236}">
                <a16:creationId xmlns:a16="http://schemas.microsoft.com/office/drawing/2014/main" id="{A3551021-2CDF-4AE4-9412-4A96BEF062E6}"/>
              </a:ext>
            </a:extLst>
          </p:cNvPr>
          <p:cNvSpPr txBox="1"/>
          <p:nvPr/>
        </p:nvSpPr>
        <p:spPr>
          <a:xfrm>
            <a:off x="7506882" y="3350203"/>
            <a:ext cx="3903328"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user has released the button.</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Tree>
    <p:extLst>
      <p:ext uri="{BB962C8B-B14F-4D97-AF65-F5344CB8AC3E}">
        <p14:creationId xmlns:p14="http://schemas.microsoft.com/office/powerpoint/2010/main" val="158968767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3551021-2CDF-4AE4-9412-4A96BEF062E6}"/>
              </a:ext>
            </a:extLst>
          </p:cNvPr>
          <p:cNvSpPr txBox="1"/>
          <p:nvPr/>
        </p:nvSpPr>
        <p:spPr>
          <a:xfrm>
            <a:off x="117406" y="5412398"/>
            <a:ext cx="1652347" cy="1362994"/>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Bottom sensor high</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Bottom Sensor stuck high</a:t>
            </a:r>
            <a:endParaRPr lang="en-US" sz="5314" dirty="0"/>
          </a:p>
        </p:txBody>
      </p:sp>
      <p:pic>
        <p:nvPicPr>
          <p:cNvPr id="10" name="Picture 7" descr="j0187423"/>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10126639" y="5266775"/>
            <a:ext cx="1727259" cy="17910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19718" y="5972656"/>
            <a:ext cx="3179556"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2" name="Rectangle 11"/>
          <p:cNvSpPr/>
          <p:nvPr/>
        </p:nvSpPr>
        <p:spPr>
          <a:xfrm rot="16200000">
            <a:off x="210907" y="3733906"/>
            <a:ext cx="4047561"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5" name="Rectangle 14"/>
          <p:cNvSpPr/>
          <p:nvPr/>
        </p:nvSpPr>
        <p:spPr>
          <a:xfrm>
            <a:off x="2449658" y="5542718"/>
            <a:ext cx="2749616" cy="42994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9" name="Oval 8"/>
          <p:cNvSpPr/>
          <p:nvPr/>
        </p:nvSpPr>
        <p:spPr>
          <a:xfrm>
            <a:off x="1269822" y="5972656"/>
            <a:ext cx="499930" cy="42994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8" name="Oval 17"/>
          <p:cNvSpPr/>
          <p:nvPr/>
        </p:nvSpPr>
        <p:spPr>
          <a:xfrm>
            <a:off x="1269822" y="3948875"/>
            <a:ext cx="499930" cy="42994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9" name="Oval 18"/>
          <p:cNvSpPr/>
          <p:nvPr/>
        </p:nvSpPr>
        <p:spPr>
          <a:xfrm>
            <a:off x="1324815" y="1924157"/>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0" name="TextBox 19">
            <a:extLst>
              <a:ext uri="{FF2B5EF4-FFF2-40B4-BE49-F238E27FC236}">
                <a16:creationId xmlns:a16="http://schemas.microsoft.com/office/drawing/2014/main" id="{A3551021-2CDF-4AE4-9412-4A96BEF062E6}"/>
              </a:ext>
            </a:extLst>
          </p:cNvPr>
          <p:cNvSpPr txBox="1"/>
          <p:nvPr/>
        </p:nvSpPr>
        <p:spPr>
          <a:xfrm>
            <a:off x="5937101" y="1918261"/>
            <a:ext cx="5577202"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motor turns on. The plunger starts rising.</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1" name="TextBox 20">
            <a:extLst>
              <a:ext uri="{FF2B5EF4-FFF2-40B4-BE49-F238E27FC236}">
                <a16:creationId xmlns:a16="http://schemas.microsoft.com/office/drawing/2014/main" id="{A3551021-2CDF-4AE4-9412-4A96BEF062E6}"/>
              </a:ext>
            </a:extLst>
          </p:cNvPr>
          <p:cNvSpPr txBox="1"/>
          <p:nvPr/>
        </p:nvSpPr>
        <p:spPr>
          <a:xfrm>
            <a:off x="62414" y="1494219"/>
            <a:ext cx="2414817" cy="940257"/>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Top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2" name="TextBox 21">
            <a:extLst>
              <a:ext uri="{FF2B5EF4-FFF2-40B4-BE49-F238E27FC236}">
                <a16:creationId xmlns:a16="http://schemas.microsoft.com/office/drawing/2014/main" id="{A3551021-2CDF-4AE4-9412-4A96BEF062E6}"/>
              </a:ext>
            </a:extLst>
          </p:cNvPr>
          <p:cNvSpPr txBox="1"/>
          <p:nvPr/>
        </p:nvSpPr>
        <p:spPr>
          <a:xfrm>
            <a:off x="0" y="3387679"/>
            <a:ext cx="2414817"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PONR sensor high</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14" name="Octagon 13"/>
          <p:cNvSpPr/>
          <p:nvPr/>
        </p:nvSpPr>
        <p:spPr>
          <a:xfrm>
            <a:off x="6519090" y="3457965"/>
            <a:ext cx="849881" cy="705881"/>
          </a:xfrm>
          <a:prstGeom prst="oct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6" name="TextBox 15">
            <a:extLst>
              <a:ext uri="{FF2B5EF4-FFF2-40B4-BE49-F238E27FC236}">
                <a16:creationId xmlns:a16="http://schemas.microsoft.com/office/drawing/2014/main" id="{A3551021-2CDF-4AE4-9412-4A96BEF062E6}"/>
              </a:ext>
            </a:extLst>
          </p:cNvPr>
          <p:cNvSpPr txBox="1"/>
          <p:nvPr/>
        </p:nvSpPr>
        <p:spPr>
          <a:xfrm>
            <a:off x="7516881" y="3439865"/>
            <a:ext cx="3903328"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user has released the button.</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Tree>
    <p:extLst>
      <p:ext uri="{BB962C8B-B14F-4D97-AF65-F5344CB8AC3E}">
        <p14:creationId xmlns:p14="http://schemas.microsoft.com/office/powerpoint/2010/main" val="156659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286 -0.00047 L -0.00286 -0.26806 " pathEditMode="relative" rAng="0" ptsTypes="AA">
                                      <p:cBhvr>
                                        <p:cTn id="6" dur="2000" fill="hold"/>
                                        <p:tgtEl>
                                          <p:spTgt spid="15"/>
                                        </p:tgtEl>
                                        <p:attrNameLst>
                                          <p:attrName>ppt_x</p:attrName>
                                          <p:attrName>ppt_y</p:attrName>
                                        </p:attrNameLst>
                                      </p:cBhvr>
                                      <p:rCtr x="0" y="-133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3551021-2CDF-4AE4-9412-4A96BEF062E6}"/>
              </a:ext>
            </a:extLst>
          </p:cNvPr>
          <p:cNvSpPr txBox="1"/>
          <p:nvPr/>
        </p:nvSpPr>
        <p:spPr>
          <a:xfrm>
            <a:off x="117406" y="5412398"/>
            <a:ext cx="1652347" cy="1362994"/>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Bottom sensor high</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Bottom Sensor stuck high</a:t>
            </a:r>
            <a:endParaRPr lang="en-US" sz="5314" dirty="0"/>
          </a:p>
        </p:txBody>
      </p:sp>
      <p:pic>
        <p:nvPicPr>
          <p:cNvPr id="10" name="Picture 7" descr="j0187423"/>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10126639" y="5266775"/>
            <a:ext cx="1727259" cy="17910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19718" y="5972656"/>
            <a:ext cx="3179556"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2" name="Rectangle 11"/>
          <p:cNvSpPr/>
          <p:nvPr/>
        </p:nvSpPr>
        <p:spPr>
          <a:xfrm rot="16200000">
            <a:off x="210907" y="3733906"/>
            <a:ext cx="4047561"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5" name="Rectangle 14"/>
          <p:cNvSpPr/>
          <p:nvPr/>
        </p:nvSpPr>
        <p:spPr>
          <a:xfrm>
            <a:off x="2467232" y="3772972"/>
            <a:ext cx="2749616" cy="42994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9" name="Oval 8"/>
          <p:cNvSpPr/>
          <p:nvPr/>
        </p:nvSpPr>
        <p:spPr>
          <a:xfrm>
            <a:off x="1269822" y="5972656"/>
            <a:ext cx="499930" cy="42994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8" name="Oval 17"/>
          <p:cNvSpPr/>
          <p:nvPr/>
        </p:nvSpPr>
        <p:spPr>
          <a:xfrm>
            <a:off x="1269822" y="3948875"/>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9" name="Oval 18"/>
          <p:cNvSpPr/>
          <p:nvPr/>
        </p:nvSpPr>
        <p:spPr>
          <a:xfrm>
            <a:off x="1324815" y="1924157"/>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0" name="TextBox 19">
            <a:extLst>
              <a:ext uri="{FF2B5EF4-FFF2-40B4-BE49-F238E27FC236}">
                <a16:creationId xmlns:a16="http://schemas.microsoft.com/office/drawing/2014/main" id="{A3551021-2CDF-4AE4-9412-4A96BEF062E6}"/>
              </a:ext>
            </a:extLst>
          </p:cNvPr>
          <p:cNvSpPr txBox="1"/>
          <p:nvPr/>
        </p:nvSpPr>
        <p:spPr>
          <a:xfrm>
            <a:off x="5937101" y="1918261"/>
            <a:ext cx="5577202"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motor turns on. The plunger starts rising.</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1" name="TextBox 20">
            <a:extLst>
              <a:ext uri="{FF2B5EF4-FFF2-40B4-BE49-F238E27FC236}">
                <a16:creationId xmlns:a16="http://schemas.microsoft.com/office/drawing/2014/main" id="{A3551021-2CDF-4AE4-9412-4A96BEF062E6}"/>
              </a:ext>
            </a:extLst>
          </p:cNvPr>
          <p:cNvSpPr txBox="1"/>
          <p:nvPr/>
        </p:nvSpPr>
        <p:spPr>
          <a:xfrm>
            <a:off x="62414" y="1494219"/>
            <a:ext cx="2414817" cy="940257"/>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Top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2" name="TextBox 21">
            <a:extLst>
              <a:ext uri="{FF2B5EF4-FFF2-40B4-BE49-F238E27FC236}">
                <a16:creationId xmlns:a16="http://schemas.microsoft.com/office/drawing/2014/main" id="{A3551021-2CDF-4AE4-9412-4A96BEF062E6}"/>
              </a:ext>
            </a:extLst>
          </p:cNvPr>
          <p:cNvSpPr txBox="1"/>
          <p:nvPr/>
        </p:nvSpPr>
        <p:spPr>
          <a:xfrm>
            <a:off x="0" y="3387679"/>
            <a:ext cx="2414817"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PONR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14" name="Octagon 13"/>
          <p:cNvSpPr/>
          <p:nvPr/>
        </p:nvSpPr>
        <p:spPr>
          <a:xfrm>
            <a:off x="6319118" y="3610618"/>
            <a:ext cx="849881" cy="705881"/>
          </a:xfrm>
          <a:prstGeom prst="oct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6" name="TextBox 15">
            <a:extLst>
              <a:ext uri="{FF2B5EF4-FFF2-40B4-BE49-F238E27FC236}">
                <a16:creationId xmlns:a16="http://schemas.microsoft.com/office/drawing/2014/main" id="{A3551021-2CDF-4AE4-9412-4A96BEF062E6}"/>
              </a:ext>
            </a:extLst>
          </p:cNvPr>
          <p:cNvSpPr txBox="1"/>
          <p:nvPr/>
        </p:nvSpPr>
        <p:spPr>
          <a:xfrm>
            <a:off x="7316909" y="3592518"/>
            <a:ext cx="3903328"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user has released the button.</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Tree>
    <p:extLst>
      <p:ext uri="{BB962C8B-B14F-4D97-AF65-F5344CB8AC3E}">
        <p14:creationId xmlns:p14="http://schemas.microsoft.com/office/powerpoint/2010/main" val="361179929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3551021-2CDF-4AE4-9412-4A96BEF062E6}"/>
              </a:ext>
            </a:extLst>
          </p:cNvPr>
          <p:cNvSpPr txBox="1"/>
          <p:nvPr/>
        </p:nvSpPr>
        <p:spPr>
          <a:xfrm>
            <a:off x="117406" y="5412398"/>
            <a:ext cx="1652347" cy="1362994"/>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Bottom sensor high</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Bottom Sensor stuck high</a:t>
            </a:r>
            <a:endParaRPr lang="en-US" sz="5314" dirty="0"/>
          </a:p>
        </p:txBody>
      </p:sp>
      <p:pic>
        <p:nvPicPr>
          <p:cNvPr id="10" name="Picture 7" descr="j0187423"/>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10126639" y="5266775"/>
            <a:ext cx="1727259" cy="17910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19718" y="5972656"/>
            <a:ext cx="3179556"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2" name="Rectangle 11"/>
          <p:cNvSpPr/>
          <p:nvPr/>
        </p:nvSpPr>
        <p:spPr>
          <a:xfrm rot="16200000">
            <a:off x="210907" y="3733906"/>
            <a:ext cx="4047561"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5" name="Rectangle 14"/>
          <p:cNvSpPr/>
          <p:nvPr/>
        </p:nvSpPr>
        <p:spPr>
          <a:xfrm>
            <a:off x="2467232" y="3772972"/>
            <a:ext cx="2749616" cy="42994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9" name="Oval 8"/>
          <p:cNvSpPr/>
          <p:nvPr/>
        </p:nvSpPr>
        <p:spPr>
          <a:xfrm>
            <a:off x="1269822" y="5972656"/>
            <a:ext cx="499930" cy="42994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8" name="Oval 17"/>
          <p:cNvSpPr/>
          <p:nvPr/>
        </p:nvSpPr>
        <p:spPr>
          <a:xfrm>
            <a:off x="1269822" y="3948875"/>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9" name="Oval 18"/>
          <p:cNvSpPr/>
          <p:nvPr/>
        </p:nvSpPr>
        <p:spPr>
          <a:xfrm>
            <a:off x="1324815" y="1924157"/>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0" name="TextBox 19">
            <a:extLst>
              <a:ext uri="{FF2B5EF4-FFF2-40B4-BE49-F238E27FC236}">
                <a16:creationId xmlns:a16="http://schemas.microsoft.com/office/drawing/2014/main" id="{A3551021-2CDF-4AE4-9412-4A96BEF062E6}"/>
              </a:ext>
            </a:extLst>
          </p:cNvPr>
          <p:cNvSpPr txBox="1"/>
          <p:nvPr/>
        </p:nvSpPr>
        <p:spPr>
          <a:xfrm>
            <a:off x="5937101" y="1918261"/>
            <a:ext cx="5577202"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motor turns on. The plunger starts rising.</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1" name="TextBox 20">
            <a:extLst>
              <a:ext uri="{FF2B5EF4-FFF2-40B4-BE49-F238E27FC236}">
                <a16:creationId xmlns:a16="http://schemas.microsoft.com/office/drawing/2014/main" id="{A3551021-2CDF-4AE4-9412-4A96BEF062E6}"/>
              </a:ext>
            </a:extLst>
          </p:cNvPr>
          <p:cNvSpPr txBox="1"/>
          <p:nvPr/>
        </p:nvSpPr>
        <p:spPr>
          <a:xfrm>
            <a:off x="62414" y="1494219"/>
            <a:ext cx="2414817" cy="940257"/>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Top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2" name="TextBox 21">
            <a:extLst>
              <a:ext uri="{FF2B5EF4-FFF2-40B4-BE49-F238E27FC236}">
                <a16:creationId xmlns:a16="http://schemas.microsoft.com/office/drawing/2014/main" id="{A3551021-2CDF-4AE4-9412-4A96BEF062E6}"/>
              </a:ext>
            </a:extLst>
          </p:cNvPr>
          <p:cNvSpPr txBox="1"/>
          <p:nvPr/>
        </p:nvSpPr>
        <p:spPr>
          <a:xfrm>
            <a:off x="0" y="3387679"/>
            <a:ext cx="2414817"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PONR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14" name="Octagon 13"/>
          <p:cNvSpPr/>
          <p:nvPr/>
        </p:nvSpPr>
        <p:spPr>
          <a:xfrm>
            <a:off x="6289122" y="3610618"/>
            <a:ext cx="849881" cy="705881"/>
          </a:xfrm>
          <a:prstGeom prst="oct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6" name="TextBox 15">
            <a:extLst>
              <a:ext uri="{FF2B5EF4-FFF2-40B4-BE49-F238E27FC236}">
                <a16:creationId xmlns:a16="http://schemas.microsoft.com/office/drawing/2014/main" id="{A3551021-2CDF-4AE4-9412-4A96BEF062E6}"/>
              </a:ext>
            </a:extLst>
          </p:cNvPr>
          <p:cNvSpPr txBox="1"/>
          <p:nvPr/>
        </p:nvSpPr>
        <p:spPr>
          <a:xfrm>
            <a:off x="7286913" y="3592518"/>
            <a:ext cx="3903328"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user has released the button.</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Tree>
    <p:extLst>
      <p:ext uri="{BB962C8B-B14F-4D97-AF65-F5344CB8AC3E}">
        <p14:creationId xmlns:p14="http://schemas.microsoft.com/office/powerpoint/2010/main" val="317929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026 0.00694 L 0.00026 -0.27454 " pathEditMode="relative" rAng="0" ptsTypes="AA">
                                      <p:cBhvr>
                                        <p:cTn id="6" dur="2000" fill="hold"/>
                                        <p:tgtEl>
                                          <p:spTgt spid="15"/>
                                        </p:tgtEl>
                                        <p:attrNameLst>
                                          <p:attrName>ppt_x</p:attrName>
                                          <p:attrName>ppt_y</p:attrName>
                                        </p:attrNameLst>
                                      </p:cBhvr>
                                      <p:rCtr x="0" y="-140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3551021-2CDF-4AE4-9412-4A96BEF062E6}"/>
              </a:ext>
            </a:extLst>
          </p:cNvPr>
          <p:cNvSpPr txBox="1"/>
          <p:nvPr/>
        </p:nvSpPr>
        <p:spPr>
          <a:xfrm>
            <a:off x="62414" y="1494218"/>
            <a:ext cx="2414817"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Top sensor high</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3" name="TextBox 22">
            <a:extLst>
              <a:ext uri="{FF2B5EF4-FFF2-40B4-BE49-F238E27FC236}">
                <a16:creationId xmlns:a16="http://schemas.microsoft.com/office/drawing/2014/main" id="{A3551021-2CDF-4AE4-9412-4A96BEF062E6}"/>
              </a:ext>
            </a:extLst>
          </p:cNvPr>
          <p:cNvSpPr txBox="1"/>
          <p:nvPr/>
        </p:nvSpPr>
        <p:spPr>
          <a:xfrm>
            <a:off x="117406" y="5412398"/>
            <a:ext cx="1652347" cy="1362994"/>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Bottom sensor high</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Bottom Sensor stuck high</a:t>
            </a:r>
            <a:endParaRPr lang="en-US" sz="5314" dirty="0"/>
          </a:p>
        </p:txBody>
      </p:sp>
      <p:pic>
        <p:nvPicPr>
          <p:cNvPr id="10" name="Picture 7" descr="j0187423"/>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10126639" y="5266775"/>
            <a:ext cx="1727259" cy="17910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19718" y="5972656"/>
            <a:ext cx="3179556"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2" name="Rectangle 11"/>
          <p:cNvSpPr/>
          <p:nvPr/>
        </p:nvSpPr>
        <p:spPr>
          <a:xfrm rot="16200000">
            <a:off x="210907" y="3733906"/>
            <a:ext cx="4047561"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5" name="Rectangle 14"/>
          <p:cNvSpPr/>
          <p:nvPr/>
        </p:nvSpPr>
        <p:spPr>
          <a:xfrm>
            <a:off x="2449658" y="1918260"/>
            <a:ext cx="2749616" cy="42994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9" name="Oval 8"/>
          <p:cNvSpPr/>
          <p:nvPr/>
        </p:nvSpPr>
        <p:spPr>
          <a:xfrm>
            <a:off x="1269822" y="5972656"/>
            <a:ext cx="499930" cy="42994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8" name="Oval 17"/>
          <p:cNvSpPr/>
          <p:nvPr/>
        </p:nvSpPr>
        <p:spPr>
          <a:xfrm>
            <a:off x="1269822" y="3948875"/>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9" name="Oval 18"/>
          <p:cNvSpPr/>
          <p:nvPr/>
        </p:nvSpPr>
        <p:spPr>
          <a:xfrm>
            <a:off x="1324815" y="1924157"/>
            <a:ext cx="499930" cy="42994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0" name="TextBox 19">
            <a:extLst>
              <a:ext uri="{FF2B5EF4-FFF2-40B4-BE49-F238E27FC236}">
                <a16:creationId xmlns:a16="http://schemas.microsoft.com/office/drawing/2014/main" id="{A3551021-2CDF-4AE4-9412-4A96BEF062E6}"/>
              </a:ext>
            </a:extLst>
          </p:cNvPr>
          <p:cNvSpPr txBox="1"/>
          <p:nvPr/>
        </p:nvSpPr>
        <p:spPr>
          <a:xfrm>
            <a:off x="5937101" y="1918261"/>
            <a:ext cx="5577202"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motor stays on.</a:t>
            </a:r>
          </a:p>
          <a:p>
            <a:r>
              <a:rPr lang="en-US" sz="2755">
                <a:latin typeface="Cambria" panose="02040503050406030204" pitchFamily="18" charset="0"/>
                <a:ea typeface="Microsoft Himalaya" panose="01010100010101010101" pitchFamily="2" charset="0"/>
                <a:cs typeface="Times New Roman" panose="02020603050405020304" pitchFamily="18" charset="0"/>
              </a:rPr>
              <a:t>The plunger stays at the top.</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2" name="TextBox 21">
            <a:extLst>
              <a:ext uri="{FF2B5EF4-FFF2-40B4-BE49-F238E27FC236}">
                <a16:creationId xmlns:a16="http://schemas.microsoft.com/office/drawing/2014/main" id="{A3551021-2CDF-4AE4-9412-4A96BEF062E6}"/>
              </a:ext>
            </a:extLst>
          </p:cNvPr>
          <p:cNvSpPr txBox="1"/>
          <p:nvPr/>
        </p:nvSpPr>
        <p:spPr>
          <a:xfrm>
            <a:off x="0" y="3387679"/>
            <a:ext cx="2414817"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PONR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14" name="Octagon 13"/>
          <p:cNvSpPr/>
          <p:nvPr/>
        </p:nvSpPr>
        <p:spPr>
          <a:xfrm>
            <a:off x="6259126" y="3405779"/>
            <a:ext cx="849881" cy="705881"/>
          </a:xfrm>
          <a:prstGeom prst="oct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6" name="TextBox 15">
            <a:extLst>
              <a:ext uri="{FF2B5EF4-FFF2-40B4-BE49-F238E27FC236}">
                <a16:creationId xmlns:a16="http://schemas.microsoft.com/office/drawing/2014/main" id="{A3551021-2CDF-4AE4-9412-4A96BEF062E6}"/>
              </a:ext>
            </a:extLst>
          </p:cNvPr>
          <p:cNvSpPr txBox="1"/>
          <p:nvPr/>
        </p:nvSpPr>
        <p:spPr>
          <a:xfrm>
            <a:off x="7256917" y="3387679"/>
            <a:ext cx="3903328"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user has released the button.</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Tree>
    <p:extLst>
      <p:ext uri="{BB962C8B-B14F-4D97-AF65-F5344CB8AC3E}">
        <p14:creationId xmlns:p14="http://schemas.microsoft.com/office/powerpoint/2010/main" val="36621266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3551021-2CDF-4AE4-9412-4A96BEF062E6}"/>
              </a:ext>
            </a:extLst>
          </p:cNvPr>
          <p:cNvSpPr txBox="1"/>
          <p:nvPr/>
        </p:nvSpPr>
        <p:spPr>
          <a:xfrm>
            <a:off x="62414" y="1494219"/>
            <a:ext cx="2414817" cy="940257"/>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Top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3" name="TextBox 22">
            <a:extLst>
              <a:ext uri="{FF2B5EF4-FFF2-40B4-BE49-F238E27FC236}">
                <a16:creationId xmlns:a16="http://schemas.microsoft.com/office/drawing/2014/main" id="{A3551021-2CDF-4AE4-9412-4A96BEF062E6}"/>
              </a:ext>
            </a:extLst>
          </p:cNvPr>
          <p:cNvSpPr txBox="1"/>
          <p:nvPr/>
        </p:nvSpPr>
        <p:spPr>
          <a:xfrm>
            <a:off x="117406" y="5412398"/>
            <a:ext cx="1652347" cy="1362994"/>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Bottom sensor high</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Bottom Sensor stuck high</a:t>
            </a:r>
            <a:endParaRPr lang="en-US" sz="4330" dirty="0"/>
          </a:p>
        </p:txBody>
      </p:sp>
      <p:sp>
        <p:nvSpPr>
          <p:cNvPr id="7" name="Rectangle 6"/>
          <p:cNvSpPr/>
          <p:nvPr/>
        </p:nvSpPr>
        <p:spPr>
          <a:xfrm>
            <a:off x="2019718" y="5972656"/>
            <a:ext cx="3179556"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2" name="Rectangle 11"/>
          <p:cNvSpPr/>
          <p:nvPr/>
        </p:nvSpPr>
        <p:spPr>
          <a:xfrm rot="16200000">
            <a:off x="210907" y="3733906"/>
            <a:ext cx="4047561"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5" name="Rectangle 14"/>
          <p:cNvSpPr/>
          <p:nvPr/>
        </p:nvSpPr>
        <p:spPr>
          <a:xfrm>
            <a:off x="2449658" y="1918260"/>
            <a:ext cx="2749616" cy="42994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9" name="Oval 8"/>
          <p:cNvSpPr/>
          <p:nvPr/>
        </p:nvSpPr>
        <p:spPr>
          <a:xfrm>
            <a:off x="1269822" y="5972656"/>
            <a:ext cx="499930" cy="42994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8" name="Oval 17"/>
          <p:cNvSpPr/>
          <p:nvPr/>
        </p:nvSpPr>
        <p:spPr>
          <a:xfrm>
            <a:off x="1269822" y="3948875"/>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9" name="Oval 18"/>
          <p:cNvSpPr/>
          <p:nvPr/>
        </p:nvSpPr>
        <p:spPr>
          <a:xfrm>
            <a:off x="1324815" y="1924157"/>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0" name="TextBox 19">
            <a:extLst>
              <a:ext uri="{FF2B5EF4-FFF2-40B4-BE49-F238E27FC236}">
                <a16:creationId xmlns:a16="http://schemas.microsoft.com/office/drawing/2014/main" id="{A3551021-2CDF-4AE4-9412-4A96BEF062E6}"/>
              </a:ext>
            </a:extLst>
          </p:cNvPr>
          <p:cNvSpPr txBox="1"/>
          <p:nvPr/>
        </p:nvSpPr>
        <p:spPr>
          <a:xfrm>
            <a:off x="5937101" y="1918261"/>
            <a:ext cx="5577202" cy="1362994"/>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plunger starts falling. The controller thinks it has reached the bottom and turns on the motor.</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2" name="TextBox 21">
            <a:extLst>
              <a:ext uri="{FF2B5EF4-FFF2-40B4-BE49-F238E27FC236}">
                <a16:creationId xmlns:a16="http://schemas.microsoft.com/office/drawing/2014/main" id="{A3551021-2CDF-4AE4-9412-4A96BEF062E6}"/>
              </a:ext>
            </a:extLst>
          </p:cNvPr>
          <p:cNvSpPr txBox="1"/>
          <p:nvPr/>
        </p:nvSpPr>
        <p:spPr>
          <a:xfrm>
            <a:off x="0" y="3387679"/>
            <a:ext cx="2414817"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PONR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7" name="Octagon 26"/>
          <p:cNvSpPr/>
          <p:nvPr/>
        </p:nvSpPr>
        <p:spPr>
          <a:xfrm>
            <a:off x="6289122" y="3534400"/>
            <a:ext cx="849881" cy="705881"/>
          </a:xfrm>
          <a:prstGeom prst="octagon">
            <a:avLst/>
          </a:prstGeom>
          <a:solidFill>
            <a:srgbClr val="D76E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8" name="TextBox 27">
            <a:extLst>
              <a:ext uri="{FF2B5EF4-FFF2-40B4-BE49-F238E27FC236}">
                <a16:creationId xmlns:a16="http://schemas.microsoft.com/office/drawing/2014/main" id="{A3551021-2CDF-4AE4-9412-4A96BEF062E6}"/>
              </a:ext>
            </a:extLst>
          </p:cNvPr>
          <p:cNvSpPr txBox="1"/>
          <p:nvPr/>
        </p:nvSpPr>
        <p:spPr>
          <a:xfrm>
            <a:off x="7286913" y="3516300"/>
            <a:ext cx="3903328"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user pushes the button.</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9" name="TextBox 28">
            <a:extLst>
              <a:ext uri="{FF2B5EF4-FFF2-40B4-BE49-F238E27FC236}">
                <a16:creationId xmlns:a16="http://schemas.microsoft.com/office/drawing/2014/main" id="{A3551021-2CDF-4AE4-9412-4A96BEF062E6}"/>
              </a:ext>
            </a:extLst>
          </p:cNvPr>
          <p:cNvSpPr txBox="1"/>
          <p:nvPr/>
        </p:nvSpPr>
        <p:spPr>
          <a:xfrm>
            <a:off x="6011454" y="4888181"/>
            <a:ext cx="5577202"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No hazard, but the plunger won’t fall.</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Tree>
    <p:extLst>
      <p:ext uri="{BB962C8B-B14F-4D97-AF65-F5344CB8AC3E}">
        <p14:creationId xmlns:p14="http://schemas.microsoft.com/office/powerpoint/2010/main" val="398111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55112E-17 1.48148E-6 L 0.00169 0.18588 " pathEditMode="relative" rAng="0" ptsTypes="AA">
                                      <p:cBhvr>
                                        <p:cTn id="6" dur="2000" fill="hold"/>
                                        <p:tgtEl>
                                          <p:spTgt spid="15"/>
                                        </p:tgtEl>
                                        <p:attrNameLst>
                                          <p:attrName>ppt_x</p:attrName>
                                          <p:attrName>ppt_y</p:attrName>
                                        </p:attrNameLst>
                                      </p:cBhvr>
                                      <p:rCtr x="78" y="92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3551021-2CDF-4AE4-9412-4A96BEF062E6}"/>
              </a:ext>
            </a:extLst>
          </p:cNvPr>
          <p:cNvSpPr txBox="1"/>
          <p:nvPr/>
        </p:nvSpPr>
        <p:spPr>
          <a:xfrm>
            <a:off x="62414" y="1494219"/>
            <a:ext cx="2414817" cy="940257"/>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Top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Bottom Sensor stuck high half-way</a:t>
            </a:r>
            <a:endParaRPr lang="en-US" sz="4330" dirty="0"/>
          </a:p>
        </p:txBody>
      </p:sp>
      <p:sp>
        <p:nvSpPr>
          <p:cNvPr id="7" name="Rectangle 6"/>
          <p:cNvSpPr/>
          <p:nvPr/>
        </p:nvSpPr>
        <p:spPr>
          <a:xfrm>
            <a:off x="2019718" y="5972656"/>
            <a:ext cx="3179556"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2" name="Rectangle 11"/>
          <p:cNvSpPr/>
          <p:nvPr/>
        </p:nvSpPr>
        <p:spPr>
          <a:xfrm rot="16200000">
            <a:off x="210907" y="3733906"/>
            <a:ext cx="4047561"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5" name="Rectangle 14"/>
          <p:cNvSpPr/>
          <p:nvPr/>
        </p:nvSpPr>
        <p:spPr>
          <a:xfrm>
            <a:off x="2449658" y="1918260"/>
            <a:ext cx="2749616" cy="42994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2" name="TextBox 21">
            <a:extLst>
              <a:ext uri="{FF2B5EF4-FFF2-40B4-BE49-F238E27FC236}">
                <a16:creationId xmlns:a16="http://schemas.microsoft.com/office/drawing/2014/main" id="{A3551021-2CDF-4AE4-9412-4A96BEF062E6}"/>
              </a:ext>
            </a:extLst>
          </p:cNvPr>
          <p:cNvSpPr txBox="1"/>
          <p:nvPr/>
        </p:nvSpPr>
        <p:spPr>
          <a:xfrm>
            <a:off x="0" y="3387679"/>
            <a:ext cx="2414817"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PONR sensor high</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A3551021-2CDF-4AE4-9412-4A96BEF062E6}"/>
              </a:ext>
            </a:extLst>
          </p:cNvPr>
          <p:cNvSpPr txBox="1"/>
          <p:nvPr/>
        </p:nvSpPr>
        <p:spPr>
          <a:xfrm>
            <a:off x="6126717" y="4455204"/>
            <a:ext cx="5577202" cy="1362994"/>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controller thinks the plunger reached the bottom and turns on the motor.</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6" name="TextBox 25">
            <a:extLst>
              <a:ext uri="{FF2B5EF4-FFF2-40B4-BE49-F238E27FC236}">
                <a16:creationId xmlns:a16="http://schemas.microsoft.com/office/drawing/2014/main" id="{A3551021-2CDF-4AE4-9412-4A96BEF062E6}"/>
              </a:ext>
            </a:extLst>
          </p:cNvPr>
          <p:cNvSpPr txBox="1"/>
          <p:nvPr/>
        </p:nvSpPr>
        <p:spPr>
          <a:xfrm>
            <a:off x="6011455" y="1714911"/>
            <a:ext cx="5287314" cy="1362994"/>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What if the bottom sensor breaks </a:t>
            </a:r>
            <a:r>
              <a:rPr lang="en-US" sz="2755" i="1">
                <a:latin typeface="Cambria" panose="02040503050406030204" pitchFamily="18" charset="0"/>
                <a:ea typeface="Microsoft Himalaya" panose="01010100010101010101" pitchFamily="2" charset="0"/>
                <a:cs typeface="Times New Roman" panose="02020603050405020304" pitchFamily="18" charset="0"/>
              </a:rPr>
              <a:t>after</a:t>
            </a:r>
            <a:r>
              <a:rPr lang="en-US" sz="2755">
                <a:latin typeface="Cambria" panose="02040503050406030204" pitchFamily="18" charset="0"/>
                <a:ea typeface="Microsoft Himalaya" panose="01010100010101010101" pitchFamily="2" charset="0"/>
                <a:cs typeface="Times New Roman" panose="02020603050405020304" pitchFamily="18" charset="0"/>
              </a:rPr>
              <a:t> the plunger has fallen below the PONR?</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0" name="Octagon 19"/>
          <p:cNvSpPr/>
          <p:nvPr/>
        </p:nvSpPr>
        <p:spPr>
          <a:xfrm>
            <a:off x="6397650" y="3217048"/>
            <a:ext cx="849881" cy="705881"/>
          </a:xfrm>
          <a:prstGeom prst="octagon">
            <a:avLst/>
          </a:prstGeom>
          <a:solidFill>
            <a:srgbClr val="D76E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7" name="TextBox 26">
            <a:extLst>
              <a:ext uri="{FF2B5EF4-FFF2-40B4-BE49-F238E27FC236}">
                <a16:creationId xmlns:a16="http://schemas.microsoft.com/office/drawing/2014/main" id="{A3551021-2CDF-4AE4-9412-4A96BEF062E6}"/>
              </a:ext>
            </a:extLst>
          </p:cNvPr>
          <p:cNvSpPr txBox="1"/>
          <p:nvPr/>
        </p:nvSpPr>
        <p:spPr>
          <a:xfrm>
            <a:off x="7395441" y="3198948"/>
            <a:ext cx="3903328"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user is still pushing the button.</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8" name="TextBox 27">
            <a:extLst>
              <a:ext uri="{FF2B5EF4-FFF2-40B4-BE49-F238E27FC236}">
                <a16:creationId xmlns:a16="http://schemas.microsoft.com/office/drawing/2014/main" id="{A3551021-2CDF-4AE4-9412-4A96BEF062E6}"/>
              </a:ext>
            </a:extLst>
          </p:cNvPr>
          <p:cNvSpPr txBox="1"/>
          <p:nvPr/>
        </p:nvSpPr>
        <p:spPr>
          <a:xfrm>
            <a:off x="117406" y="5412398"/>
            <a:ext cx="1652347" cy="1362994"/>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Bottom sensor high</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9" name="Oval 28"/>
          <p:cNvSpPr/>
          <p:nvPr/>
        </p:nvSpPr>
        <p:spPr>
          <a:xfrm>
            <a:off x="1269822" y="5972656"/>
            <a:ext cx="499930" cy="42994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32" name="Oval 31"/>
          <p:cNvSpPr/>
          <p:nvPr/>
        </p:nvSpPr>
        <p:spPr>
          <a:xfrm>
            <a:off x="1244825" y="3947002"/>
            <a:ext cx="499930" cy="42994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33" name="Oval 32"/>
          <p:cNvSpPr/>
          <p:nvPr/>
        </p:nvSpPr>
        <p:spPr>
          <a:xfrm>
            <a:off x="1324815" y="1924157"/>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Tree>
    <p:extLst>
      <p:ext uri="{BB962C8B-B14F-4D97-AF65-F5344CB8AC3E}">
        <p14:creationId xmlns:p14="http://schemas.microsoft.com/office/powerpoint/2010/main" val="86166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55112E-17 1.48148E-6 L -0.00286 0.41042 " pathEditMode="relative" rAng="0" ptsTypes="AA">
                                      <p:cBhvr>
                                        <p:cTn id="6" dur="2000" fill="hold"/>
                                        <p:tgtEl>
                                          <p:spTgt spid="15"/>
                                        </p:tgtEl>
                                        <p:attrNameLst>
                                          <p:attrName>ppt_x</p:attrName>
                                          <p:attrName>ppt_y</p:attrName>
                                        </p:attrNameLst>
                                      </p:cBhvr>
                                      <p:rCtr x="-143" y="20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3551021-2CDF-4AE4-9412-4A96BEF062E6}"/>
              </a:ext>
            </a:extLst>
          </p:cNvPr>
          <p:cNvSpPr txBox="1"/>
          <p:nvPr/>
        </p:nvSpPr>
        <p:spPr>
          <a:xfrm>
            <a:off x="62414" y="1494219"/>
            <a:ext cx="2414817" cy="940257"/>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Top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Bottom Sensor stuck high half-way</a:t>
            </a:r>
            <a:endParaRPr lang="en-US" sz="4330" dirty="0"/>
          </a:p>
        </p:txBody>
      </p:sp>
      <p:sp>
        <p:nvSpPr>
          <p:cNvPr id="7" name="Rectangle 6"/>
          <p:cNvSpPr/>
          <p:nvPr/>
        </p:nvSpPr>
        <p:spPr>
          <a:xfrm>
            <a:off x="2019718" y="5972656"/>
            <a:ext cx="3179556"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2" name="Rectangle 11"/>
          <p:cNvSpPr/>
          <p:nvPr/>
        </p:nvSpPr>
        <p:spPr>
          <a:xfrm rot="16200000">
            <a:off x="210907" y="3733906"/>
            <a:ext cx="4047561"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5" name="Rectangle 14"/>
          <p:cNvSpPr/>
          <p:nvPr/>
        </p:nvSpPr>
        <p:spPr>
          <a:xfrm>
            <a:off x="2449658" y="4542537"/>
            <a:ext cx="2749616" cy="42994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8" name="Oval 17"/>
          <p:cNvSpPr/>
          <p:nvPr/>
        </p:nvSpPr>
        <p:spPr>
          <a:xfrm>
            <a:off x="1269822" y="3948875"/>
            <a:ext cx="499930" cy="42994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9" name="Oval 18"/>
          <p:cNvSpPr/>
          <p:nvPr/>
        </p:nvSpPr>
        <p:spPr>
          <a:xfrm>
            <a:off x="1324815" y="1924157"/>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0" name="TextBox 19">
            <a:extLst>
              <a:ext uri="{FF2B5EF4-FFF2-40B4-BE49-F238E27FC236}">
                <a16:creationId xmlns:a16="http://schemas.microsoft.com/office/drawing/2014/main" id="{A3551021-2CDF-4AE4-9412-4A96BEF062E6}"/>
              </a:ext>
            </a:extLst>
          </p:cNvPr>
          <p:cNvSpPr txBox="1"/>
          <p:nvPr/>
        </p:nvSpPr>
        <p:spPr>
          <a:xfrm>
            <a:off x="6011454" y="2874944"/>
            <a:ext cx="5577202"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DANGER: The motor cannot turn on below the Point-of-no-return.</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2" name="TextBox 21">
            <a:extLst>
              <a:ext uri="{FF2B5EF4-FFF2-40B4-BE49-F238E27FC236}">
                <a16:creationId xmlns:a16="http://schemas.microsoft.com/office/drawing/2014/main" id="{A3551021-2CDF-4AE4-9412-4A96BEF062E6}"/>
              </a:ext>
            </a:extLst>
          </p:cNvPr>
          <p:cNvSpPr txBox="1"/>
          <p:nvPr/>
        </p:nvSpPr>
        <p:spPr>
          <a:xfrm>
            <a:off x="0" y="3387679"/>
            <a:ext cx="2414817"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PONR sensor high</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17" name="AutoShape 73"/>
          <p:cNvSpPr>
            <a:spLocks noChangeArrowheads="1"/>
          </p:cNvSpPr>
          <p:nvPr/>
        </p:nvSpPr>
        <p:spPr bwMode="auto">
          <a:xfrm>
            <a:off x="3727056" y="4365633"/>
            <a:ext cx="1312240" cy="1308940"/>
          </a:xfrm>
          <a:prstGeom prst="irregularSeal1">
            <a:avLst/>
          </a:prstGeom>
          <a:gradFill rotWithShape="1">
            <a:gsLst>
              <a:gs pos="0">
                <a:srgbClr val="FFCC66"/>
              </a:gs>
              <a:gs pos="100000">
                <a:srgbClr val="FF00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771"/>
          </a:p>
        </p:txBody>
      </p:sp>
      <p:sp>
        <p:nvSpPr>
          <p:cNvPr id="24" name="TextBox 23">
            <a:extLst>
              <a:ext uri="{FF2B5EF4-FFF2-40B4-BE49-F238E27FC236}">
                <a16:creationId xmlns:a16="http://schemas.microsoft.com/office/drawing/2014/main" id="{A3551021-2CDF-4AE4-9412-4A96BEF062E6}"/>
              </a:ext>
            </a:extLst>
          </p:cNvPr>
          <p:cNvSpPr txBox="1"/>
          <p:nvPr/>
        </p:nvSpPr>
        <p:spPr>
          <a:xfrm>
            <a:off x="117406" y="5412398"/>
            <a:ext cx="1652347" cy="1362994"/>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Bottom sensor high</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5" name="Oval 24"/>
          <p:cNvSpPr/>
          <p:nvPr/>
        </p:nvSpPr>
        <p:spPr>
          <a:xfrm>
            <a:off x="1269822" y="5972656"/>
            <a:ext cx="499930" cy="42994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Tree>
    <p:extLst>
      <p:ext uri="{BB962C8B-B14F-4D97-AF65-F5344CB8AC3E}">
        <p14:creationId xmlns:p14="http://schemas.microsoft.com/office/powerpoint/2010/main" val="292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Simple Formulas</a:t>
            </a:r>
            <a:endParaRPr lang="en-US" sz="4330" dirty="0"/>
          </a:p>
        </p:txBody>
      </p:sp>
      <p:sp>
        <p:nvSpPr>
          <p:cNvPr id="4" name="Rectangle 3"/>
          <p:cNvSpPr/>
          <p:nvPr/>
        </p:nvSpPr>
        <p:spPr>
          <a:xfrm>
            <a:off x="253189" y="1591931"/>
            <a:ext cx="11516532" cy="514908"/>
          </a:xfrm>
          <a:prstGeom prst="rect">
            <a:avLst/>
          </a:prstGeom>
        </p:spPr>
        <p:txBody>
          <a:bodyPr wrap="square">
            <a:spAutoFit/>
          </a:bodyPr>
          <a:lstStyle/>
          <a:p>
            <a:r>
              <a:rPr lang="en-AU" altLang="en-US" sz="2755">
                <a:latin typeface="Cambria" panose="02040503050406030204" pitchFamily="18" charset="0"/>
              </a:rPr>
              <a:t>Does the property (x = 2) hold </a:t>
            </a:r>
            <a:r>
              <a:rPr lang="en-AU" altLang="en-US" sz="2755" b="1">
                <a:solidFill>
                  <a:schemeClr val="accent2">
                    <a:lumMod val="75000"/>
                  </a:schemeClr>
                </a:solidFill>
                <a:latin typeface="Cambria" panose="02040503050406030204" pitchFamily="18" charset="0"/>
              </a:rPr>
              <a:t>on the execution trace starting at s0</a:t>
            </a:r>
            <a:r>
              <a:rPr lang="en-AU" altLang="en-US" sz="2755">
                <a:latin typeface="Cambria" panose="02040503050406030204" pitchFamily="18" charset="0"/>
              </a:rPr>
              <a:t>?</a:t>
            </a:r>
          </a:p>
        </p:txBody>
      </p:sp>
      <p:cxnSp>
        <p:nvCxnSpPr>
          <p:cNvPr id="5" name="Straight Connector 4">
            <a:extLst>
              <a:ext uri="{FF2B5EF4-FFF2-40B4-BE49-F238E27FC236}">
                <a16:creationId xmlns:a16="http://schemas.microsoft.com/office/drawing/2014/main" id="{70035E97-9653-467F-957E-E2B66FFBEEAD}"/>
              </a:ext>
            </a:extLst>
          </p:cNvPr>
          <p:cNvCxnSpPr/>
          <p:nvPr/>
        </p:nvCxnSpPr>
        <p:spPr>
          <a:xfrm>
            <a:off x="1054873" y="5331708"/>
            <a:ext cx="9957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4E3937-8BDA-4D82-9DB7-498356524063}"/>
              </a:ext>
            </a:extLst>
          </p:cNvPr>
          <p:cNvCxnSpPr/>
          <p:nvPr/>
        </p:nvCxnSpPr>
        <p:spPr>
          <a:xfrm>
            <a:off x="1357528" y="476565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5D1EE3E-2855-4ACA-82B7-B0F17EAF9374}"/>
              </a:ext>
            </a:extLst>
          </p:cNvPr>
          <p:cNvCxnSpPr/>
          <p:nvPr/>
        </p:nvCxnSpPr>
        <p:spPr>
          <a:xfrm>
            <a:off x="2155805" y="4765657"/>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9C7EEDD-840F-463E-8447-D4DA3BD04095}"/>
              </a:ext>
            </a:extLst>
          </p:cNvPr>
          <p:cNvCxnSpPr/>
          <p:nvPr/>
        </p:nvCxnSpPr>
        <p:spPr>
          <a:xfrm>
            <a:off x="3041165" y="4765657"/>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8132D7-92F3-4F11-868D-897F85B4B605}"/>
              </a:ext>
            </a:extLst>
          </p:cNvPr>
          <p:cNvCxnSpPr/>
          <p:nvPr/>
        </p:nvCxnSpPr>
        <p:spPr>
          <a:xfrm>
            <a:off x="3897497" y="4765656"/>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EA4CF88-F149-4FFC-99A4-5AB86E52C7B6}"/>
              </a:ext>
            </a:extLst>
          </p:cNvPr>
          <p:cNvCxnSpPr/>
          <p:nvPr/>
        </p:nvCxnSpPr>
        <p:spPr>
          <a:xfrm>
            <a:off x="4652230" y="4765655"/>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CBA9DCC-D712-4AA9-AC69-B7B6670C3372}"/>
              </a:ext>
            </a:extLst>
          </p:cNvPr>
          <p:cNvCxnSpPr/>
          <p:nvPr/>
        </p:nvCxnSpPr>
        <p:spPr>
          <a:xfrm>
            <a:off x="5363421" y="4765655"/>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621BFA-5947-4913-9C28-4714B35DF2A3}"/>
              </a:ext>
            </a:extLst>
          </p:cNvPr>
          <p:cNvCxnSpPr/>
          <p:nvPr/>
        </p:nvCxnSpPr>
        <p:spPr>
          <a:xfrm>
            <a:off x="6050236" y="4765655"/>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92DD19-B05C-4B19-8987-E094CA716701}"/>
              </a:ext>
            </a:extLst>
          </p:cNvPr>
          <p:cNvCxnSpPr/>
          <p:nvPr/>
        </p:nvCxnSpPr>
        <p:spPr>
          <a:xfrm>
            <a:off x="6746913" y="4765654"/>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DBE588-C16D-423E-9050-E4C4ED6985CC}"/>
              </a:ext>
            </a:extLst>
          </p:cNvPr>
          <p:cNvCxnSpPr/>
          <p:nvPr/>
        </p:nvCxnSpPr>
        <p:spPr>
          <a:xfrm>
            <a:off x="7458104" y="4765654"/>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B5FA08C-44A5-4856-B091-F6459B0C6FF3}"/>
              </a:ext>
            </a:extLst>
          </p:cNvPr>
          <p:cNvCxnSpPr/>
          <p:nvPr/>
        </p:nvCxnSpPr>
        <p:spPr>
          <a:xfrm>
            <a:off x="8256380" y="4765654"/>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30B326A-5CF5-4191-A6AA-1F86349DE4D3}"/>
              </a:ext>
            </a:extLst>
          </p:cNvPr>
          <p:cNvCxnSpPr/>
          <p:nvPr/>
        </p:nvCxnSpPr>
        <p:spPr>
          <a:xfrm>
            <a:off x="8967571" y="4765653"/>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748AB0D-FD99-40E7-871B-D29ABEFB7F44}"/>
              </a:ext>
            </a:extLst>
          </p:cNvPr>
          <p:cNvCxnSpPr/>
          <p:nvPr/>
        </p:nvCxnSpPr>
        <p:spPr>
          <a:xfrm>
            <a:off x="9678762" y="4765652"/>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805947C-400C-49C8-9CF5-33762C0ACA92}"/>
              </a:ext>
            </a:extLst>
          </p:cNvPr>
          <p:cNvCxnSpPr/>
          <p:nvPr/>
        </p:nvCxnSpPr>
        <p:spPr>
          <a:xfrm>
            <a:off x="10491552" y="4765652"/>
            <a:ext cx="0" cy="92890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33966FD-668F-48E5-870A-C4C36F3D1350}"/>
              </a:ext>
            </a:extLst>
          </p:cNvPr>
          <p:cNvSpPr/>
          <p:nvPr/>
        </p:nvSpPr>
        <p:spPr>
          <a:xfrm>
            <a:off x="598331" y="5745701"/>
            <a:ext cx="1063989" cy="938951"/>
          </a:xfrm>
          <a:prstGeom prst="rect">
            <a:avLst/>
          </a:prstGeom>
        </p:spPr>
        <p:txBody>
          <a:bodyPr wrap="square">
            <a:spAutoFit/>
          </a:bodyPr>
          <a:lstStyle/>
          <a:p>
            <a:r>
              <a:rPr lang="en-AU" altLang="en-US" sz="2755">
                <a:latin typeface="Cambria" panose="02040503050406030204" pitchFamily="18" charset="0"/>
              </a:rPr>
              <a:t>x = 0</a:t>
            </a:r>
          </a:p>
          <a:p>
            <a:r>
              <a:rPr lang="en-AU" altLang="en-US" sz="2755">
                <a:latin typeface="Cambria" panose="02040503050406030204" pitchFamily="18" charset="0"/>
              </a:rPr>
              <a:t>y = 0</a:t>
            </a:r>
          </a:p>
        </p:txBody>
      </p:sp>
      <p:sp>
        <p:nvSpPr>
          <p:cNvPr id="26" name="Rectangle 25">
            <a:extLst>
              <a:ext uri="{FF2B5EF4-FFF2-40B4-BE49-F238E27FC236}">
                <a16:creationId xmlns:a16="http://schemas.microsoft.com/office/drawing/2014/main" id="{07C427F1-64F2-4F62-ACFC-AEECD40F3F48}"/>
              </a:ext>
            </a:extLst>
          </p:cNvPr>
          <p:cNvSpPr/>
          <p:nvPr/>
        </p:nvSpPr>
        <p:spPr>
          <a:xfrm>
            <a:off x="1604555" y="5738783"/>
            <a:ext cx="1063989" cy="938951"/>
          </a:xfrm>
          <a:prstGeom prst="rect">
            <a:avLst/>
          </a:prstGeom>
        </p:spPr>
        <p:txBody>
          <a:bodyPr wrap="square">
            <a:spAutoFit/>
          </a:bodyPr>
          <a:lstStyle/>
          <a:p>
            <a:r>
              <a:rPr lang="en-AU" altLang="en-US" sz="2755">
                <a:latin typeface="Cambria" panose="02040503050406030204" pitchFamily="18" charset="0"/>
              </a:rPr>
              <a:t>x = 1</a:t>
            </a:r>
          </a:p>
          <a:p>
            <a:r>
              <a:rPr lang="en-AU" altLang="en-US" sz="2755">
                <a:latin typeface="Cambria" panose="02040503050406030204" pitchFamily="18" charset="0"/>
              </a:rPr>
              <a:t>y = 0</a:t>
            </a:r>
          </a:p>
        </p:txBody>
      </p:sp>
      <p:sp>
        <p:nvSpPr>
          <p:cNvPr id="27" name="Rectangle 26">
            <a:extLst>
              <a:ext uri="{FF2B5EF4-FFF2-40B4-BE49-F238E27FC236}">
                <a16:creationId xmlns:a16="http://schemas.microsoft.com/office/drawing/2014/main" id="{2577E3F1-06C9-4E5F-8490-B84989434D03}"/>
              </a:ext>
            </a:extLst>
          </p:cNvPr>
          <p:cNvSpPr/>
          <p:nvPr/>
        </p:nvSpPr>
        <p:spPr>
          <a:xfrm>
            <a:off x="2610779" y="5738783"/>
            <a:ext cx="1063989" cy="938951"/>
          </a:xfrm>
          <a:prstGeom prst="rect">
            <a:avLst/>
          </a:prstGeom>
        </p:spPr>
        <p:txBody>
          <a:bodyPr wrap="square">
            <a:spAutoFit/>
          </a:bodyPr>
          <a:lstStyle/>
          <a:p>
            <a:r>
              <a:rPr lang="en-AU" altLang="en-US" sz="2755">
                <a:latin typeface="Cambria" panose="02040503050406030204" pitchFamily="18" charset="0"/>
              </a:rPr>
              <a:t>x = 2</a:t>
            </a:r>
          </a:p>
          <a:p>
            <a:r>
              <a:rPr lang="en-AU" altLang="en-US" sz="2755">
                <a:latin typeface="Cambria" panose="02040503050406030204" pitchFamily="18" charset="0"/>
              </a:rPr>
              <a:t>y = 0</a:t>
            </a:r>
          </a:p>
        </p:txBody>
      </p:sp>
      <p:sp>
        <p:nvSpPr>
          <p:cNvPr id="28" name="Rectangle 27">
            <a:extLst>
              <a:ext uri="{FF2B5EF4-FFF2-40B4-BE49-F238E27FC236}">
                <a16:creationId xmlns:a16="http://schemas.microsoft.com/office/drawing/2014/main" id="{B42785AE-9BC6-449F-870A-60BDCD016571}"/>
              </a:ext>
            </a:extLst>
          </p:cNvPr>
          <p:cNvSpPr/>
          <p:nvPr/>
        </p:nvSpPr>
        <p:spPr>
          <a:xfrm>
            <a:off x="3588241" y="5695235"/>
            <a:ext cx="1063989" cy="938951"/>
          </a:xfrm>
          <a:prstGeom prst="rect">
            <a:avLst/>
          </a:prstGeom>
        </p:spPr>
        <p:txBody>
          <a:bodyPr wrap="square">
            <a:spAutoFit/>
          </a:bodyPr>
          <a:lstStyle/>
          <a:p>
            <a:r>
              <a:rPr lang="en-AU" altLang="en-US" sz="2755">
                <a:latin typeface="Cambria" panose="02040503050406030204" pitchFamily="18" charset="0"/>
              </a:rPr>
              <a:t>x = 2</a:t>
            </a:r>
          </a:p>
          <a:p>
            <a:r>
              <a:rPr lang="en-AU" altLang="en-US" sz="2755">
                <a:latin typeface="Cambria" panose="02040503050406030204" pitchFamily="18" charset="0"/>
              </a:rPr>
              <a:t>y = 1</a:t>
            </a:r>
          </a:p>
        </p:txBody>
      </p:sp>
      <p:sp>
        <p:nvSpPr>
          <p:cNvPr id="29" name="Rectangle 28">
            <a:extLst>
              <a:ext uri="{FF2B5EF4-FFF2-40B4-BE49-F238E27FC236}">
                <a16:creationId xmlns:a16="http://schemas.microsoft.com/office/drawing/2014/main" id="{121A5028-E765-4356-93D8-3F720D9F7269}"/>
              </a:ext>
            </a:extLst>
          </p:cNvPr>
          <p:cNvSpPr/>
          <p:nvPr/>
        </p:nvSpPr>
        <p:spPr>
          <a:xfrm>
            <a:off x="4459087" y="5694554"/>
            <a:ext cx="1063989" cy="938951"/>
          </a:xfrm>
          <a:prstGeom prst="rect">
            <a:avLst/>
          </a:prstGeom>
        </p:spPr>
        <p:txBody>
          <a:bodyPr wrap="square">
            <a:spAutoFit/>
          </a:bodyPr>
          <a:lstStyle/>
          <a:p>
            <a:r>
              <a:rPr lang="en-AU" altLang="en-US" sz="2755">
                <a:latin typeface="Cambria" panose="02040503050406030204" pitchFamily="18" charset="0"/>
              </a:rPr>
              <a:t>x = 3</a:t>
            </a:r>
          </a:p>
          <a:p>
            <a:r>
              <a:rPr lang="en-AU" altLang="en-US" sz="2755">
                <a:latin typeface="Cambria" panose="02040503050406030204" pitchFamily="18" charset="0"/>
              </a:rPr>
              <a:t>y = 1</a:t>
            </a:r>
          </a:p>
        </p:txBody>
      </p:sp>
      <p:sp>
        <p:nvSpPr>
          <p:cNvPr id="30" name="Rectangle 29">
            <a:extLst>
              <a:ext uri="{FF2B5EF4-FFF2-40B4-BE49-F238E27FC236}">
                <a16:creationId xmlns:a16="http://schemas.microsoft.com/office/drawing/2014/main" id="{633966FD-668F-48E5-870A-C4C36F3D1350}"/>
              </a:ext>
            </a:extLst>
          </p:cNvPr>
          <p:cNvSpPr/>
          <p:nvPr/>
        </p:nvSpPr>
        <p:spPr>
          <a:xfrm>
            <a:off x="1083248" y="4144677"/>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31" name="Rectangle 30">
            <a:extLst>
              <a:ext uri="{FF2B5EF4-FFF2-40B4-BE49-F238E27FC236}">
                <a16:creationId xmlns:a16="http://schemas.microsoft.com/office/drawing/2014/main" id="{633966FD-668F-48E5-870A-C4C36F3D1350}"/>
              </a:ext>
            </a:extLst>
          </p:cNvPr>
          <p:cNvSpPr/>
          <p:nvPr/>
        </p:nvSpPr>
        <p:spPr>
          <a:xfrm>
            <a:off x="1847013" y="4101129"/>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32" name="Rectangle 31">
            <a:extLst>
              <a:ext uri="{FF2B5EF4-FFF2-40B4-BE49-F238E27FC236}">
                <a16:creationId xmlns:a16="http://schemas.microsoft.com/office/drawing/2014/main" id="{633966FD-668F-48E5-870A-C4C36F3D1350}"/>
              </a:ext>
            </a:extLst>
          </p:cNvPr>
          <p:cNvSpPr/>
          <p:nvPr/>
        </p:nvSpPr>
        <p:spPr>
          <a:xfrm>
            <a:off x="2751628" y="4106854"/>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33" name="Rectangle 32">
            <a:extLst>
              <a:ext uri="{FF2B5EF4-FFF2-40B4-BE49-F238E27FC236}">
                <a16:creationId xmlns:a16="http://schemas.microsoft.com/office/drawing/2014/main" id="{633966FD-668F-48E5-870A-C4C36F3D1350}"/>
              </a:ext>
            </a:extLst>
          </p:cNvPr>
          <p:cNvSpPr/>
          <p:nvPr/>
        </p:nvSpPr>
        <p:spPr>
          <a:xfrm>
            <a:off x="3541162" y="4103599"/>
            <a:ext cx="579073" cy="514908"/>
          </a:xfrm>
          <a:prstGeom prst="rect">
            <a:avLst/>
          </a:prstGeom>
        </p:spPr>
        <p:txBody>
          <a:bodyPr wrap="square">
            <a:spAutoFit/>
          </a:bodyPr>
          <a:lstStyle/>
          <a:p>
            <a:r>
              <a:rPr lang="en-AU" altLang="en-US" sz="2755">
                <a:latin typeface="Cambria" panose="02040503050406030204" pitchFamily="18" charset="0"/>
              </a:rPr>
              <a:t>s3</a:t>
            </a:r>
          </a:p>
        </p:txBody>
      </p:sp>
      <p:sp>
        <p:nvSpPr>
          <p:cNvPr id="34" name="Rectangle 33">
            <a:extLst>
              <a:ext uri="{FF2B5EF4-FFF2-40B4-BE49-F238E27FC236}">
                <a16:creationId xmlns:a16="http://schemas.microsoft.com/office/drawing/2014/main" id="{633966FD-668F-48E5-870A-C4C36F3D1350}"/>
              </a:ext>
            </a:extLst>
          </p:cNvPr>
          <p:cNvSpPr/>
          <p:nvPr/>
        </p:nvSpPr>
        <p:spPr>
          <a:xfrm>
            <a:off x="4330697" y="4101129"/>
            <a:ext cx="579073" cy="514908"/>
          </a:xfrm>
          <a:prstGeom prst="rect">
            <a:avLst/>
          </a:prstGeom>
        </p:spPr>
        <p:txBody>
          <a:bodyPr wrap="square">
            <a:spAutoFit/>
          </a:bodyPr>
          <a:lstStyle/>
          <a:p>
            <a:r>
              <a:rPr lang="en-AU" altLang="en-US" sz="2755">
                <a:latin typeface="Cambria" panose="02040503050406030204" pitchFamily="18" charset="0"/>
              </a:rPr>
              <a:t>s4</a:t>
            </a:r>
          </a:p>
        </p:txBody>
      </p:sp>
      <p:sp>
        <p:nvSpPr>
          <p:cNvPr id="35" name="Rectangle 34">
            <a:extLst>
              <a:ext uri="{FF2B5EF4-FFF2-40B4-BE49-F238E27FC236}">
                <a16:creationId xmlns:a16="http://schemas.microsoft.com/office/drawing/2014/main" id="{633966FD-668F-48E5-870A-C4C36F3D1350}"/>
              </a:ext>
            </a:extLst>
          </p:cNvPr>
          <p:cNvSpPr/>
          <p:nvPr/>
        </p:nvSpPr>
        <p:spPr>
          <a:xfrm>
            <a:off x="4991081" y="4101129"/>
            <a:ext cx="579073" cy="514908"/>
          </a:xfrm>
          <a:prstGeom prst="rect">
            <a:avLst/>
          </a:prstGeom>
        </p:spPr>
        <p:txBody>
          <a:bodyPr wrap="square">
            <a:spAutoFit/>
          </a:bodyPr>
          <a:lstStyle/>
          <a:p>
            <a:r>
              <a:rPr lang="en-AU" altLang="en-US" sz="2755">
                <a:latin typeface="Cambria" panose="02040503050406030204" pitchFamily="18" charset="0"/>
              </a:rPr>
              <a:t>s5</a:t>
            </a:r>
          </a:p>
        </p:txBody>
      </p:sp>
      <p:sp>
        <p:nvSpPr>
          <p:cNvPr id="36" name="Rectangle 35">
            <a:extLst>
              <a:ext uri="{FF2B5EF4-FFF2-40B4-BE49-F238E27FC236}">
                <a16:creationId xmlns:a16="http://schemas.microsoft.com/office/drawing/2014/main" id="{633966FD-668F-48E5-870A-C4C36F3D1350}"/>
              </a:ext>
            </a:extLst>
          </p:cNvPr>
          <p:cNvSpPr/>
          <p:nvPr/>
        </p:nvSpPr>
        <p:spPr>
          <a:xfrm>
            <a:off x="5651465" y="4094210"/>
            <a:ext cx="2926287" cy="514908"/>
          </a:xfrm>
          <a:prstGeom prst="rect">
            <a:avLst/>
          </a:prstGeom>
        </p:spPr>
        <p:txBody>
          <a:bodyPr wrap="square">
            <a:spAutoFit/>
          </a:bodyPr>
          <a:lstStyle/>
          <a:p>
            <a:r>
              <a:rPr lang="en-AU" altLang="en-US" sz="2755">
                <a:latin typeface="Cambria" panose="02040503050406030204" pitchFamily="18" charset="0"/>
              </a:rPr>
              <a:t>and so on...</a:t>
            </a:r>
          </a:p>
        </p:txBody>
      </p:sp>
      <p:sp>
        <p:nvSpPr>
          <p:cNvPr id="37" name="Rectangle 36">
            <a:extLst>
              <a:ext uri="{FF2B5EF4-FFF2-40B4-BE49-F238E27FC236}">
                <a16:creationId xmlns:a16="http://schemas.microsoft.com/office/drawing/2014/main" id="{633966FD-668F-48E5-870A-C4C36F3D1350}"/>
              </a:ext>
            </a:extLst>
          </p:cNvPr>
          <p:cNvSpPr/>
          <p:nvPr/>
        </p:nvSpPr>
        <p:spPr>
          <a:xfrm>
            <a:off x="5690734" y="5851091"/>
            <a:ext cx="2926287" cy="514908"/>
          </a:xfrm>
          <a:prstGeom prst="rect">
            <a:avLst/>
          </a:prstGeom>
        </p:spPr>
        <p:txBody>
          <a:bodyPr wrap="square">
            <a:spAutoFit/>
          </a:bodyPr>
          <a:lstStyle/>
          <a:p>
            <a:r>
              <a:rPr lang="en-AU" altLang="en-US" sz="2755">
                <a:latin typeface="Cambria" panose="02040503050406030204" pitchFamily="18" charset="0"/>
              </a:rPr>
              <a:t>and so on...</a:t>
            </a:r>
          </a:p>
        </p:txBody>
      </p:sp>
      <p:sp>
        <p:nvSpPr>
          <p:cNvPr id="38" name="Rectangle 37"/>
          <p:cNvSpPr/>
          <p:nvPr/>
        </p:nvSpPr>
        <p:spPr>
          <a:xfrm>
            <a:off x="222360" y="2127231"/>
            <a:ext cx="10671587" cy="938951"/>
          </a:xfrm>
          <a:prstGeom prst="rect">
            <a:avLst/>
          </a:prstGeom>
        </p:spPr>
        <p:txBody>
          <a:bodyPr wrap="square">
            <a:spAutoFit/>
          </a:bodyPr>
          <a:lstStyle/>
          <a:p>
            <a:r>
              <a:rPr lang="en-AU" altLang="en-US" sz="2755">
                <a:latin typeface="Cambria" panose="02040503050406030204" pitchFamily="18" charset="0"/>
              </a:rPr>
              <a:t>Does the property (x = 0 AND y = 0) hold </a:t>
            </a:r>
            <a:r>
              <a:rPr lang="en-AU" altLang="en-US" sz="2755" b="1">
                <a:solidFill>
                  <a:schemeClr val="accent2">
                    <a:lumMod val="75000"/>
                  </a:schemeClr>
                </a:solidFill>
                <a:latin typeface="Cambria" panose="02040503050406030204" pitchFamily="18" charset="0"/>
              </a:rPr>
              <a:t>on the execution trace starting at s0</a:t>
            </a:r>
            <a:r>
              <a:rPr lang="en-AU" altLang="en-US" sz="2755">
                <a:latin typeface="Cambria" panose="02040503050406030204" pitchFamily="18" charset="0"/>
              </a:rPr>
              <a:t>?</a:t>
            </a:r>
          </a:p>
        </p:txBody>
      </p:sp>
      <p:sp>
        <p:nvSpPr>
          <p:cNvPr id="39" name="Rectangle 38"/>
          <p:cNvSpPr/>
          <p:nvPr/>
        </p:nvSpPr>
        <p:spPr>
          <a:xfrm>
            <a:off x="222360" y="3022470"/>
            <a:ext cx="10671587" cy="938951"/>
          </a:xfrm>
          <a:prstGeom prst="rect">
            <a:avLst/>
          </a:prstGeom>
        </p:spPr>
        <p:txBody>
          <a:bodyPr wrap="square">
            <a:spAutoFit/>
          </a:bodyPr>
          <a:lstStyle/>
          <a:p>
            <a:r>
              <a:rPr lang="en-AU" altLang="en-US" sz="2755">
                <a:latin typeface="Cambria" panose="02040503050406030204" pitchFamily="18" charset="0"/>
              </a:rPr>
              <a:t>Does the property (x = 2 AND y = 0) hold </a:t>
            </a:r>
            <a:r>
              <a:rPr lang="en-AU" altLang="en-US" sz="2755" b="1">
                <a:solidFill>
                  <a:schemeClr val="accent2">
                    <a:lumMod val="75000"/>
                  </a:schemeClr>
                </a:solidFill>
                <a:latin typeface="Cambria" panose="02040503050406030204" pitchFamily="18" charset="0"/>
              </a:rPr>
              <a:t>on the execution trace starting at s0</a:t>
            </a:r>
            <a:r>
              <a:rPr lang="en-AU" altLang="en-US" sz="2755">
                <a:latin typeface="Cambria" panose="02040503050406030204" pitchFamily="18" charset="0"/>
              </a:rPr>
              <a:t>?</a:t>
            </a:r>
          </a:p>
        </p:txBody>
      </p:sp>
      <p:sp>
        <p:nvSpPr>
          <p:cNvPr id="42" name="Rectangle 41"/>
          <p:cNvSpPr/>
          <p:nvPr/>
        </p:nvSpPr>
        <p:spPr>
          <a:xfrm>
            <a:off x="3041165" y="2563126"/>
            <a:ext cx="1110608" cy="514908"/>
          </a:xfrm>
          <a:prstGeom prst="rect">
            <a:avLst/>
          </a:prstGeom>
        </p:spPr>
        <p:txBody>
          <a:bodyPr wrap="square">
            <a:spAutoFit/>
          </a:bodyPr>
          <a:lstStyle/>
          <a:p>
            <a:r>
              <a:rPr lang="en-AU" altLang="en-US" sz="2755" b="1">
                <a:solidFill>
                  <a:srgbClr val="009900"/>
                </a:solidFill>
                <a:latin typeface="Cambria" panose="02040503050406030204" pitchFamily="18" charset="0"/>
              </a:rPr>
              <a:t>Yes</a:t>
            </a:r>
          </a:p>
        </p:txBody>
      </p:sp>
      <p:sp>
        <p:nvSpPr>
          <p:cNvPr id="43" name="Rectangle 42"/>
          <p:cNvSpPr/>
          <p:nvPr/>
        </p:nvSpPr>
        <p:spPr>
          <a:xfrm>
            <a:off x="11012500" y="1591931"/>
            <a:ext cx="1110608" cy="514908"/>
          </a:xfrm>
          <a:prstGeom prst="rect">
            <a:avLst/>
          </a:prstGeom>
        </p:spPr>
        <p:txBody>
          <a:bodyPr wrap="square">
            <a:spAutoFit/>
          </a:bodyPr>
          <a:lstStyle/>
          <a:p>
            <a:r>
              <a:rPr lang="en-AU" altLang="en-US" sz="2755" b="1">
                <a:solidFill>
                  <a:srgbClr val="FF0000"/>
                </a:solidFill>
                <a:latin typeface="Cambria" panose="02040503050406030204" pitchFamily="18" charset="0"/>
              </a:rPr>
              <a:t>No</a:t>
            </a:r>
          </a:p>
        </p:txBody>
      </p:sp>
      <p:sp>
        <p:nvSpPr>
          <p:cNvPr id="44" name="Rectangle 43"/>
          <p:cNvSpPr/>
          <p:nvPr/>
        </p:nvSpPr>
        <p:spPr>
          <a:xfrm>
            <a:off x="3142774" y="3510084"/>
            <a:ext cx="1110608" cy="514908"/>
          </a:xfrm>
          <a:prstGeom prst="rect">
            <a:avLst/>
          </a:prstGeom>
        </p:spPr>
        <p:txBody>
          <a:bodyPr wrap="square">
            <a:spAutoFit/>
          </a:bodyPr>
          <a:lstStyle/>
          <a:p>
            <a:r>
              <a:rPr lang="en-AU" altLang="en-US" sz="2755" b="1">
                <a:solidFill>
                  <a:srgbClr val="FF0000"/>
                </a:solidFill>
                <a:latin typeface="Cambria" panose="02040503050406030204" pitchFamily="18" charset="0"/>
              </a:rPr>
              <a:t>No</a:t>
            </a:r>
          </a:p>
        </p:txBody>
      </p:sp>
    </p:spTree>
    <p:extLst>
      <p:ext uri="{BB962C8B-B14F-4D97-AF65-F5344CB8AC3E}">
        <p14:creationId xmlns:p14="http://schemas.microsoft.com/office/powerpoint/2010/main" val="60434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2" grpId="0"/>
      <p:bldP spid="43" grpId="0"/>
      <p:bldP spid="44"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Bottom Sensor stuck high</a:t>
            </a:r>
            <a:endParaRPr lang="en-US" sz="4330" dirty="0"/>
          </a:p>
        </p:txBody>
      </p:sp>
      <p:sp>
        <p:nvSpPr>
          <p:cNvPr id="4" name="Rectangle 3"/>
          <p:cNvSpPr/>
          <p:nvPr/>
        </p:nvSpPr>
        <p:spPr>
          <a:xfrm>
            <a:off x="692211" y="1858952"/>
            <a:ext cx="10671587" cy="938951"/>
          </a:xfrm>
          <a:prstGeom prst="rect">
            <a:avLst/>
          </a:prstGeom>
        </p:spPr>
        <p:txBody>
          <a:bodyPr wrap="square">
            <a:spAutoFit/>
          </a:bodyPr>
          <a:lstStyle/>
          <a:p>
            <a:r>
              <a:rPr lang="en-AU" altLang="en-US" sz="2755" b="1">
                <a:solidFill>
                  <a:srgbClr val="7030A0"/>
                </a:solidFill>
                <a:latin typeface="Cambria" panose="02040503050406030204" pitchFamily="18" charset="0"/>
              </a:rPr>
              <a:t>Th2: Motor on below PONR:  </a:t>
            </a:r>
            <a:r>
              <a:rPr lang="en-AU" altLang="en-US" sz="2755">
                <a:latin typeface="Cambria" panose="02040503050406030204" pitchFamily="18" charset="0"/>
              </a:rPr>
              <a:t>The motor should not turn on when the plunger is falling below the PONR.</a:t>
            </a:r>
          </a:p>
        </p:txBody>
      </p:sp>
      <p:sp>
        <p:nvSpPr>
          <p:cNvPr id="5" name="Rectangle 4"/>
          <p:cNvSpPr/>
          <p:nvPr/>
        </p:nvSpPr>
        <p:spPr>
          <a:xfrm>
            <a:off x="692211" y="3162616"/>
            <a:ext cx="10671587" cy="514908"/>
          </a:xfrm>
          <a:prstGeom prst="rect">
            <a:avLst/>
          </a:prstGeom>
        </p:spPr>
        <p:txBody>
          <a:bodyPr wrap="square">
            <a:spAutoFit/>
          </a:bodyPr>
          <a:lstStyle/>
          <a:p>
            <a:r>
              <a:rPr lang="en-AU" altLang="en-US" sz="2755">
                <a:latin typeface="Cambria" panose="02040503050406030204" pitchFamily="18" charset="0"/>
              </a:rPr>
              <a:t>The bottom sensor problem can violate Th2. </a:t>
            </a:r>
          </a:p>
        </p:txBody>
      </p:sp>
      <p:sp>
        <p:nvSpPr>
          <p:cNvPr id="6" name="Rectangle 5"/>
          <p:cNvSpPr/>
          <p:nvPr/>
        </p:nvSpPr>
        <p:spPr>
          <a:xfrm>
            <a:off x="692211" y="4061063"/>
            <a:ext cx="10671587" cy="514908"/>
          </a:xfrm>
          <a:prstGeom prst="rect">
            <a:avLst/>
          </a:prstGeom>
        </p:spPr>
        <p:txBody>
          <a:bodyPr wrap="square">
            <a:spAutoFit/>
          </a:bodyPr>
          <a:lstStyle/>
          <a:p>
            <a:r>
              <a:rPr lang="en-AU" altLang="en-US" sz="2755">
                <a:latin typeface="Cambria" panose="02040503050406030204" pitchFamily="18" charset="0"/>
              </a:rPr>
              <a:t>This is a serious safety hazard.</a:t>
            </a:r>
          </a:p>
        </p:txBody>
      </p:sp>
      <p:sp>
        <p:nvSpPr>
          <p:cNvPr id="7" name="Rectangle 6"/>
          <p:cNvSpPr/>
          <p:nvPr/>
        </p:nvSpPr>
        <p:spPr>
          <a:xfrm>
            <a:off x="675661" y="5099379"/>
            <a:ext cx="10671587" cy="514908"/>
          </a:xfrm>
          <a:prstGeom prst="rect">
            <a:avLst/>
          </a:prstGeom>
        </p:spPr>
        <p:txBody>
          <a:bodyPr wrap="square">
            <a:spAutoFit/>
          </a:bodyPr>
          <a:lstStyle/>
          <a:p>
            <a:r>
              <a:rPr lang="en-AU" altLang="en-US" sz="2755">
                <a:latin typeface="Cambria" panose="02040503050406030204" pitchFamily="18" charset="0"/>
              </a:rPr>
              <a:t>Another failure that can cause this is the </a:t>
            </a:r>
            <a:r>
              <a:rPr lang="en-AU" altLang="en-US" sz="2755" b="1">
                <a:solidFill>
                  <a:schemeClr val="accent6">
                    <a:lumMod val="75000"/>
                  </a:schemeClr>
                </a:solidFill>
                <a:latin typeface="Cambria" panose="02040503050406030204" pitchFamily="18" charset="0"/>
              </a:rPr>
              <a:t>PONR sensor stuck low.</a:t>
            </a:r>
          </a:p>
        </p:txBody>
      </p:sp>
    </p:spTree>
    <p:extLst>
      <p:ext uri="{BB962C8B-B14F-4D97-AF65-F5344CB8AC3E}">
        <p14:creationId xmlns:p14="http://schemas.microsoft.com/office/powerpoint/2010/main" val="139501899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Safety Properties</a:t>
            </a:r>
            <a:endParaRPr lang="en-US" sz="4330"/>
          </a:p>
        </p:txBody>
      </p:sp>
      <p:sp>
        <p:nvSpPr>
          <p:cNvPr id="21" name="Text Box 39">
            <a:extLst>
              <a:ext uri="{FF2B5EF4-FFF2-40B4-BE49-F238E27FC236}">
                <a16:creationId xmlns:a16="http://schemas.microsoft.com/office/drawing/2014/main" id="{8397A6EE-E206-4BD6-B409-225059507E38}"/>
              </a:ext>
            </a:extLst>
          </p:cNvPr>
          <p:cNvSpPr txBox="1">
            <a:spLocks noChangeArrowheads="1"/>
          </p:cNvSpPr>
          <p:nvPr/>
        </p:nvSpPr>
        <p:spPr bwMode="auto">
          <a:xfrm>
            <a:off x="1459298" y="3336517"/>
            <a:ext cx="8866184" cy="575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AU" altLang="en-US" sz="2755" b="1" dirty="0"/>
              <a:t>G</a:t>
            </a:r>
            <a:r>
              <a:rPr lang="en-AU" altLang="en-US" sz="2755" dirty="0"/>
              <a:t>((plunger = </a:t>
            </a:r>
            <a:r>
              <a:rPr lang="en-AU" altLang="en-US" sz="2755" dirty="0" err="1"/>
              <a:t>fallingFast</a:t>
            </a:r>
            <a:r>
              <a:rPr lang="en-AU" altLang="en-US" sz="2755" dirty="0"/>
              <a:t>) =&gt; (</a:t>
            </a:r>
            <a:r>
              <a:rPr lang="en-AU" altLang="en-US" sz="2755" dirty="0" err="1"/>
              <a:t>electric_Motor</a:t>
            </a:r>
            <a:r>
              <a:rPr lang="en-AU" altLang="en-US" sz="2755" dirty="0"/>
              <a:t> = off));</a:t>
            </a:r>
          </a:p>
          <a:p>
            <a:pPr algn="l"/>
            <a:endParaRPr lang="en-AU" altLang="en-US" sz="394" b="1" dirty="0"/>
          </a:p>
        </p:txBody>
      </p:sp>
      <p:sp>
        <p:nvSpPr>
          <p:cNvPr id="3" name="Rectangle 2"/>
          <p:cNvSpPr/>
          <p:nvPr/>
        </p:nvSpPr>
        <p:spPr>
          <a:xfrm>
            <a:off x="729649" y="1956600"/>
            <a:ext cx="11040766" cy="938951"/>
          </a:xfrm>
          <a:prstGeom prst="rect">
            <a:avLst/>
          </a:prstGeom>
        </p:spPr>
        <p:txBody>
          <a:bodyPr wrap="square">
            <a:spAutoFit/>
          </a:bodyPr>
          <a:lstStyle/>
          <a:p>
            <a:r>
              <a:rPr lang="en-AU" altLang="en-US" sz="2755" b="1" dirty="0">
                <a:solidFill>
                  <a:srgbClr val="7030A0"/>
                </a:solidFill>
                <a:latin typeface="Cambria" panose="02040503050406030204" pitchFamily="18" charset="0"/>
              </a:rPr>
              <a:t>Th2: Motor on below PONR:  </a:t>
            </a:r>
            <a:r>
              <a:rPr lang="en-AU" altLang="en-US" sz="2755" dirty="0">
                <a:latin typeface="Cambria" panose="02040503050406030204" pitchFamily="18" charset="0"/>
              </a:rPr>
              <a:t>The motor should not turn on when the plunger is falling below the PONR.</a:t>
            </a:r>
          </a:p>
        </p:txBody>
      </p:sp>
      <p:sp>
        <p:nvSpPr>
          <p:cNvPr id="5" name="Rectangle 4"/>
          <p:cNvSpPr/>
          <p:nvPr/>
        </p:nvSpPr>
        <p:spPr>
          <a:xfrm>
            <a:off x="729649" y="4471634"/>
            <a:ext cx="11040766" cy="1362994"/>
          </a:xfrm>
          <a:prstGeom prst="rect">
            <a:avLst/>
          </a:prstGeom>
        </p:spPr>
        <p:txBody>
          <a:bodyPr wrap="square">
            <a:spAutoFit/>
          </a:bodyPr>
          <a:lstStyle/>
          <a:p>
            <a:r>
              <a:rPr lang="en-AU" altLang="en-US" sz="2755" dirty="0">
                <a:latin typeface="Cambria" panose="02040503050406030204" pitchFamily="18" charset="0"/>
              </a:rPr>
              <a:t>Counterexample: The plunger is falling fast, then the bottom sensor turns high, the controller reads the bottom sensor as high and turns on the motor.   </a:t>
            </a:r>
          </a:p>
        </p:txBody>
      </p:sp>
    </p:spTree>
    <p:extLst>
      <p:ext uri="{BB962C8B-B14F-4D97-AF65-F5344CB8AC3E}">
        <p14:creationId xmlns:p14="http://schemas.microsoft.com/office/powerpoint/2010/main" val="188230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PONR Sensor stuck low</a:t>
            </a:r>
            <a:endParaRPr lang="en-US" sz="4330" dirty="0"/>
          </a:p>
        </p:txBody>
      </p:sp>
      <p:pic>
        <p:nvPicPr>
          <p:cNvPr id="10" name="Picture 7" descr="j0187423"/>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10126639" y="5266775"/>
            <a:ext cx="1727259" cy="17910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19718" y="5972656"/>
            <a:ext cx="3179556"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2" name="Rectangle 11"/>
          <p:cNvSpPr/>
          <p:nvPr/>
        </p:nvSpPr>
        <p:spPr>
          <a:xfrm rot="16200000">
            <a:off x="210907" y="3733906"/>
            <a:ext cx="4047561"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5" name="Rectangle 14"/>
          <p:cNvSpPr/>
          <p:nvPr/>
        </p:nvSpPr>
        <p:spPr>
          <a:xfrm>
            <a:off x="2449658" y="5542718"/>
            <a:ext cx="2749616" cy="42994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9" name="Oval 8"/>
          <p:cNvSpPr/>
          <p:nvPr/>
        </p:nvSpPr>
        <p:spPr>
          <a:xfrm>
            <a:off x="1269822" y="5972656"/>
            <a:ext cx="499930" cy="42994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9" name="Oval 18"/>
          <p:cNvSpPr/>
          <p:nvPr/>
        </p:nvSpPr>
        <p:spPr>
          <a:xfrm>
            <a:off x="1324815" y="1924157"/>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0" name="TextBox 19">
            <a:extLst>
              <a:ext uri="{FF2B5EF4-FFF2-40B4-BE49-F238E27FC236}">
                <a16:creationId xmlns:a16="http://schemas.microsoft.com/office/drawing/2014/main" id="{A3551021-2CDF-4AE4-9412-4A96BEF062E6}"/>
              </a:ext>
            </a:extLst>
          </p:cNvPr>
          <p:cNvSpPr txBox="1"/>
          <p:nvPr/>
        </p:nvSpPr>
        <p:spPr>
          <a:xfrm>
            <a:off x="4787261" y="1666704"/>
            <a:ext cx="6949737" cy="940257"/>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motor is off. The plunger is at the bottom.</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1" name="TextBox 20">
            <a:extLst>
              <a:ext uri="{FF2B5EF4-FFF2-40B4-BE49-F238E27FC236}">
                <a16:creationId xmlns:a16="http://schemas.microsoft.com/office/drawing/2014/main" id="{A3551021-2CDF-4AE4-9412-4A96BEF062E6}"/>
              </a:ext>
            </a:extLst>
          </p:cNvPr>
          <p:cNvSpPr txBox="1"/>
          <p:nvPr/>
        </p:nvSpPr>
        <p:spPr>
          <a:xfrm>
            <a:off x="62414" y="1494219"/>
            <a:ext cx="2414817" cy="940257"/>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Top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3" name="TextBox 22">
            <a:extLst>
              <a:ext uri="{FF2B5EF4-FFF2-40B4-BE49-F238E27FC236}">
                <a16:creationId xmlns:a16="http://schemas.microsoft.com/office/drawing/2014/main" id="{A3551021-2CDF-4AE4-9412-4A96BEF062E6}"/>
              </a:ext>
            </a:extLst>
          </p:cNvPr>
          <p:cNvSpPr txBox="1"/>
          <p:nvPr/>
        </p:nvSpPr>
        <p:spPr>
          <a:xfrm>
            <a:off x="117406" y="5412398"/>
            <a:ext cx="1652347" cy="1362994"/>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Bottom sensor high</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6" name="Octagon 25"/>
          <p:cNvSpPr/>
          <p:nvPr/>
        </p:nvSpPr>
        <p:spPr>
          <a:xfrm>
            <a:off x="6509091" y="3368303"/>
            <a:ext cx="849881" cy="705881"/>
          </a:xfrm>
          <a:prstGeom prst="oct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7" name="TextBox 26">
            <a:extLst>
              <a:ext uri="{FF2B5EF4-FFF2-40B4-BE49-F238E27FC236}">
                <a16:creationId xmlns:a16="http://schemas.microsoft.com/office/drawing/2014/main" id="{A3551021-2CDF-4AE4-9412-4A96BEF062E6}"/>
              </a:ext>
            </a:extLst>
          </p:cNvPr>
          <p:cNvSpPr txBox="1"/>
          <p:nvPr/>
        </p:nvSpPr>
        <p:spPr>
          <a:xfrm>
            <a:off x="7506882" y="3350203"/>
            <a:ext cx="3903328"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user has released the button.</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16" name="Oval 15"/>
          <p:cNvSpPr/>
          <p:nvPr/>
        </p:nvSpPr>
        <p:spPr>
          <a:xfrm>
            <a:off x="1269822" y="3948875"/>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7" name="TextBox 16">
            <a:extLst>
              <a:ext uri="{FF2B5EF4-FFF2-40B4-BE49-F238E27FC236}">
                <a16:creationId xmlns:a16="http://schemas.microsoft.com/office/drawing/2014/main" id="{A3551021-2CDF-4AE4-9412-4A96BEF062E6}"/>
              </a:ext>
            </a:extLst>
          </p:cNvPr>
          <p:cNvSpPr txBox="1"/>
          <p:nvPr/>
        </p:nvSpPr>
        <p:spPr>
          <a:xfrm>
            <a:off x="0" y="3387679"/>
            <a:ext cx="2414817"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PONR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Tree>
    <p:extLst>
      <p:ext uri="{BB962C8B-B14F-4D97-AF65-F5344CB8AC3E}">
        <p14:creationId xmlns:p14="http://schemas.microsoft.com/office/powerpoint/2010/main" val="230809624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3551021-2CDF-4AE4-9412-4A96BEF062E6}"/>
              </a:ext>
            </a:extLst>
          </p:cNvPr>
          <p:cNvSpPr txBox="1"/>
          <p:nvPr/>
        </p:nvSpPr>
        <p:spPr>
          <a:xfrm>
            <a:off x="117406" y="5412398"/>
            <a:ext cx="1652347" cy="1362994"/>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Bottom sensor high</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PONR Sensor stuck low</a:t>
            </a:r>
            <a:endParaRPr lang="en-US" sz="5314" dirty="0"/>
          </a:p>
        </p:txBody>
      </p:sp>
      <p:pic>
        <p:nvPicPr>
          <p:cNvPr id="10" name="Picture 7" descr="j0187423"/>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10126639" y="5266775"/>
            <a:ext cx="1727259" cy="17910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19718" y="5972656"/>
            <a:ext cx="3179556"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2" name="Rectangle 11"/>
          <p:cNvSpPr/>
          <p:nvPr/>
        </p:nvSpPr>
        <p:spPr>
          <a:xfrm rot="16200000">
            <a:off x="210907" y="3733906"/>
            <a:ext cx="4047561"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5" name="Rectangle 14"/>
          <p:cNvSpPr/>
          <p:nvPr/>
        </p:nvSpPr>
        <p:spPr>
          <a:xfrm>
            <a:off x="2449658" y="5542718"/>
            <a:ext cx="2749616" cy="42994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9" name="Oval 8"/>
          <p:cNvSpPr/>
          <p:nvPr/>
        </p:nvSpPr>
        <p:spPr>
          <a:xfrm>
            <a:off x="1269822" y="5972656"/>
            <a:ext cx="499930" cy="42994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9" name="Oval 18"/>
          <p:cNvSpPr/>
          <p:nvPr/>
        </p:nvSpPr>
        <p:spPr>
          <a:xfrm>
            <a:off x="1324815" y="1924157"/>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0" name="TextBox 19">
            <a:extLst>
              <a:ext uri="{FF2B5EF4-FFF2-40B4-BE49-F238E27FC236}">
                <a16:creationId xmlns:a16="http://schemas.microsoft.com/office/drawing/2014/main" id="{A3551021-2CDF-4AE4-9412-4A96BEF062E6}"/>
              </a:ext>
            </a:extLst>
          </p:cNvPr>
          <p:cNvSpPr txBox="1"/>
          <p:nvPr/>
        </p:nvSpPr>
        <p:spPr>
          <a:xfrm>
            <a:off x="5937101" y="1918261"/>
            <a:ext cx="5577202"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motor turns on. The plunger starts rising.</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1" name="TextBox 20">
            <a:extLst>
              <a:ext uri="{FF2B5EF4-FFF2-40B4-BE49-F238E27FC236}">
                <a16:creationId xmlns:a16="http://schemas.microsoft.com/office/drawing/2014/main" id="{A3551021-2CDF-4AE4-9412-4A96BEF062E6}"/>
              </a:ext>
            </a:extLst>
          </p:cNvPr>
          <p:cNvSpPr txBox="1"/>
          <p:nvPr/>
        </p:nvSpPr>
        <p:spPr>
          <a:xfrm>
            <a:off x="62414" y="1494219"/>
            <a:ext cx="2414817" cy="940257"/>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Top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14" name="Octagon 13"/>
          <p:cNvSpPr/>
          <p:nvPr/>
        </p:nvSpPr>
        <p:spPr>
          <a:xfrm>
            <a:off x="6519090" y="3457965"/>
            <a:ext cx="849881" cy="705881"/>
          </a:xfrm>
          <a:prstGeom prst="oct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6" name="TextBox 15">
            <a:extLst>
              <a:ext uri="{FF2B5EF4-FFF2-40B4-BE49-F238E27FC236}">
                <a16:creationId xmlns:a16="http://schemas.microsoft.com/office/drawing/2014/main" id="{A3551021-2CDF-4AE4-9412-4A96BEF062E6}"/>
              </a:ext>
            </a:extLst>
          </p:cNvPr>
          <p:cNvSpPr txBox="1"/>
          <p:nvPr/>
        </p:nvSpPr>
        <p:spPr>
          <a:xfrm>
            <a:off x="7516881" y="3439865"/>
            <a:ext cx="3903328"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user has released the button.</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17" name="Oval 16"/>
          <p:cNvSpPr/>
          <p:nvPr/>
        </p:nvSpPr>
        <p:spPr>
          <a:xfrm>
            <a:off x="1269822" y="3948875"/>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4" name="TextBox 23">
            <a:extLst>
              <a:ext uri="{FF2B5EF4-FFF2-40B4-BE49-F238E27FC236}">
                <a16:creationId xmlns:a16="http://schemas.microsoft.com/office/drawing/2014/main" id="{A3551021-2CDF-4AE4-9412-4A96BEF062E6}"/>
              </a:ext>
            </a:extLst>
          </p:cNvPr>
          <p:cNvSpPr txBox="1"/>
          <p:nvPr/>
        </p:nvSpPr>
        <p:spPr>
          <a:xfrm>
            <a:off x="0" y="3387679"/>
            <a:ext cx="2414817"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PONR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Tree>
    <p:extLst>
      <p:ext uri="{BB962C8B-B14F-4D97-AF65-F5344CB8AC3E}">
        <p14:creationId xmlns:p14="http://schemas.microsoft.com/office/powerpoint/2010/main" val="400959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286 -0.00047 L -0.00286 -0.26806 " pathEditMode="relative" rAng="0" ptsTypes="AA">
                                      <p:cBhvr>
                                        <p:cTn id="6" dur="2000" fill="hold"/>
                                        <p:tgtEl>
                                          <p:spTgt spid="15"/>
                                        </p:tgtEl>
                                        <p:attrNameLst>
                                          <p:attrName>ppt_x</p:attrName>
                                          <p:attrName>ppt_y</p:attrName>
                                        </p:attrNameLst>
                                      </p:cBhvr>
                                      <p:rCtr x="0" y="-133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3551021-2CDF-4AE4-9412-4A96BEF062E6}"/>
              </a:ext>
            </a:extLst>
          </p:cNvPr>
          <p:cNvSpPr txBox="1"/>
          <p:nvPr/>
        </p:nvSpPr>
        <p:spPr>
          <a:xfrm>
            <a:off x="117406" y="5412398"/>
            <a:ext cx="1652347" cy="1362994"/>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Bottom sensor high</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PONR Sensor stuck low</a:t>
            </a:r>
            <a:endParaRPr lang="en-US" sz="5314" dirty="0"/>
          </a:p>
        </p:txBody>
      </p:sp>
      <p:pic>
        <p:nvPicPr>
          <p:cNvPr id="10" name="Picture 7" descr="j0187423"/>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10126639" y="5266775"/>
            <a:ext cx="1727259" cy="17910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19718" y="5972656"/>
            <a:ext cx="3179556"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2" name="Rectangle 11"/>
          <p:cNvSpPr/>
          <p:nvPr/>
        </p:nvSpPr>
        <p:spPr>
          <a:xfrm rot="16200000">
            <a:off x="210907" y="3733906"/>
            <a:ext cx="4047561"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5" name="Rectangle 14"/>
          <p:cNvSpPr/>
          <p:nvPr/>
        </p:nvSpPr>
        <p:spPr>
          <a:xfrm>
            <a:off x="2467232" y="3772972"/>
            <a:ext cx="2749616" cy="42994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9" name="Oval 8"/>
          <p:cNvSpPr/>
          <p:nvPr/>
        </p:nvSpPr>
        <p:spPr>
          <a:xfrm>
            <a:off x="1269822" y="5972656"/>
            <a:ext cx="499930" cy="42994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8" name="Oval 17"/>
          <p:cNvSpPr/>
          <p:nvPr/>
        </p:nvSpPr>
        <p:spPr>
          <a:xfrm>
            <a:off x="1269822" y="3948875"/>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9" name="Oval 18"/>
          <p:cNvSpPr/>
          <p:nvPr/>
        </p:nvSpPr>
        <p:spPr>
          <a:xfrm>
            <a:off x="1324815" y="1924157"/>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0" name="TextBox 19">
            <a:extLst>
              <a:ext uri="{FF2B5EF4-FFF2-40B4-BE49-F238E27FC236}">
                <a16:creationId xmlns:a16="http://schemas.microsoft.com/office/drawing/2014/main" id="{A3551021-2CDF-4AE4-9412-4A96BEF062E6}"/>
              </a:ext>
            </a:extLst>
          </p:cNvPr>
          <p:cNvSpPr txBox="1"/>
          <p:nvPr/>
        </p:nvSpPr>
        <p:spPr>
          <a:xfrm>
            <a:off x="5937101" y="1918261"/>
            <a:ext cx="5577202"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motor turns on. The plunger starts rising.</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1" name="TextBox 20">
            <a:extLst>
              <a:ext uri="{FF2B5EF4-FFF2-40B4-BE49-F238E27FC236}">
                <a16:creationId xmlns:a16="http://schemas.microsoft.com/office/drawing/2014/main" id="{A3551021-2CDF-4AE4-9412-4A96BEF062E6}"/>
              </a:ext>
            </a:extLst>
          </p:cNvPr>
          <p:cNvSpPr txBox="1"/>
          <p:nvPr/>
        </p:nvSpPr>
        <p:spPr>
          <a:xfrm>
            <a:off x="62414" y="1494219"/>
            <a:ext cx="2414817" cy="940257"/>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Top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2" name="TextBox 21">
            <a:extLst>
              <a:ext uri="{FF2B5EF4-FFF2-40B4-BE49-F238E27FC236}">
                <a16:creationId xmlns:a16="http://schemas.microsoft.com/office/drawing/2014/main" id="{A3551021-2CDF-4AE4-9412-4A96BEF062E6}"/>
              </a:ext>
            </a:extLst>
          </p:cNvPr>
          <p:cNvSpPr txBox="1"/>
          <p:nvPr/>
        </p:nvSpPr>
        <p:spPr>
          <a:xfrm>
            <a:off x="0" y="3387679"/>
            <a:ext cx="2414817"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PONR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14" name="Octagon 13"/>
          <p:cNvSpPr/>
          <p:nvPr/>
        </p:nvSpPr>
        <p:spPr>
          <a:xfrm>
            <a:off x="6319118" y="3610618"/>
            <a:ext cx="849881" cy="705881"/>
          </a:xfrm>
          <a:prstGeom prst="oct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6" name="TextBox 15">
            <a:extLst>
              <a:ext uri="{FF2B5EF4-FFF2-40B4-BE49-F238E27FC236}">
                <a16:creationId xmlns:a16="http://schemas.microsoft.com/office/drawing/2014/main" id="{A3551021-2CDF-4AE4-9412-4A96BEF062E6}"/>
              </a:ext>
            </a:extLst>
          </p:cNvPr>
          <p:cNvSpPr txBox="1"/>
          <p:nvPr/>
        </p:nvSpPr>
        <p:spPr>
          <a:xfrm>
            <a:off x="7316909" y="3592518"/>
            <a:ext cx="3903328"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user has released the button.</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Tree>
    <p:extLst>
      <p:ext uri="{BB962C8B-B14F-4D97-AF65-F5344CB8AC3E}">
        <p14:creationId xmlns:p14="http://schemas.microsoft.com/office/powerpoint/2010/main" val="428918666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3551021-2CDF-4AE4-9412-4A96BEF062E6}"/>
              </a:ext>
            </a:extLst>
          </p:cNvPr>
          <p:cNvSpPr txBox="1"/>
          <p:nvPr/>
        </p:nvSpPr>
        <p:spPr>
          <a:xfrm>
            <a:off x="117406" y="5412398"/>
            <a:ext cx="1652347" cy="1362994"/>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Bottom sensor high</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PONR Sensor stuck low</a:t>
            </a:r>
            <a:endParaRPr lang="en-US" sz="5314" dirty="0"/>
          </a:p>
        </p:txBody>
      </p:sp>
      <p:pic>
        <p:nvPicPr>
          <p:cNvPr id="10" name="Picture 7" descr="j0187423"/>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10126639" y="5266775"/>
            <a:ext cx="1727259" cy="17910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19718" y="5972656"/>
            <a:ext cx="3179556"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2" name="Rectangle 11"/>
          <p:cNvSpPr/>
          <p:nvPr/>
        </p:nvSpPr>
        <p:spPr>
          <a:xfrm rot="16200000">
            <a:off x="210907" y="3733906"/>
            <a:ext cx="4047561"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5" name="Rectangle 14"/>
          <p:cNvSpPr/>
          <p:nvPr/>
        </p:nvSpPr>
        <p:spPr>
          <a:xfrm>
            <a:off x="2467232" y="3772972"/>
            <a:ext cx="2749616" cy="42994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9" name="Oval 8"/>
          <p:cNvSpPr/>
          <p:nvPr/>
        </p:nvSpPr>
        <p:spPr>
          <a:xfrm>
            <a:off x="1269822" y="5972656"/>
            <a:ext cx="499930" cy="42994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8" name="Oval 17"/>
          <p:cNvSpPr/>
          <p:nvPr/>
        </p:nvSpPr>
        <p:spPr>
          <a:xfrm>
            <a:off x="1269822" y="3948875"/>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9" name="Oval 18"/>
          <p:cNvSpPr/>
          <p:nvPr/>
        </p:nvSpPr>
        <p:spPr>
          <a:xfrm>
            <a:off x="1324815" y="1924157"/>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0" name="TextBox 19">
            <a:extLst>
              <a:ext uri="{FF2B5EF4-FFF2-40B4-BE49-F238E27FC236}">
                <a16:creationId xmlns:a16="http://schemas.microsoft.com/office/drawing/2014/main" id="{A3551021-2CDF-4AE4-9412-4A96BEF062E6}"/>
              </a:ext>
            </a:extLst>
          </p:cNvPr>
          <p:cNvSpPr txBox="1"/>
          <p:nvPr/>
        </p:nvSpPr>
        <p:spPr>
          <a:xfrm>
            <a:off x="5937101" y="1918261"/>
            <a:ext cx="5577202"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motor turns on. The plunger starts rising.</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1" name="TextBox 20">
            <a:extLst>
              <a:ext uri="{FF2B5EF4-FFF2-40B4-BE49-F238E27FC236}">
                <a16:creationId xmlns:a16="http://schemas.microsoft.com/office/drawing/2014/main" id="{A3551021-2CDF-4AE4-9412-4A96BEF062E6}"/>
              </a:ext>
            </a:extLst>
          </p:cNvPr>
          <p:cNvSpPr txBox="1"/>
          <p:nvPr/>
        </p:nvSpPr>
        <p:spPr>
          <a:xfrm>
            <a:off x="62414" y="1494219"/>
            <a:ext cx="2414817" cy="940257"/>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Top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2" name="TextBox 21">
            <a:extLst>
              <a:ext uri="{FF2B5EF4-FFF2-40B4-BE49-F238E27FC236}">
                <a16:creationId xmlns:a16="http://schemas.microsoft.com/office/drawing/2014/main" id="{A3551021-2CDF-4AE4-9412-4A96BEF062E6}"/>
              </a:ext>
            </a:extLst>
          </p:cNvPr>
          <p:cNvSpPr txBox="1"/>
          <p:nvPr/>
        </p:nvSpPr>
        <p:spPr>
          <a:xfrm>
            <a:off x="0" y="3387679"/>
            <a:ext cx="2414817"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PONR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14" name="Octagon 13"/>
          <p:cNvSpPr/>
          <p:nvPr/>
        </p:nvSpPr>
        <p:spPr>
          <a:xfrm>
            <a:off x="6289122" y="3610618"/>
            <a:ext cx="849881" cy="705881"/>
          </a:xfrm>
          <a:prstGeom prst="oct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6" name="TextBox 15">
            <a:extLst>
              <a:ext uri="{FF2B5EF4-FFF2-40B4-BE49-F238E27FC236}">
                <a16:creationId xmlns:a16="http://schemas.microsoft.com/office/drawing/2014/main" id="{A3551021-2CDF-4AE4-9412-4A96BEF062E6}"/>
              </a:ext>
            </a:extLst>
          </p:cNvPr>
          <p:cNvSpPr txBox="1"/>
          <p:nvPr/>
        </p:nvSpPr>
        <p:spPr>
          <a:xfrm>
            <a:off x="7286913" y="3592518"/>
            <a:ext cx="3903328"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user has released the button.</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Tree>
    <p:extLst>
      <p:ext uri="{BB962C8B-B14F-4D97-AF65-F5344CB8AC3E}">
        <p14:creationId xmlns:p14="http://schemas.microsoft.com/office/powerpoint/2010/main" val="369711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026 0.00694 L 0.00026 -0.27454 " pathEditMode="relative" rAng="0" ptsTypes="AA">
                                      <p:cBhvr>
                                        <p:cTn id="6" dur="2000" fill="hold"/>
                                        <p:tgtEl>
                                          <p:spTgt spid="15"/>
                                        </p:tgtEl>
                                        <p:attrNameLst>
                                          <p:attrName>ppt_x</p:attrName>
                                          <p:attrName>ppt_y</p:attrName>
                                        </p:attrNameLst>
                                      </p:cBhvr>
                                      <p:rCtr x="0" y="-140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3551021-2CDF-4AE4-9412-4A96BEF062E6}"/>
              </a:ext>
            </a:extLst>
          </p:cNvPr>
          <p:cNvSpPr txBox="1"/>
          <p:nvPr/>
        </p:nvSpPr>
        <p:spPr>
          <a:xfrm>
            <a:off x="62414" y="1494218"/>
            <a:ext cx="2414817"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Top sensor high</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3" name="TextBox 22">
            <a:extLst>
              <a:ext uri="{FF2B5EF4-FFF2-40B4-BE49-F238E27FC236}">
                <a16:creationId xmlns:a16="http://schemas.microsoft.com/office/drawing/2014/main" id="{A3551021-2CDF-4AE4-9412-4A96BEF062E6}"/>
              </a:ext>
            </a:extLst>
          </p:cNvPr>
          <p:cNvSpPr txBox="1"/>
          <p:nvPr/>
        </p:nvSpPr>
        <p:spPr>
          <a:xfrm>
            <a:off x="117406" y="5412398"/>
            <a:ext cx="1652347" cy="1362994"/>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Bottom sensor high</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PONR Sensor stuck low</a:t>
            </a:r>
            <a:endParaRPr lang="en-US" sz="5314" dirty="0"/>
          </a:p>
        </p:txBody>
      </p:sp>
      <p:pic>
        <p:nvPicPr>
          <p:cNvPr id="10" name="Picture 7" descr="j0187423"/>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10126639" y="5266775"/>
            <a:ext cx="1727259" cy="17910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19718" y="5972656"/>
            <a:ext cx="3179556"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2" name="Rectangle 11"/>
          <p:cNvSpPr/>
          <p:nvPr/>
        </p:nvSpPr>
        <p:spPr>
          <a:xfrm rot="16200000">
            <a:off x="210907" y="3733906"/>
            <a:ext cx="4047561"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5" name="Rectangle 14"/>
          <p:cNvSpPr/>
          <p:nvPr/>
        </p:nvSpPr>
        <p:spPr>
          <a:xfrm>
            <a:off x="2449658" y="1918260"/>
            <a:ext cx="2749616" cy="42994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9" name="Oval 8"/>
          <p:cNvSpPr/>
          <p:nvPr/>
        </p:nvSpPr>
        <p:spPr>
          <a:xfrm>
            <a:off x="1269822" y="5972656"/>
            <a:ext cx="499930" cy="42994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8" name="Oval 17"/>
          <p:cNvSpPr/>
          <p:nvPr/>
        </p:nvSpPr>
        <p:spPr>
          <a:xfrm>
            <a:off x="1269822" y="3948875"/>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9" name="Oval 18"/>
          <p:cNvSpPr/>
          <p:nvPr/>
        </p:nvSpPr>
        <p:spPr>
          <a:xfrm>
            <a:off x="1324815" y="1924157"/>
            <a:ext cx="499930" cy="42994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0" name="TextBox 19">
            <a:extLst>
              <a:ext uri="{FF2B5EF4-FFF2-40B4-BE49-F238E27FC236}">
                <a16:creationId xmlns:a16="http://schemas.microsoft.com/office/drawing/2014/main" id="{A3551021-2CDF-4AE4-9412-4A96BEF062E6}"/>
              </a:ext>
            </a:extLst>
          </p:cNvPr>
          <p:cNvSpPr txBox="1"/>
          <p:nvPr/>
        </p:nvSpPr>
        <p:spPr>
          <a:xfrm>
            <a:off x="5937101" y="1918261"/>
            <a:ext cx="5577202"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motor stays on.</a:t>
            </a:r>
          </a:p>
          <a:p>
            <a:r>
              <a:rPr lang="en-US" sz="2755">
                <a:latin typeface="Cambria" panose="02040503050406030204" pitchFamily="18" charset="0"/>
                <a:ea typeface="Microsoft Himalaya" panose="01010100010101010101" pitchFamily="2" charset="0"/>
                <a:cs typeface="Times New Roman" panose="02020603050405020304" pitchFamily="18" charset="0"/>
              </a:rPr>
              <a:t>The plunger stays at the top.</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2" name="TextBox 21">
            <a:extLst>
              <a:ext uri="{FF2B5EF4-FFF2-40B4-BE49-F238E27FC236}">
                <a16:creationId xmlns:a16="http://schemas.microsoft.com/office/drawing/2014/main" id="{A3551021-2CDF-4AE4-9412-4A96BEF062E6}"/>
              </a:ext>
            </a:extLst>
          </p:cNvPr>
          <p:cNvSpPr txBox="1"/>
          <p:nvPr/>
        </p:nvSpPr>
        <p:spPr>
          <a:xfrm>
            <a:off x="0" y="3387679"/>
            <a:ext cx="2414817"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PONR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14" name="Octagon 13"/>
          <p:cNvSpPr/>
          <p:nvPr/>
        </p:nvSpPr>
        <p:spPr>
          <a:xfrm>
            <a:off x="6259126" y="3405779"/>
            <a:ext cx="849881" cy="705881"/>
          </a:xfrm>
          <a:prstGeom prst="oct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6" name="TextBox 15">
            <a:extLst>
              <a:ext uri="{FF2B5EF4-FFF2-40B4-BE49-F238E27FC236}">
                <a16:creationId xmlns:a16="http://schemas.microsoft.com/office/drawing/2014/main" id="{A3551021-2CDF-4AE4-9412-4A96BEF062E6}"/>
              </a:ext>
            </a:extLst>
          </p:cNvPr>
          <p:cNvSpPr txBox="1"/>
          <p:nvPr/>
        </p:nvSpPr>
        <p:spPr>
          <a:xfrm>
            <a:off x="7256917" y="3387679"/>
            <a:ext cx="3903328"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user has released the button.</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Tree>
    <p:extLst>
      <p:ext uri="{BB962C8B-B14F-4D97-AF65-F5344CB8AC3E}">
        <p14:creationId xmlns:p14="http://schemas.microsoft.com/office/powerpoint/2010/main" val="62602367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3551021-2CDF-4AE4-9412-4A96BEF062E6}"/>
              </a:ext>
            </a:extLst>
          </p:cNvPr>
          <p:cNvSpPr txBox="1"/>
          <p:nvPr/>
        </p:nvSpPr>
        <p:spPr>
          <a:xfrm>
            <a:off x="62414" y="1494219"/>
            <a:ext cx="2414817" cy="940257"/>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Top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3" name="TextBox 22">
            <a:extLst>
              <a:ext uri="{FF2B5EF4-FFF2-40B4-BE49-F238E27FC236}">
                <a16:creationId xmlns:a16="http://schemas.microsoft.com/office/drawing/2014/main" id="{A3551021-2CDF-4AE4-9412-4A96BEF062E6}"/>
              </a:ext>
            </a:extLst>
          </p:cNvPr>
          <p:cNvSpPr txBox="1"/>
          <p:nvPr/>
        </p:nvSpPr>
        <p:spPr>
          <a:xfrm>
            <a:off x="117406" y="5412398"/>
            <a:ext cx="1652347" cy="1362994"/>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Bottom sensor high</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PONR Sensor stuck low</a:t>
            </a:r>
            <a:endParaRPr lang="en-US" sz="5314" dirty="0"/>
          </a:p>
        </p:txBody>
      </p:sp>
      <p:sp>
        <p:nvSpPr>
          <p:cNvPr id="7" name="Rectangle 6"/>
          <p:cNvSpPr/>
          <p:nvPr/>
        </p:nvSpPr>
        <p:spPr>
          <a:xfrm>
            <a:off x="2019718" y="5972656"/>
            <a:ext cx="3179556"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2" name="Rectangle 11"/>
          <p:cNvSpPr/>
          <p:nvPr/>
        </p:nvSpPr>
        <p:spPr>
          <a:xfrm rot="16200000">
            <a:off x="210907" y="3733906"/>
            <a:ext cx="4047561"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5" name="Rectangle 14"/>
          <p:cNvSpPr/>
          <p:nvPr/>
        </p:nvSpPr>
        <p:spPr>
          <a:xfrm>
            <a:off x="2449658" y="1918260"/>
            <a:ext cx="2749616" cy="42994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9" name="Oval 8"/>
          <p:cNvSpPr/>
          <p:nvPr/>
        </p:nvSpPr>
        <p:spPr>
          <a:xfrm>
            <a:off x="1269822" y="5972656"/>
            <a:ext cx="499930" cy="42994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8" name="Oval 17"/>
          <p:cNvSpPr/>
          <p:nvPr/>
        </p:nvSpPr>
        <p:spPr>
          <a:xfrm>
            <a:off x="1269822" y="3948875"/>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9" name="Oval 18"/>
          <p:cNvSpPr/>
          <p:nvPr/>
        </p:nvSpPr>
        <p:spPr>
          <a:xfrm>
            <a:off x="1324815" y="1924157"/>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0" name="TextBox 19">
            <a:extLst>
              <a:ext uri="{FF2B5EF4-FFF2-40B4-BE49-F238E27FC236}">
                <a16:creationId xmlns:a16="http://schemas.microsoft.com/office/drawing/2014/main" id="{A3551021-2CDF-4AE4-9412-4A96BEF062E6}"/>
              </a:ext>
            </a:extLst>
          </p:cNvPr>
          <p:cNvSpPr txBox="1"/>
          <p:nvPr/>
        </p:nvSpPr>
        <p:spPr>
          <a:xfrm>
            <a:off x="5937101" y="1918261"/>
            <a:ext cx="5577202"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motor turns off. The plunger starts falling. </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2" name="TextBox 21">
            <a:extLst>
              <a:ext uri="{FF2B5EF4-FFF2-40B4-BE49-F238E27FC236}">
                <a16:creationId xmlns:a16="http://schemas.microsoft.com/office/drawing/2014/main" id="{A3551021-2CDF-4AE4-9412-4A96BEF062E6}"/>
              </a:ext>
            </a:extLst>
          </p:cNvPr>
          <p:cNvSpPr txBox="1"/>
          <p:nvPr/>
        </p:nvSpPr>
        <p:spPr>
          <a:xfrm>
            <a:off x="0" y="3387679"/>
            <a:ext cx="2414817"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PONR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7" name="Octagon 26"/>
          <p:cNvSpPr/>
          <p:nvPr/>
        </p:nvSpPr>
        <p:spPr>
          <a:xfrm>
            <a:off x="6289122" y="3534400"/>
            <a:ext cx="849881" cy="705881"/>
          </a:xfrm>
          <a:prstGeom prst="octagon">
            <a:avLst/>
          </a:prstGeom>
          <a:solidFill>
            <a:srgbClr val="D76E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8" name="TextBox 27">
            <a:extLst>
              <a:ext uri="{FF2B5EF4-FFF2-40B4-BE49-F238E27FC236}">
                <a16:creationId xmlns:a16="http://schemas.microsoft.com/office/drawing/2014/main" id="{A3551021-2CDF-4AE4-9412-4A96BEF062E6}"/>
              </a:ext>
            </a:extLst>
          </p:cNvPr>
          <p:cNvSpPr txBox="1"/>
          <p:nvPr/>
        </p:nvSpPr>
        <p:spPr>
          <a:xfrm>
            <a:off x="7286913" y="3516300"/>
            <a:ext cx="3903328"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user pushes the button.</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Tree>
    <p:extLst>
      <p:ext uri="{BB962C8B-B14F-4D97-AF65-F5344CB8AC3E}">
        <p14:creationId xmlns:p14="http://schemas.microsoft.com/office/powerpoint/2010/main" val="78511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55112E-17 1.48148E-6 L 0.00169 0.42315 " pathEditMode="relative" rAng="0" ptsTypes="AA">
                                      <p:cBhvr>
                                        <p:cTn id="6" dur="2000" fill="hold"/>
                                        <p:tgtEl>
                                          <p:spTgt spid="15"/>
                                        </p:tgtEl>
                                        <p:attrNameLst>
                                          <p:attrName>ppt_x</p:attrName>
                                          <p:attrName>ppt_y</p:attrName>
                                        </p:attrNameLst>
                                      </p:cBhvr>
                                      <p:rCtr x="78" y="21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3551021-2CDF-4AE4-9412-4A96BEF062E6}"/>
              </a:ext>
            </a:extLst>
          </p:cNvPr>
          <p:cNvSpPr txBox="1"/>
          <p:nvPr/>
        </p:nvSpPr>
        <p:spPr>
          <a:xfrm>
            <a:off x="62414" y="1494219"/>
            <a:ext cx="2414817" cy="940257"/>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Top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PONR Sensor stuck low</a:t>
            </a:r>
            <a:endParaRPr lang="en-US" sz="5314" dirty="0"/>
          </a:p>
        </p:txBody>
      </p:sp>
      <p:sp>
        <p:nvSpPr>
          <p:cNvPr id="7" name="Rectangle 6"/>
          <p:cNvSpPr/>
          <p:nvPr/>
        </p:nvSpPr>
        <p:spPr>
          <a:xfrm>
            <a:off x="2019718" y="5972656"/>
            <a:ext cx="3179556"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2" name="Rectangle 11"/>
          <p:cNvSpPr/>
          <p:nvPr/>
        </p:nvSpPr>
        <p:spPr>
          <a:xfrm rot="16200000">
            <a:off x="210907" y="3733906"/>
            <a:ext cx="4047561"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5" name="Rectangle 14"/>
          <p:cNvSpPr/>
          <p:nvPr/>
        </p:nvSpPr>
        <p:spPr>
          <a:xfrm>
            <a:off x="2477231" y="5010232"/>
            <a:ext cx="2749616" cy="42994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7" name="TextBox 16">
            <a:extLst>
              <a:ext uri="{FF2B5EF4-FFF2-40B4-BE49-F238E27FC236}">
                <a16:creationId xmlns:a16="http://schemas.microsoft.com/office/drawing/2014/main" id="{A3551021-2CDF-4AE4-9412-4A96BEF062E6}"/>
              </a:ext>
            </a:extLst>
          </p:cNvPr>
          <p:cNvSpPr txBox="1"/>
          <p:nvPr/>
        </p:nvSpPr>
        <p:spPr>
          <a:xfrm>
            <a:off x="6103643" y="3857154"/>
            <a:ext cx="5577202" cy="1362994"/>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controller thinks the plunger is still above the PONR and allows the abort. The motor turns on.</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8" name="TextBox 27">
            <a:extLst>
              <a:ext uri="{FF2B5EF4-FFF2-40B4-BE49-F238E27FC236}">
                <a16:creationId xmlns:a16="http://schemas.microsoft.com/office/drawing/2014/main" id="{A3551021-2CDF-4AE4-9412-4A96BEF062E6}"/>
              </a:ext>
            </a:extLst>
          </p:cNvPr>
          <p:cNvSpPr txBox="1"/>
          <p:nvPr/>
        </p:nvSpPr>
        <p:spPr>
          <a:xfrm>
            <a:off x="117406" y="5412398"/>
            <a:ext cx="1652347" cy="1362994"/>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Bottom sensor high</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9" name="Oval 28"/>
          <p:cNvSpPr/>
          <p:nvPr/>
        </p:nvSpPr>
        <p:spPr>
          <a:xfrm>
            <a:off x="1269822" y="5972656"/>
            <a:ext cx="499930" cy="42994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33" name="Oval 32"/>
          <p:cNvSpPr/>
          <p:nvPr/>
        </p:nvSpPr>
        <p:spPr>
          <a:xfrm>
            <a:off x="1324815" y="1924157"/>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6" name="Oval 15"/>
          <p:cNvSpPr/>
          <p:nvPr/>
        </p:nvSpPr>
        <p:spPr>
          <a:xfrm>
            <a:off x="1269822" y="3948875"/>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8" name="TextBox 17">
            <a:extLst>
              <a:ext uri="{FF2B5EF4-FFF2-40B4-BE49-F238E27FC236}">
                <a16:creationId xmlns:a16="http://schemas.microsoft.com/office/drawing/2014/main" id="{A3551021-2CDF-4AE4-9412-4A96BEF062E6}"/>
              </a:ext>
            </a:extLst>
          </p:cNvPr>
          <p:cNvSpPr txBox="1"/>
          <p:nvPr/>
        </p:nvSpPr>
        <p:spPr>
          <a:xfrm>
            <a:off x="0" y="3387679"/>
            <a:ext cx="2414817"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PONR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19" name="Octagon 18"/>
          <p:cNvSpPr/>
          <p:nvPr/>
        </p:nvSpPr>
        <p:spPr>
          <a:xfrm>
            <a:off x="6231438" y="2599895"/>
            <a:ext cx="849881" cy="705881"/>
          </a:xfrm>
          <a:prstGeom prst="oct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3" name="TextBox 22">
            <a:extLst>
              <a:ext uri="{FF2B5EF4-FFF2-40B4-BE49-F238E27FC236}">
                <a16:creationId xmlns:a16="http://schemas.microsoft.com/office/drawing/2014/main" id="{A3551021-2CDF-4AE4-9412-4A96BEF062E6}"/>
              </a:ext>
            </a:extLst>
          </p:cNvPr>
          <p:cNvSpPr txBox="1"/>
          <p:nvPr/>
        </p:nvSpPr>
        <p:spPr>
          <a:xfrm>
            <a:off x="7229229" y="2581795"/>
            <a:ext cx="3903328"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user releases the button.</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Tree>
    <p:extLst>
      <p:ext uri="{BB962C8B-B14F-4D97-AF65-F5344CB8AC3E}">
        <p14:creationId xmlns:p14="http://schemas.microsoft.com/office/powerpoint/2010/main" val="232842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58333E-6 4.07407E-6 L -0.0052 -0.1331 " pathEditMode="relative" rAng="0" ptsTypes="AA">
                                      <p:cBhvr>
                                        <p:cTn id="6" dur="2000" fill="hold"/>
                                        <p:tgtEl>
                                          <p:spTgt spid="15"/>
                                        </p:tgtEl>
                                        <p:attrNameLst>
                                          <p:attrName>ppt_x</p:attrName>
                                          <p:attrName>ppt_y</p:attrName>
                                        </p:attrNameLst>
                                      </p:cBhvr>
                                      <p:rCtr x="0" y="-66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3551021-2CDF-4AE4-9412-4A96BEF062E6}"/>
              </a:ext>
            </a:extLst>
          </p:cNvPr>
          <p:cNvSpPr txBox="1"/>
          <p:nvPr/>
        </p:nvSpPr>
        <p:spPr>
          <a:xfrm>
            <a:off x="62414" y="1494219"/>
            <a:ext cx="2414817" cy="940257"/>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Top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PONR Sensor stuck low</a:t>
            </a:r>
            <a:endParaRPr lang="en-US" sz="5314" dirty="0"/>
          </a:p>
        </p:txBody>
      </p:sp>
      <p:sp>
        <p:nvSpPr>
          <p:cNvPr id="7" name="Rectangle 6"/>
          <p:cNvSpPr/>
          <p:nvPr/>
        </p:nvSpPr>
        <p:spPr>
          <a:xfrm>
            <a:off x="2019718" y="5972656"/>
            <a:ext cx="3179556"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2" name="Rectangle 11"/>
          <p:cNvSpPr/>
          <p:nvPr/>
        </p:nvSpPr>
        <p:spPr>
          <a:xfrm rot="16200000">
            <a:off x="210907" y="3733906"/>
            <a:ext cx="4047561"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5" name="Rectangle 14"/>
          <p:cNvSpPr/>
          <p:nvPr/>
        </p:nvSpPr>
        <p:spPr>
          <a:xfrm>
            <a:off x="2414661" y="4290035"/>
            <a:ext cx="2749616" cy="42994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9" name="Oval 18"/>
          <p:cNvSpPr/>
          <p:nvPr/>
        </p:nvSpPr>
        <p:spPr>
          <a:xfrm>
            <a:off x="1324815" y="1924157"/>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0" name="TextBox 19">
            <a:extLst>
              <a:ext uri="{FF2B5EF4-FFF2-40B4-BE49-F238E27FC236}">
                <a16:creationId xmlns:a16="http://schemas.microsoft.com/office/drawing/2014/main" id="{A3551021-2CDF-4AE4-9412-4A96BEF062E6}"/>
              </a:ext>
            </a:extLst>
          </p:cNvPr>
          <p:cNvSpPr txBox="1"/>
          <p:nvPr/>
        </p:nvSpPr>
        <p:spPr>
          <a:xfrm>
            <a:off x="6011454" y="2874944"/>
            <a:ext cx="5577202" cy="938951"/>
          </a:xfrm>
          <a:prstGeom prst="rect">
            <a:avLst/>
          </a:prstGeom>
          <a:noFill/>
        </p:spPr>
        <p:txBody>
          <a:bodyPr wrap="square" rtlCol="0">
            <a:spAutoFit/>
          </a:bodyPr>
          <a:lstStyle/>
          <a:p>
            <a:r>
              <a:rPr lang="en-US" sz="2755" dirty="0">
                <a:latin typeface="Cambria" panose="02040503050406030204" pitchFamily="18" charset="0"/>
                <a:ea typeface="Microsoft Himalaya" panose="01010100010101010101" pitchFamily="2" charset="0"/>
                <a:cs typeface="Times New Roman" panose="02020603050405020304" pitchFamily="18" charset="0"/>
              </a:rPr>
              <a:t>DANGER: The motor cannot turn on below the Point-of-no-return.</a:t>
            </a:r>
          </a:p>
        </p:txBody>
      </p:sp>
      <p:sp>
        <p:nvSpPr>
          <p:cNvPr id="17" name="AutoShape 73"/>
          <p:cNvSpPr>
            <a:spLocks noChangeArrowheads="1"/>
          </p:cNvSpPr>
          <p:nvPr/>
        </p:nvSpPr>
        <p:spPr bwMode="auto">
          <a:xfrm>
            <a:off x="3727056" y="4365633"/>
            <a:ext cx="1312240" cy="1308940"/>
          </a:xfrm>
          <a:prstGeom prst="irregularSeal1">
            <a:avLst/>
          </a:prstGeom>
          <a:gradFill rotWithShape="1">
            <a:gsLst>
              <a:gs pos="0">
                <a:srgbClr val="FFCC66"/>
              </a:gs>
              <a:gs pos="100000">
                <a:srgbClr val="FF00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771"/>
          </a:p>
        </p:txBody>
      </p:sp>
      <p:sp>
        <p:nvSpPr>
          <p:cNvPr id="24" name="TextBox 23">
            <a:extLst>
              <a:ext uri="{FF2B5EF4-FFF2-40B4-BE49-F238E27FC236}">
                <a16:creationId xmlns:a16="http://schemas.microsoft.com/office/drawing/2014/main" id="{A3551021-2CDF-4AE4-9412-4A96BEF062E6}"/>
              </a:ext>
            </a:extLst>
          </p:cNvPr>
          <p:cNvSpPr txBox="1"/>
          <p:nvPr/>
        </p:nvSpPr>
        <p:spPr>
          <a:xfrm>
            <a:off x="117406" y="5412398"/>
            <a:ext cx="1652347" cy="1362994"/>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Bottom sensor high</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5" name="Oval 24"/>
          <p:cNvSpPr/>
          <p:nvPr/>
        </p:nvSpPr>
        <p:spPr>
          <a:xfrm>
            <a:off x="1269822" y="5972656"/>
            <a:ext cx="499930" cy="42994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4" name="Oval 13"/>
          <p:cNvSpPr/>
          <p:nvPr/>
        </p:nvSpPr>
        <p:spPr>
          <a:xfrm>
            <a:off x="1269822" y="3948875"/>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6" name="TextBox 15">
            <a:extLst>
              <a:ext uri="{FF2B5EF4-FFF2-40B4-BE49-F238E27FC236}">
                <a16:creationId xmlns:a16="http://schemas.microsoft.com/office/drawing/2014/main" id="{A3551021-2CDF-4AE4-9412-4A96BEF062E6}"/>
              </a:ext>
            </a:extLst>
          </p:cNvPr>
          <p:cNvSpPr txBox="1"/>
          <p:nvPr/>
        </p:nvSpPr>
        <p:spPr>
          <a:xfrm>
            <a:off x="0" y="3387679"/>
            <a:ext cx="2414817"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PONR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Tree>
    <p:extLst>
      <p:ext uri="{BB962C8B-B14F-4D97-AF65-F5344CB8AC3E}">
        <p14:creationId xmlns:p14="http://schemas.microsoft.com/office/powerpoint/2010/main" val="238890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A Simple Case Study</a:t>
            </a:r>
            <a:endParaRPr lang="en-US" sz="4330" dirty="0"/>
          </a:p>
        </p:txBody>
      </p:sp>
      <p:sp>
        <p:nvSpPr>
          <p:cNvPr id="4" name="Rectangle 3"/>
          <p:cNvSpPr/>
          <p:nvPr/>
        </p:nvSpPr>
        <p:spPr>
          <a:xfrm>
            <a:off x="675661" y="1675340"/>
            <a:ext cx="10671587" cy="514908"/>
          </a:xfrm>
          <a:prstGeom prst="rect">
            <a:avLst/>
          </a:prstGeom>
        </p:spPr>
        <p:txBody>
          <a:bodyPr wrap="square">
            <a:spAutoFit/>
          </a:bodyPr>
          <a:lstStyle/>
          <a:p>
            <a:r>
              <a:rPr lang="en-AU" altLang="en-US" sz="2755" b="1">
                <a:latin typeface="Cambria" panose="02040503050406030204" pitchFamily="18" charset="0"/>
              </a:rPr>
              <a:t>Case study: </a:t>
            </a:r>
            <a:r>
              <a:rPr lang="en-AU" altLang="en-US" sz="2755">
                <a:latin typeface="Cambria" panose="02040503050406030204" pitchFamily="18" charset="0"/>
              </a:rPr>
              <a:t> A microwave oven.</a:t>
            </a:r>
            <a:endParaRPr lang="en-AU" altLang="en-US" sz="2755" b="1">
              <a:latin typeface="Cambria" panose="02040503050406030204" pitchFamily="18" charset="0"/>
            </a:endParaRPr>
          </a:p>
        </p:txBody>
      </p:sp>
      <p:sp>
        <p:nvSpPr>
          <p:cNvPr id="35" name="TextBox 34">
            <a:extLst>
              <a:ext uri="{FF2B5EF4-FFF2-40B4-BE49-F238E27FC236}">
                <a16:creationId xmlns:a16="http://schemas.microsoft.com/office/drawing/2014/main" id="{7D4D631A-4D84-4F24-A0C3-B77B2155D74F}"/>
              </a:ext>
            </a:extLst>
          </p:cNvPr>
          <p:cNvSpPr txBox="1"/>
          <p:nvPr/>
        </p:nvSpPr>
        <p:spPr>
          <a:xfrm>
            <a:off x="920723" y="2673136"/>
            <a:ext cx="2692205"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idle</a:t>
            </a:r>
          </a:p>
        </p:txBody>
      </p:sp>
      <p:sp>
        <p:nvSpPr>
          <p:cNvPr id="40" name="Rectangle 39">
            <a:extLst>
              <a:ext uri="{FF2B5EF4-FFF2-40B4-BE49-F238E27FC236}">
                <a16:creationId xmlns:a16="http://schemas.microsoft.com/office/drawing/2014/main" id="{4DA95411-7C14-483E-8893-DF021BDF0CC1}"/>
              </a:ext>
            </a:extLst>
          </p:cNvPr>
          <p:cNvSpPr/>
          <p:nvPr/>
        </p:nvSpPr>
        <p:spPr>
          <a:xfrm>
            <a:off x="481972" y="4753499"/>
            <a:ext cx="9725558" cy="514908"/>
          </a:xfrm>
          <a:prstGeom prst="rect">
            <a:avLst/>
          </a:prstGeom>
        </p:spPr>
        <p:txBody>
          <a:bodyPr wrap="square">
            <a:spAutoFit/>
          </a:bodyPr>
          <a:lstStyle/>
          <a:p>
            <a:r>
              <a:rPr lang="en-AU" altLang="en-US" sz="2755">
                <a:latin typeface="Cambria" panose="02040503050406030204" pitchFamily="18" charset="0"/>
              </a:rPr>
              <a:t>Does (door = closed) hold on this transition system?</a:t>
            </a:r>
            <a:endParaRPr lang="en-AU" altLang="en-US" sz="2755" b="1">
              <a:latin typeface="Cambria" panose="02040503050406030204" pitchFamily="18" charset="0"/>
            </a:endParaRPr>
          </a:p>
        </p:txBody>
      </p:sp>
      <p:sp>
        <p:nvSpPr>
          <p:cNvPr id="15" name="TextBox 14">
            <a:extLst>
              <a:ext uri="{FF2B5EF4-FFF2-40B4-BE49-F238E27FC236}">
                <a16:creationId xmlns:a16="http://schemas.microsoft.com/office/drawing/2014/main" id="{7D4D631A-4D84-4F24-A0C3-B77B2155D74F}"/>
              </a:ext>
            </a:extLst>
          </p:cNvPr>
          <p:cNvSpPr txBox="1"/>
          <p:nvPr/>
        </p:nvSpPr>
        <p:spPr>
          <a:xfrm>
            <a:off x="4641959" y="2673135"/>
            <a:ext cx="2692205"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cooking</a:t>
            </a:r>
          </a:p>
        </p:txBody>
      </p:sp>
      <p:sp>
        <p:nvSpPr>
          <p:cNvPr id="16" name="TextBox 15">
            <a:extLst>
              <a:ext uri="{FF2B5EF4-FFF2-40B4-BE49-F238E27FC236}">
                <a16:creationId xmlns:a16="http://schemas.microsoft.com/office/drawing/2014/main" id="{7D4D631A-4D84-4F24-A0C3-B77B2155D74F}"/>
              </a:ext>
            </a:extLst>
          </p:cNvPr>
          <p:cNvSpPr txBox="1"/>
          <p:nvPr/>
        </p:nvSpPr>
        <p:spPr>
          <a:xfrm>
            <a:off x="8298062" y="2673135"/>
            <a:ext cx="2692205"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idle</a:t>
            </a:r>
          </a:p>
        </p:txBody>
      </p:sp>
      <p:cxnSp>
        <p:nvCxnSpPr>
          <p:cNvPr id="17" name="Straight Arrow Connector 16">
            <a:extLst>
              <a:ext uri="{FF2B5EF4-FFF2-40B4-BE49-F238E27FC236}">
                <a16:creationId xmlns:a16="http://schemas.microsoft.com/office/drawing/2014/main" id="{5E912E09-82D4-4FD4-AC26-F99660949762}"/>
              </a:ext>
            </a:extLst>
          </p:cNvPr>
          <p:cNvCxnSpPr>
            <a:cxnSpLocks/>
            <a:stCxn id="35" idx="3"/>
            <a:endCxn id="15" idx="1"/>
          </p:cNvCxnSpPr>
          <p:nvPr/>
        </p:nvCxnSpPr>
        <p:spPr>
          <a:xfrm flipV="1">
            <a:off x="3612928" y="3400066"/>
            <a:ext cx="1029031" cy="1"/>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E912E09-82D4-4FD4-AC26-F99660949762}"/>
              </a:ext>
            </a:extLst>
          </p:cNvPr>
          <p:cNvCxnSpPr>
            <a:cxnSpLocks/>
            <a:stCxn id="15" idx="3"/>
            <a:endCxn id="16" idx="1"/>
          </p:cNvCxnSpPr>
          <p:nvPr/>
        </p:nvCxnSpPr>
        <p:spPr>
          <a:xfrm>
            <a:off x="7334164" y="3400065"/>
            <a:ext cx="963899"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4DA95411-7C14-483E-8893-DF021BDF0CC1}"/>
              </a:ext>
            </a:extLst>
          </p:cNvPr>
          <p:cNvSpPr/>
          <p:nvPr/>
        </p:nvSpPr>
        <p:spPr>
          <a:xfrm>
            <a:off x="481973" y="5393396"/>
            <a:ext cx="9564386" cy="514908"/>
          </a:xfrm>
          <a:prstGeom prst="rect">
            <a:avLst/>
          </a:prstGeom>
        </p:spPr>
        <p:txBody>
          <a:bodyPr wrap="square">
            <a:spAutoFit/>
          </a:bodyPr>
          <a:lstStyle/>
          <a:p>
            <a:r>
              <a:rPr lang="en-AU" altLang="en-US" sz="2755">
                <a:latin typeface="Cambria" panose="02040503050406030204" pitchFamily="18" charset="0"/>
              </a:rPr>
              <a:t>Does (light = off) hold on this transition system?</a:t>
            </a:r>
            <a:endParaRPr lang="en-AU" altLang="en-US" sz="2755" b="1">
              <a:latin typeface="Cambria" panose="02040503050406030204" pitchFamily="18" charset="0"/>
            </a:endParaRPr>
          </a:p>
        </p:txBody>
      </p:sp>
      <p:sp>
        <p:nvSpPr>
          <p:cNvPr id="27" name="Rectangle 26">
            <a:extLst>
              <a:ext uri="{FF2B5EF4-FFF2-40B4-BE49-F238E27FC236}">
                <a16:creationId xmlns:a16="http://schemas.microsoft.com/office/drawing/2014/main" id="{4DA95411-7C14-483E-8893-DF021BDF0CC1}"/>
              </a:ext>
            </a:extLst>
          </p:cNvPr>
          <p:cNvSpPr/>
          <p:nvPr/>
        </p:nvSpPr>
        <p:spPr>
          <a:xfrm>
            <a:off x="481972" y="6033294"/>
            <a:ext cx="9376800" cy="514908"/>
          </a:xfrm>
          <a:prstGeom prst="rect">
            <a:avLst/>
          </a:prstGeom>
        </p:spPr>
        <p:txBody>
          <a:bodyPr wrap="square">
            <a:spAutoFit/>
          </a:bodyPr>
          <a:lstStyle/>
          <a:p>
            <a:r>
              <a:rPr lang="en-AU" altLang="en-US" sz="2755">
                <a:latin typeface="Cambria" panose="02040503050406030204" pitchFamily="18" charset="0"/>
              </a:rPr>
              <a:t>Does (light = on) hold on this transition system?</a:t>
            </a:r>
            <a:endParaRPr lang="en-AU" altLang="en-US" sz="2755" b="1">
              <a:latin typeface="Cambria" panose="02040503050406030204" pitchFamily="18" charset="0"/>
            </a:endParaRPr>
          </a:p>
        </p:txBody>
      </p:sp>
      <p:sp>
        <p:nvSpPr>
          <p:cNvPr id="28" name="Rectangle 27"/>
          <p:cNvSpPr/>
          <p:nvPr/>
        </p:nvSpPr>
        <p:spPr>
          <a:xfrm>
            <a:off x="8533558" y="4753499"/>
            <a:ext cx="1110608" cy="514908"/>
          </a:xfrm>
          <a:prstGeom prst="rect">
            <a:avLst/>
          </a:prstGeom>
        </p:spPr>
        <p:txBody>
          <a:bodyPr wrap="square">
            <a:spAutoFit/>
          </a:bodyPr>
          <a:lstStyle/>
          <a:p>
            <a:r>
              <a:rPr lang="en-AU" altLang="en-US" sz="2755" b="1">
                <a:solidFill>
                  <a:srgbClr val="009900"/>
                </a:solidFill>
                <a:latin typeface="Cambria" panose="02040503050406030204" pitchFamily="18" charset="0"/>
              </a:rPr>
              <a:t>Yes</a:t>
            </a:r>
          </a:p>
        </p:txBody>
      </p:sp>
      <p:sp>
        <p:nvSpPr>
          <p:cNvPr id="29" name="Rectangle 28"/>
          <p:cNvSpPr/>
          <p:nvPr/>
        </p:nvSpPr>
        <p:spPr>
          <a:xfrm>
            <a:off x="7965270" y="6010271"/>
            <a:ext cx="1110608" cy="514908"/>
          </a:xfrm>
          <a:prstGeom prst="rect">
            <a:avLst/>
          </a:prstGeom>
        </p:spPr>
        <p:txBody>
          <a:bodyPr wrap="square">
            <a:spAutoFit/>
          </a:bodyPr>
          <a:lstStyle/>
          <a:p>
            <a:r>
              <a:rPr lang="en-AU" altLang="en-US" sz="2755" b="1">
                <a:solidFill>
                  <a:srgbClr val="FF0000"/>
                </a:solidFill>
                <a:latin typeface="Cambria" panose="02040503050406030204" pitchFamily="18" charset="0"/>
              </a:rPr>
              <a:t>No</a:t>
            </a:r>
          </a:p>
        </p:txBody>
      </p:sp>
      <p:sp>
        <p:nvSpPr>
          <p:cNvPr id="31" name="Rectangle 30"/>
          <p:cNvSpPr/>
          <p:nvPr/>
        </p:nvSpPr>
        <p:spPr>
          <a:xfrm>
            <a:off x="7870284" y="5427794"/>
            <a:ext cx="1110608" cy="514908"/>
          </a:xfrm>
          <a:prstGeom prst="rect">
            <a:avLst/>
          </a:prstGeom>
        </p:spPr>
        <p:txBody>
          <a:bodyPr wrap="square">
            <a:spAutoFit/>
          </a:bodyPr>
          <a:lstStyle/>
          <a:p>
            <a:r>
              <a:rPr lang="en-AU" altLang="en-US" sz="2755" b="1">
                <a:solidFill>
                  <a:srgbClr val="009900"/>
                </a:solidFill>
                <a:latin typeface="Cambria" panose="02040503050406030204" pitchFamily="18" charset="0"/>
              </a:rPr>
              <a:t>Yes</a:t>
            </a:r>
          </a:p>
        </p:txBody>
      </p:sp>
      <p:sp>
        <p:nvSpPr>
          <p:cNvPr id="43" name="Rectangle 42">
            <a:extLst>
              <a:ext uri="{FF2B5EF4-FFF2-40B4-BE49-F238E27FC236}">
                <a16:creationId xmlns:a16="http://schemas.microsoft.com/office/drawing/2014/main" id="{633966FD-668F-48E5-870A-C4C36F3D1350}"/>
              </a:ext>
            </a:extLst>
          </p:cNvPr>
          <p:cNvSpPr/>
          <p:nvPr/>
        </p:nvSpPr>
        <p:spPr>
          <a:xfrm>
            <a:off x="2136550" y="2158227"/>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44" name="Rectangle 43">
            <a:extLst>
              <a:ext uri="{FF2B5EF4-FFF2-40B4-BE49-F238E27FC236}">
                <a16:creationId xmlns:a16="http://schemas.microsoft.com/office/drawing/2014/main" id="{633966FD-668F-48E5-870A-C4C36F3D1350}"/>
              </a:ext>
            </a:extLst>
          </p:cNvPr>
          <p:cNvSpPr/>
          <p:nvPr/>
        </p:nvSpPr>
        <p:spPr>
          <a:xfrm>
            <a:off x="5852893" y="2085432"/>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45" name="Rectangle 44">
            <a:extLst>
              <a:ext uri="{FF2B5EF4-FFF2-40B4-BE49-F238E27FC236}">
                <a16:creationId xmlns:a16="http://schemas.microsoft.com/office/drawing/2014/main" id="{633966FD-668F-48E5-870A-C4C36F3D1350}"/>
              </a:ext>
            </a:extLst>
          </p:cNvPr>
          <p:cNvSpPr/>
          <p:nvPr/>
        </p:nvSpPr>
        <p:spPr>
          <a:xfrm>
            <a:off x="9279700" y="2080685"/>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46" name="Rectangle 45">
            <a:extLst>
              <a:ext uri="{FF2B5EF4-FFF2-40B4-BE49-F238E27FC236}">
                <a16:creationId xmlns:a16="http://schemas.microsoft.com/office/drawing/2014/main" id="{4DA95411-7C14-483E-8893-DF021BDF0CC1}"/>
              </a:ext>
            </a:extLst>
          </p:cNvPr>
          <p:cNvSpPr/>
          <p:nvPr/>
        </p:nvSpPr>
        <p:spPr>
          <a:xfrm>
            <a:off x="9395907" y="4738143"/>
            <a:ext cx="2366372" cy="1787036"/>
          </a:xfrm>
          <a:prstGeom prst="rect">
            <a:avLst/>
          </a:prstGeom>
        </p:spPr>
        <p:txBody>
          <a:bodyPr wrap="square">
            <a:spAutoFit/>
          </a:bodyPr>
          <a:lstStyle/>
          <a:p>
            <a:r>
              <a:rPr lang="en-AU" altLang="en-US" sz="2755">
                <a:latin typeface="Cambria" panose="02040503050406030204" pitchFamily="18" charset="0"/>
              </a:rPr>
              <a:t>Assume that it means starting at the first state, s0.</a:t>
            </a:r>
            <a:endParaRPr lang="en-AU" altLang="en-US" sz="2755" b="1">
              <a:latin typeface="Cambria" panose="02040503050406030204" pitchFamily="18" charset="0"/>
            </a:endParaRPr>
          </a:p>
        </p:txBody>
      </p:sp>
    </p:spTree>
    <p:extLst>
      <p:ext uri="{BB962C8B-B14F-4D97-AF65-F5344CB8AC3E}">
        <p14:creationId xmlns:p14="http://schemas.microsoft.com/office/powerpoint/2010/main" val="298734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1"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Safety Properties</a:t>
            </a:r>
            <a:endParaRPr lang="en-US" sz="4330"/>
          </a:p>
        </p:txBody>
      </p:sp>
      <p:sp>
        <p:nvSpPr>
          <p:cNvPr id="21" name="Text Box 39">
            <a:extLst>
              <a:ext uri="{FF2B5EF4-FFF2-40B4-BE49-F238E27FC236}">
                <a16:creationId xmlns:a16="http://schemas.microsoft.com/office/drawing/2014/main" id="{8397A6EE-E206-4BD6-B409-225059507E38}"/>
              </a:ext>
            </a:extLst>
          </p:cNvPr>
          <p:cNvSpPr txBox="1">
            <a:spLocks noChangeArrowheads="1"/>
          </p:cNvSpPr>
          <p:nvPr/>
        </p:nvSpPr>
        <p:spPr bwMode="auto">
          <a:xfrm>
            <a:off x="1459298" y="3336517"/>
            <a:ext cx="8866184" cy="575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AU" altLang="en-US" sz="2755" b="1" dirty="0"/>
              <a:t>G</a:t>
            </a:r>
            <a:r>
              <a:rPr lang="en-AU" altLang="en-US" sz="2755" dirty="0"/>
              <a:t>((plunger = </a:t>
            </a:r>
            <a:r>
              <a:rPr lang="en-AU" altLang="en-US" sz="2755" dirty="0" err="1"/>
              <a:t>fallingFast</a:t>
            </a:r>
            <a:r>
              <a:rPr lang="en-AU" altLang="en-US" sz="2755" dirty="0"/>
              <a:t>) =&gt; (</a:t>
            </a:r>
            <a:r>
              <a:rPr lang="en-AU" altLang="en-US" sz="2755" dirty="0" err="1"/>
              <a:t>electric_Motor</a:t>
            </a:r>
            <a:r>
              <a:rPr lang="en-AU" altLang="en-US" sz="2755" dirty="0"/>
              <a:t> = off));</a:t>
            </a:r>
          </a:p>
          <a:p>
            <a:pPr algn="l"/>
            <a:endParaRPr lang="en-AU" altLang="en-US" sz="394" b="1" dirty="0"/>
          </a:p>
        </p:txBody>
      </p:sp>
      <p:sp>
        <p:nvSpPr>
          <p:cNvPr id="3" name="Rectangle 2"/>
          <p:cNvSpPr/>
          <p:nvPr/>
        </p:nvSpPr>
        <p:spPr>
          <a:xfrm>
            <a:off x="729649" y="1956600"/>
            <a:ext cx="11040766" cy="938951"/>
          </a:xfrm>
          <a:prstGeom prst="rect">
            <a:avLst/>
          </a:prstGeom>
        </p:spPr>
        <p:txBody>
          <a:bodyPr wrap="square">
            <a:spAutoFit/>
          </a:bodyPr>
          <a:lstStyle/>
          <a:p>
            <a:r>
              <a:rPr lang="en-AU" altLang="en-US" sz="2755" b="1" dirty="0">
                <a:solidFill>
                  <a:srgbClr val="7030A0"/>
                </a:solidFill>
                <a:latin typeface="Cambria" panose="02040503050406030204" pitchFamily="18" charset="0"/>
              </a:rPr>
              <a:t>Th2: Motor on below PONR:  </a:t>
            </a:r>
            <a:r>
              <a:rPr lang="en-AU" altLang="en-US" sz="2755" dirty="0">
                <a:latin typeface="Cambria" panose="02040503050406030204" pitchFamily="18" charset="0"/>
              </a:rPr>
              <a:t>The motor should not turn on when the plunger is falling below the PONR.</a:t>
            </a:r>
          </a:p>
        </p:txBody>
      </p:sp>
      <p:sp>
        <p:nvSpPr>
          <p:cNvPr id="5" name="Rectangle 4"/>
          <p:cNvSpPr/>
          <p:nvPr/>
        </p:nvSpPr>
        <p:spPr>
          <a:xfrm>
            <a:off x="491072" y="4335250"/>
            <a:ext cx="11040766" cy="1787036"/>
          </a:xfrm>
          <a:prstGeom prst="rect">
            <a:avLst/>
          </a:prstGeom>
        </p:spPr>
        <p:txBody>
          <a:bodyPr wrap="square">
            <a:spAutoFit/>
          </a:bodyPr>
          <a:lstStyle/>
          <a:p>
            <a:r>
              <a:rPr lang="en-AU" altLang="en-US" sz="2755" dirty="0">
                <a:latin typeface="Cambria" panose="02040503050406030204" pitchFamily="18" charset="0"/>
              </a:rPr>
              <a:t>Counterexample when the PONR sensor is stuck low: The plunger is falling fast, then the operator releases the button. The controller reads the PONR sensor value as low and thinks it is ok to turn on the motor. The controller turns on the motor.</a:t>
            </a:r>
          </a:p>
        </p:txBody>
      </p:sp>
    </p:spTree>
    <p:extLst>
      <p:ext uri="{BB962C8B-B14F-4D97-AF65-F5344CB8AC3E}">
        <p14:creationId xmlns:p14="http://schemas.microsoft.com/office/powerpoint/2010/main" val="48933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What else can happen?</a:t>
            </a:r>
            <a:endParaRPr lang="en-US" sz="4330" dirty="0"/>
          </a:p>
        </p:txBody>
      </p:sp>
      <p:pic>
        <p:nvPicPr>
          <p:cNvPr id="3" name="Picture 2"/>
          <p:cNvPicPr>
            <a:picLocks noChangeAspect="1"/>
          </p:cNvPicPr>
          <p:nvPr/>
        </p:nvPicPr>
        <p:blipFill>
          <a:blip r:embed="rId2"/>
          <a:stretch>
            <a:fillRect/>
          </a:stretch>
        </p:blipFill>
        <p:spPr>
          <a:xfrm>
            <a:off x="712424" y="1450173"/>
            <a:ext cx="10598062" cy="5559501"/>
          </a:xfrm>
          <a:prstGeom prst="rect">
            <a:avLst/>
          </a:prstGeom>
        </p:spPr>
      </p:pic>
      <p:sp>
        <p:nvSpPr>
          <p:cNvPr id="4" name="TextBox 3">
            <a:extLst>
              <a:ext uri="{FF2B5EF4-FFF2-40B4-BE49-F238E27FC236}">
                <a16:creationId xmlns:a16="http://schemas.microsoft.com/office/drawing/2014/main" id="{A3551021-2CDF-4AE4-9412-4A96BEF062E6}"/>
              </a:ext>
            </a:extLst>
          </p:cNvPr>
          <p:cNvSpPr txBox="1"/>
          <p:nvPr/>
        </p:nvSpPr>
        <p:spPr>
          <a:xfrm>
            <a:off x="633240" y="6737076"/>
            <a:ext cx="10677246" cy="728276"/>
          </a:xfrm>
          <a:prstGeom prst="rect">
            <a:avLst/>
          </a:prstGeom>
          <a:noFill/>
        </p:spPr>
        <p:txBody>
          <a:bodyPr wrap="square" rtlCol="0">
            <a:spAutoFit/>
          </a:bodyPr>
          <a:lstStyle/>
          <a:p>
            <a:pPr lvl="0"/>
            <a:r>
              <a:rPr lang="en-US" sz="1181" dirty="0">
                <a:latin typeface="Cambria" panose="02040503050406030204" pitchFamily="18" charset="0"/>
                <a:ea typeface="Microsoft Himalaya" panose="01010100010101010101" pitchFamily="2" charset="0"/>
                <a:cs typeface="Times New Roman" panose="02020603050405020304" pitchFamily="18" charset="0"/>
              </a:rPr>
              <a:t>From: </a:t>
            </a:r>
            <a:r>
              <a:rPr lang="en-AU" sz="1181" dirty="0" err="1"/>
              <a:t>Grunske</a:t>
            </a:r>
            <a:r>
              <a:rPr lang="en-AU" sz="1181" dirty="0"/>
              <a:t>, L., Lindsay, P., </a:t>
            </a:r>
            <a:r>
              <a:rPr lang="en-AU" sz="1181" b="1" dirty="0"/>
              <a:t>Yatapanage, N</a:t>
            </a:r>
            <a:r>
              <a:rPr lang="en-AU" sz="1181" dirty="0"/>
              <a:t>. and Winter, K. (2005). An Automated Failure Mode and Effect Analysis based on High-Level Design Specification with </a:t>
            </a:r>
            <a:r>
              <a:rPr lang="en-AU" sz="1181" dirty="0" err="1"/>
              <a:t>Behavior</a:t>
            </a:r>
            <a:r>
              <a:rPr lang="en-AU" sz="1181" dirty="0"/>
              <a:t> Trees. </a:t>
            </a:r>
            <a:r>
              <a:rPr lang="en-AU" sz="1181" i="1" dirty="0"/>
              <a:t>Integrated Formal Methods: 5th International Conference (IFM 2005), Proc., </a:t>
            </a:r>
            <a:r>
              <a:rPr lang="en-AU" sz="1181" dirty="0"/>
              <a:t>Lecture Notes in Computer Science.  Springer-</a:t>
            </a:r>
            <a:r>
              <a:rPr lang="en-AU" sz="1181" dirty="0" err="1"/>
              <a:t>Verlag</a:t>
            </a:r>
            <a:r>
              <a:rPr lang="en-AU" sz="1181" dirty="0"/>
              <a:t>. 3771:129-149</a:t>
            </a:r>
            <a:r>
              <a:rPr lang="en-AU" sz="1771" dirty="0"/>
              <a:t>. </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Tree>
    <p:extLst>
      <p:ext uri="{BB962C8B-B14F-4D97-AF65-F5344CB8AC3E}">
        <p14:creationId xmlns:p14="http://schemas.microsoft.com/office/powerpoint/2010/main" val="97628257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35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65541" name="Picture 5"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299"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65542" name="Picture 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245"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65543" name="Picture 7"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3886">
            <a:off x="549518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65544" name="Picture 8"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30"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65545" name="Picture 9"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076"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65546" name="Text Box 10"/>
          <p:cNvSpPr txBox="1">
            <a:spLocks noChangeArrowheads="1"/>
          </p:cNvSpPr>
          <p:nvPr/>
        </p:nvSpPr>
        <p:spPr bwMode="auto">
          <a:xfrm>
            <a:off x="2891296" y="335986"/>
            <a:ext cx="6551718" cy="83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850">
                <a:solidFill>
                  <a:srgbClr val="1D3B59"/>
                </a:solidFill>
              </a:rPr>
              <a:t>Behavior Tree Syntax</a:t>
            </a:r>
          </a:p>
        </p:txBody>
      </p:sp>
      <p:pic>
        <p:nvPicPr>
          <p:cNvPr id="65547" name="Picture 11"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021"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19"/>
          <p:cNvSpPr txBox="1">
            <a:spLocks noChangeArrowheads="1"/>
          </p:cNvSpPr>
          <p:nvPr/>
        </p:nvSpPr>
        <p:spPr bwMode="auto">
          <a:xfrm>
            <a:off x="8540053" y="1716677"/>
            <a:ext cx="1905669" cy="131369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de-DE" altLang="en-US" sz="1984"/>
          </a:p>
          <a:p>
            <a:pPr algn="l"/>
            <a:endParaRPr lang="de-DE" altLang="en-US" sz="1984"/>
          </a:p>
          <a:p>
            <a:pPr algn="l"/>
            <a:endParaRPr lang="de-DE" altLang="en-US" sz="1984"/>
          </a:p>
          <a:p>
            <a:pPr algn="l"/>
            <a:endParaRPr lang="en-AU" altLang="en-US" sz="1984"/>
          </a:p>
        </p:txBody>
      </p:sp>
      <p:sp>
        <p:nvSpPr>
          <p:cNvPr id="31" name="Rectangle 25"/>
          <p:cNvSpPr>
            <a:spLocks noChangeArrowheads="1"/>
          </p:cNvSpPr>
          <p:nvPr/>
        </p:nvSpPr>
        <p:spPr bwMode="auto">
          <a:xfrm>
            <a:off x="8211067" y="3144616"/>
            <a:ext cx="694421" cy="261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en-US" sz="1102"/>
              <a:t>Either…</a:t>
            </a:r>
          </a:p>
        </p:txBody>
      </p:sp>
      <p:sp>
        <p:nvSpPr>
          <p:cNvPr id="32" name="Line 22"/>
          <p:cNvSpPr>
            <a:spLocks noChangeShapeType="1"/>
          </p:cNvSpPr>
          <p:nvPr/>
        </p:nvSpPr>
        <p:spPr bwMode="auto">
          <a:xfrm>
            <a:off x="5999162" y="2351899"/>
            <a:ext cx="951959" cy="134919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33" name="Rectangle 21"/>
          <p:cNvSpPr>
            <a:spLocks noChangeArrowheads="1"/>
          </p:cNvSpPr>
          <p:nvPr/>
        </p:nvSpPr>
        <p:spPr bwMode="auto">
          <a:xfrm>
            <a:off x="6634386" y="2827878"/>
            <a:ext cx="1713931" cy="56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en-US" sz="1543"/>
              <a:t>Automatic Model </a:t>
            </a:r>
          </a:p>
          <a:p>
            <a:pPr algn="l"/>
            <a:r>
              <a:rPr lang="en-AU" altLang="en-US" sz="1543"/>
              <a:t>Checking</a:t>
            </a:r>
          </a:p>
        </p:txBody>
      </p:sp>
      <p:sp>
        <p:nvSpPr>
          <p:cNvPr id="34" name="Rectangle 27"/>
          <p:cNvSpPr>
            <a:spLocks noChangeArrowheads="1"/>
          </p:cNvSpPr>
          <p:nvPr/>
        </p:nvSpPr>
        <p:spPr bwMode="auto">
          <a:xfrm>
            <a:off x="8260066" y="3986329"/>
            <a:ext cx="521297" cy="261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en-US" sz="1102"/>
              <a:t>Or …</a:t>
            </a:r>
          </a:p>
        </p:txBody>
      </p:sp>
      <p:sp>
        <p:nvSpPr>
          <p:cNvPr id="35" name="Line 26"/>
          <p:cNvSpPr>
            <a:spLocks noChangeShapeType="1"/>
          </p:cNvSpPr>
          <p:nvPr/>
        </p:nvSpPr>
        <p:spPr bwMode="auto">
          <a:xfrm>
            <a:off x="7983576" y="3701091"/>
            <a:ext cx="475980" cy="8732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pic>
        <p:nvPicPr>
          <p:cNvPr id="36" name="Picture 2" descr="gears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51122" y="3319608"/>
            <a:ext cx="1039455" cy="619473"/>
          </a:xfrm>
          <a:prstGeom prst="rect">
            <a:avLst/>
          </a:prstGeom>
          <a:noFill/>
          <a:extLst>
            <a:ext uri="{909E8E84-426E-40DD-AFC4-6F175D3DCCD1}">
              <a14:hiddenFill xmlns:a14="http://schemas.microsoft.com/office/drawing/2010/main">
                <a:solidFill>
                  <a:srgbClr val="FFFFFF"/>
                </a:solidFill>
              </a14:hiddenFill>
            </a:ext>
          </a:extLst>
        </p:spPr>
      </p:pic>
      <p:sp>
        <p:nvSpPr>
          <p:cNvPr id="37" name="Line 24"/>
          <p:cNvSpPr>
            <a:spLocks noChangeShapeType="1"/>
          </p:cNvSpPr>
          <p:nvPr/>
        </p:nvSpPr>
        <p:spPr bwMode="auto">
          <a:xfrm flipV="1">
            <a:off x="7983576" y="2351899"/>
            <a:ext cx="475980" cy="134919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38" name="Line 23"/>
          <p:cNvSpPr>
            <a:spLocks noChangeShapeType="1"/>
          </p:cNvSpPr>
          <p:nvPr/>
        </p:nvSpPr>
        <p:spPr bwMode="auto">
          <a:xfrm flipV="1">
            <a:off x="6158406" y="3779837"/>
            <a:ext cx="792715" cy="7139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39" name="Rectangle 13"/>
          <p:cNvSpPr>
            <a:spLocks noChangeArrowheads="1"/>
          </p:cNvSpPr>
          <p:nvPr/>
        </p:nvSpPr>
        <p:spPr bwMode="auto">
          <a:xfrm>
            <a:off x="4012998" y="3144615"/>
            <a:ext cx="3414103" cy="56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AU" altLang="en-US" sz="1543"/>
              <a:t>System Model with Injected</a:t>
            </a:r>
          </a:p>
          <a:p>
            <a:pPr algn="l"/>
            <a:r>
              <a:rPr lang="en-AU" altLang="en-US" sz="1543"/>
              <a:t>Component Fault Modes</a:t>
            </a:r>
          </a:p>
        </p:txBody>
      </p:sp>
      <p:sp>
        <p:nvSpPr>
          <p:cNvPr id="40" name="Rectangle 28"/>
          <p:cNvSpPr>
            <a:spLocks noChangeArrowheads="1"/>
          </p:cNvSpPr>
          <p:nvPr/>
        </p:nvSpPr>
        <p:spPr bwMode="auto">
          <a:xfrm>
            <a:off x="6951121" y="3382605"/>
            <a:ext cx="1032456" cy="7139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984"/>
          </a:p>
        </p:txBody>
      </p:sp>
      <p:sp>
        <p:nvSpPr>
          <p:cNvPr id="41" name="Text Box 12"/>
          <p:cNvSpPr txBox="1">
            <a:spLocks noChangeArrowheads="1"/>
          </p:cNvSpPr>
          <p:nvPr/>
        </p:nvSpPr>
        <p:spPr bwMode="auto">
          <a:xfrm>
            <a:off x="4095244" y="3701092"/>
            <a:ext cx="1905669" cy="1313693"/>
          </a:xfrm>
          <a:prstGeom prst="rect">
            <a:avLst/>
          </a:prstGeom>
          <a:solidFill>
            <a:srgbClr val="C0C0C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de-DE" altLang="en-US" sz="1984"/>
          </a:p>
          <a:p>
            <a:pPr algn="l"/>
            <a:endParaRPr lang="en-AU" altLang="en-US" sz="1984"/>
          </a:p>
          <a:p>
            <a:pPr algn="l"/>
            <a:endParaRPr lang="de-DE" altLang="en-US" sz="1984"/>
          </a:p>
          <a:p>
            <a:pPr algn="l"/>
            <a:endParaRPr lang="en-AU" altLang="en-US" sz="1984"/>
          </a:p>
        </p:txBody>
      </p:sp>
      <p:sp>
        <p:nvSpPr>
          <p:cNvPr id="42" name="Text Box 16"/>
          <p:cNvSpPr txBox="1">
            <a:spLocks noChangeArrowheads="1"/>
          </p:cNvSpPr>
          <p:nvPr/>
        </p:nvSpPr>
        <p:spPr bwMode="auto">
          <a:xfrm>
            <a:off x="4173991" y="3774588"/>
            <a:ext cx="1905668" cy="1313693"/>
          </a:xfrm>
          <a:prstGeom prst="rect">
            <a:avLst/>
          </a:prstGeom>
          <a:solidFill>
            <a:srgbClr val="C0C0C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de-DE" altLang="en-US" sz="1984"/>
          </a:p>
          <a:p>
            <a:pPr algn="l"/>
            <a:endParaRPr lang="de-DE" altLang="en-US" sz="1984"/>
          </a:p>
          <a:p>
            <a:pPr algn="l"/>
            <a:endParaRPr lang="de-DE" altLang="en-US" sz="1984"/>
          </a:p>
          <a:p>
            <a:pPr algn="l"/>
            <a:endParaRPr lang="en-AU" altLang="en-US" sz="1984"/>
          </a:p>
        </p:txBody>
      </p:sp>
      <p:sp>
        <p:nvSpPr>
          <p:cNvPr id="43" name="Text Box 17"/>
          <p:cNvSpPr txBox="1">
            <a:spLocks noChangeArrowheads="1"/>
          </p:cNvSpPr>
          <p:nvPr/>
        </p:nvSpPr>
        <p:spPr bwMode="auto">
          <a:xfrm>
            <a:off x="4254488" y="3858585"/>
            <a:ext cx="1905668" cy="131369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de-DE" altLang="en-US" sz="1984"/>
          </a:p>
          <a:p>
            <a:pPr algn="l"/>
            <a:endParaRPr lang="de-DE" altLang="en-US" sz="1984"/>
          </a:p>
          <a:p>
            <a:pPr algn="l"/>
            <a:endParaRPr lang="de-DE" altLang="en-US" sz="1984"/>
          </a:p>
          <a:p>
            <a:pPr algn="l"/>
            <a:endParaRPr lang="en-AU" altLang="en-US" sz="1984"/>
          </a:p>
        </p:txBody>
      </p:sp>
      <p:pic>
        <p:nvPicPr>
          <p:cNvPr id="44" name="Picture 34" descr="pressFail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8717" y="3939081"/>
            <a:ext cx="1224947" cy="1238947"/>
          </a:xfrm>
          <a:prstGeom prst="rect">
            <a:avLst/>
          </a:prstGeom>
          <a:noFill/>
          <a:extLst>
            <a:ext uri="{909E8E84-426E-40DD-AFC4-6F175D3DCCD1}">
              <a14:hiddenFill xmlns:a14="http://schemas.microsoft.com/office/drawing/2010/main">
                <a:solidFill>
                  <a:srgbClr val="FFFFFF"/>
                </a:solidFill>
              </a14:hiddenFill>
            </a:ext>
          </a:extLst>
        </p:spPr>
      </p:pic>
      <p:sp>
        <p:nvSpPr>
          <p:cNvPr id="45" name="Line 11"/>
          <p:cNvSpPr>
            <a:spLocks noChangeShapeType="1"/>
          </p:cNvSpPr>
          <p:nvPr/>
        </p:nvSpPr>
        <p:spPr bwMode="auto">
          <a:xfrm>
            <a:off x="3220282" y="4336313"/>
            <a:ext cx="8732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46" name="Line 9"/>
          <p:cNvSpPr>
            <a:spLocks noChangeShapeType="1"/>
          </p:cNvSpPr>
          <p:nvPr/>
        </p:nvSpPr>
        <p:spPr bwMode="auto">
          <a:xfrm flipV="1">
            <a:off x="3776758" y="4336314"/>
            <a:ext cx="0" cy="22224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47" name="Line 10"/>
          <p:cNvSpPr>
            <a:spLocks noChangeShapeType="1"/>
          </p:cNvSpPr>
          <p:nvPr/>
        </p:nvSpPr>
        <p:spPr bwMode="auto">
          <a:xfrm>
            <a:off x="3220282" y="6558718"/>
            <a:ext cx="5564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48" name="Line 18"/>
          <p:cNvSpPr>
            <a:spLocks noChangeShapeType="1"/>
          </p:cNvSpPr>
          <p:nvPr/>
        </p:nvSpPr>
        <p:spPr bwMode="auto">
          <a:xfrm>
            <a:off x="3220282" y="2351898"/>
            <a:ext cx="8732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49" name="Rectangle 15"/>
          <p:cNvSpPr>
            <a:spLocks noChangeArrowheads="1"/>
          </p:cNvSpPr>
          <p:nvPr/>
        </p:nvSpPr>
        <p:spPr bwMode="auto">
          <a:xfrm>
            <a:off x="3976250" y="1160201"/>
            <a:ext cx="2084353" cy="56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en-US" sz="1543"/>
              <a:t>Formalised Temporal </a:t>
            </a:r>
          </a:p>
          <a:p>
            <a:pPr algn="l"/>
            <a:r>
              <a:rPr lang="en-AU" altLang="en-US" sz="1543"/>
              <a:t>Logic Formulae</a:t>
            </a:r>
          </a:p>
        </p:txBody>
      </p:sp>
      <p:sp>
        <p:nvSpPr>
          <p:cNvPr id="50" name="Text Box 112"/>
          <p:cNvSpPr txBox="1">
            <a:spLocks noChangeArrowheads="1"/>
          </p:cNvSpPr>
          <p:nvPr/>
        </p:nvSpPr>
        <p:spPr bwMode="auto">
          <a:xfrm>
            <a:off x="4093495" y="1716677"/>
            <a:ext cx="1984415" cy="131369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de-DE" altLang="en-US" sz="1984"/>
          </a:p>
          <a:p>
            <a:pPr algn="l"/>
            <a:endParaRPr lang="de-DE" altLang="en-US" sz="1984"/>
          </a:p>
          <a:p>
            <a:pPr algn="l"/>
            <a:endParaRPr lang="de-DE" altLang="en-US" sz="1984"/>
          </a:p>
          <a:p>
            <a:pPr algn="l"/>
            <a:endParaRPr lang="en-AU" altLang="en-US" sz="1984"/>
          </a:p>
        </p:txBody>
      </p:sp>
      <p:sp>
        <p:nvSpPr>
          <p:cNvPr id="51" name="Text Box 113"/>
          <p:cNvSpPr txBox="1">
            <a:spLocks noChangeArrowheads="1"/>
          </p:cNvSpPr>
          <p:nvPr/>
        </p:nvSpPr>
        <p:spPr bwMode="auto">
          <a:xfrm>
            <a:off x="4093495" y="1874169"/>
            <a:ext cx="2143657" cy="124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AU" altLang="en-US" sz="441" b="1"/>
              <a:t>th1:  THEOREM behavior |- G((plunger=plunger_at_top AND operator=operator_released_button) =&gt; (electric_Motor=electric_Motor_on));</a:t>
            </a:r>
          </a:p>
          <a:p>
            <a:pPr algn="l"/>
            <a:endParaRPr lang="en-AU" altLang="en-US" sz="441" b="1"/>
          </a:p>
          <a:p>
            <a:pPr algn="l"/>
            <a:r>
              <a:rPr lang="en-AU" altLang="en-US" sz="441" b="1"/>
              <a:t>th2:  THEOREM behavior |- G((plunger=plunger_falling_fast) =&gt; (electric_Motor=electric_Motor_off));</a:t>
            </a:r>
          </a:p>
          <a:p>
            <a:pPr algn="l"/>
            <a:endParaRPr lang="en-AU" altLang="en-US" sz="441" b="1"/>
          </a:p>
          <a:p>
            <a:pPr algn="l"/>
            <a:r>
              <a:rPr lang="en-AU" altLang="en-US" sz="441" b="1"/>
              <a:t>th3:  THEOREM behavior |- G(F(plunger=plunger_falling_fast)) =&gt; G((plunger=plunger_falling_slow AND operator=operator_released_button) =&gt; U(plunger=plunger_falling_slow, electric_Motor=electric_Motor_on)); </a:t>
            </a:r>
          </a:p>
          <a:p>
            <a:pPr algn="l"/>
            <a:endParaRPr lang="en-AU" altLang="en-US" sz="441" b="1"/>
          </a:p>
          <a:p>
            <a:pPr algn="l"/>
            <a:r>
              <a:rPr lang="en-AU" altLang="en-US" sz="441" b="1"/>
              <a:t>th4:  THEOREM behavior |- G(NOT((plunger=plunger_rising_below_PONR OR plunger=plunger_rising_above_PONR) AND (electric_Motor=electric_Motor_off)));</a:t>
            </a:r>
          </a:p>
          <a:p>
            <a:pPr algn="l"/>
            <a:endParaRPr lang="en-AU" altLang="en-US" sz="441" b="1"/>
          </a:p>
        </p:txBody>
      </p:sp>
      <p:sp>
        <p:nvSpPr>
          <p:cNvPr id="52" name="Rectangle 8"/>
          <p:cNvSpPr>
            <a:spLocks noChangeArrowheads="1"/>
          </p:cNvSpPr>
          <p:nvPr/>
        </p:nvSpPr>
        <p:spPr bwMode="auto">
          <a:xfrm>
            <a:off x="1235867" y="5207776"/>
            <a:ext cx="5039783" cy="56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AU" altLang="en-US" sz="1543"/>
              <a:t>Component Fault </a:t>
            </a:r>
          </a:p>
          <a:p>
            <a:pPr algn="l"/>
            <a:r>
              <a:rPr lang="en-AU" altLang="en-US" sz="1543"/>
              <a:t>Modes</a:t>
            </a:r>
          </a:p>
        </p:txBody>
      </p:sp>
      <p:sp>
        <p:nvSpPr>
          <p:cNvPr id="53" name="Text Box 5"/>
          <p:cNvSpPr txBox="1">
            <a:spLocks noChangeArrowheads="1"/>
          </p:cNvSpPr>
          <p:nvPr/>
        </p:nvSpPr>
        <p:spPr bwMode="auto">
          <a:xfrm>
            <a:off x="1316363" y="5759003"/>
            <a:ext cx="1905669" cy="131369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de-DE" altLang="en-US" sz="1984"/>
          </a:p>
          <a:p>
            <a:pPr algn="l"/>
            <a:endParaRPr lang="de-DE" altLang="en-US" sz="1984"/>
          </a:p>
          <a:p>
            <a:pPr algn="l"/>
            <a:endParaRPr lang="de-DE" altLang="en-US" sz="1984"/>
          </a:p>
          <a:p>
            <a:pPr algn="l"/>
            <a:endParaRPr lang="en-AU" altLang="en-US" sz="1984"/>
          </a:p>
        </p:txBody>
      </p:sp>
      <p:pic>
        <p:nvPicPr>
          <p:cNvPr id="54" name="Picture 151" descr="pressBranc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0333" y="5923496"/>
            <a:ext cx="332486" cy="1009706"/>
          </a:xfrm>
          <a:prstGeom prst="rect">
            <a:avLst/>
          </a:prstGeom>
          <a:noFill/>
          <a:extLst>
            <a:ext uri="{909E8E84-426E-40DD-AFC4-6F175D3DCCD1}">
              <a14:hiddenFill xmlns:a14="http://schemas.microsoft.com/office/drawing/2010/main">
                <a:solidFill>
                  <a:srgbClr val="FFFFFF"/>
                </a:solidFill>
              </a14:hiddenFill>
            </a:ext>
          </a:extLst>
        </p:spPr>
      </p:pic>
      <p:sp>
        <p:nvSpPr>
          <p:cNvPr id="55" name="Text Box 4"/>
          <p:cNvSpPr txBox="1">
            <a:spLocks noChangeArrowheads="1"/>
          </p:cNvSpPr>
          <p:nvPr/>
        </p:nvSpPr>
        <p:spPr bwMode="auto">
          <a:xfrm>
            <a:off x="1316363" y="3701092"/>
            <a:ext cx="1905669" cy="131369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de-DE" altLang="en-US" sz="1984"/>
          </a:p>
          <a:p>
            <a:pPr algn="l"/>
            <a:endParaRPr lang="en-AU" altLang="en-US" sz="1984"/>
          </a:p>
          <a:p>
            <a:pPr algn="l"/>
            <a:endParaRPr lang="de-DE" altLang="en-US" sz="1984"/>
          </a:p>
          <a:p>
            <a:pPr algn="l"/>
            <a:endParaRPr lang="en-AU" altLang="en-US" sz="1984"/>
          </a:p>
        </p:txBody>
      </p:sp>
      <p:pic>
        <p:nvPicPr>
          <p:cNvPr id="56" name="Picture 31" descr="pres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4354" y="3779837"/>
            <a:ext cx="1188199" cy="1209199"/>
          </a:xfrm>
          <a:prstGeom prst="rect">
            <a:avLst/>
          </a:prstGeom>
          <a:noFill/>
          <a:extLst>
            <a:ext uri="{909E8E84-426E-40DD-AFC4-6F175D3DCCD1}">
              <a14:hiddenFill xmlns:a14="http://schemas.microsoft.com/office/drawing/2010/main">
                <a:solidFill>
                  <a:srgbClr val="FFFFFF"/>
                </a:solidFill>
              </a14:hiddenFill>
            </a:ext>
          </a:extLst>
        </p:spPr>
      </p:pic>
      <p:sp>
        <p:nvSpPr>
          <p:cNvPr id="57" name="Text Box 3"/>
          <p:cNvSpPr txBox="1">
            <a:spLocks noChangeArrowheads="1"/>
          </p:cNvSpPr>
          <p:nvPr/>
        </p:nvSpPr>
        <p:spPr bwMode="auto">
          <a:xfrm>
            <a:off x="1316363" y="1716677"/>
            <a:ext cx="1905669" cy="131369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de-DE" altLang="en-US" sz="1984"/>
          </a:p>
          <a:p>
            <a:pPr algn="l"/>
            <a:endParaRPr lang="de-DE" altLang="en-US" sz="1984"/>
          </a:p>
          <a:p>
            <a:pPr algn="l"/>
            <a:endParaRPr lang="de-DE" altLang="en-US" sz="1984"/>
          </a:p>
          <a:p>
            <a:pPr algn="l"/>
            <a:endParaRPr lang="en-AU" altLang="en-US" sz="1984"/>
          </a:p>
        </p:txBody>
      </p:sp>
      <p:sp>
        <p:nvSpPr>
          <p:cNvPr id="58" name="Text Box 30"/>
          <p:cNvSpPr txBox="1">
            <a:spLocks noChangeArrowheads="1"/>
          </p:cNvSpPr>
          <p:nvPr/>
        </p:nvSpPr>
        <p:spPr bwMode="auto">
          <a:xfrm>
            <a:off x="1395111" y="1954667"/>
            <a:ext cx="1746425" cy="906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AU" altLang="en-US" sz="441" b="1"/>
              <a:t>Th1: Uncommanded closing:  Plunger should not start falling without the operator pressing the button.</a:t>
            </a:r>
          </a:p>
          <a:p>
            <a:pPr algn="l"/>
            <a:endParaRPr lang="en-AU" altLang="en-US" sz="441" b="1"/>
          </a:p>
          <a:p>
            <a:pPr algn="l"/>
            <a:r>
              <a:rPr lang="en-AU" altLang="en-US" sz="441" b="1"/>
              <a:t>Th2: Motor on below PONR:  The motor should not turn on when the plunger is falling below the PONR.</a:t>
            </a:r>
          </a:p>
          <a:p>
            <a:pPr algn="l"/>
            <a:r>
              <a:rPr lang="en-AU" altLang="en-US" sz="441" b="1"/>
              <a:t>  </a:t>
            </a:r>
          </a:p>
          <a:p>
            <a:pPr algn="l"/>
            <a:r>
              <a:rPr lang="en-AU" altLang="en-US" sz="441" b="1"/>
              <a:t>Th3: Loss of abort:  If the plunger is falling above the PONR and the operator releases the button, the motor should turn on.</a:t>
            </a:r>
          </a:p>
          <a:p>
            <a:pPr algn="l"/>
            <a:endParaRPr lang="en-AU" altLang="en-US" sz="441" b="1"/>
          </a:p>
          <a:p>
            <a:pPr algn="l"/>
            <a:r>
              <a:rPr lang="en-AU" altLang="en-US" sz="441" b="1"/>
              <a:t>Th4: Plunger falling before reaching the top:   The motor should not turn off unless the plunger is at the top.</a:t>
            </a:r>
          </a:p>
        </p:txBody>
      </p:sp>
      <p:sp>
        <p:nvSpPr>
          <p:cNvPr id="59" name="Rectangle 6"/>
          <p:cNvSpPr>
            <a:spLocks noChangeArrowheads="1"/>
          </p:cNvSpPr>
          <p:nvPr/>
        </p:nvSpPr>
        <p:spPr bwMode="auto">
          <a:xfrm>
            <a:off x="1188620" y="1137451"/>
            <a:ext cx="1955985" cy="56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en-US" sz="1543"/>
              <a:t>Safety and Security </a:t>
            </a:r>
          </a:p>
          <a:p>
            <a:pPr algn="l"/>
            <a:r>
              <a:rPr lang="en-AU" altLang="en-US" sz="1543"/>
              <a:t>Requirements</a:t>
            </a:r>
          </a:p>
        </p:txBody>
      </p:sp>
      <p:sp>
        <p:nvSpPr>
          <p:cNvPr id="60" name="Rectangle 7"/>
          <p:cNvSpPr>
            <a:spLocks noChangeArrowheads="1"/>
          </p:cNvSpPr>
          <p:nvPr/>
        </p:nvSpPr>
        <p:spPr bwMode="auto">
          <a:xfrm>
            <a:off x="1223618" y="3359855"/>
            <a:ext cx="1439818" cy="32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en-US" sz="1543"/>
              <a:t>System Model</a:t>
            </a:r>
          </a:p>
        </p:txBody>
      </p:sp>
      <p:sp>
        <p:nvSpPr>
          <p:cNvPr id="61" name="Rectangle 20"/>
          <p:cNvSpPr>
            <a:spLocks noChangeArrowheads="1"/>
          </p:cNvSpPr>
          <p:nvPr/>
        </p:nvSpPr>
        <p:spPr bwMode="auto">
          <a:xfrm>
            <a:off x="8380810" y="1160200"/>
            <a:ext cx="2664512" cy="32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en-US" sz="1543"/>
              <a:t>Identified unsafe behaviours</a:t>
            </a:r>
          </a:p>
        </p:txBody>
      </p:sp>
      <p:sp>
        <p:nvSpPr>
          <p:cNvPr id="62" name="AutoShape 73"/>
          <p:cNvSpPr>
            <a:spLocks noChangeArrowheads="1"/>
          </p:cNvSpPr>
          <p:nvPr/>
        </p:nvSpPr>
        <p:spPr bwMode="auto">
          <a:xfrm>
            <a:off x="9115424" y="2032537"/>
            <a:ext cx="932710" cy="915211"/>
          </a:xfrm>
          <a:prstGeom prst="irregularSeal1">
            <a:avLst/>
          </a:prstGeom>
          <a:gradFill rotWithShape="1">
            <a:gsLst>
              <a:gs pos="0">
                <a:srgbClr val="FFCC66"/>
              </a:gs>
              <a:gs pos="100000">
                <a:srgbClr val="FF00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984"/>
          </a:p>
        </p:txBody>
      </p:sp>
      <p:sp>
        <p:nvSpPr>
          <p:cNvPr id="63" name="Text Box 152"/>
          <p:cNvSpPr txBox="1">
            <a:spLocks noChangeArrowheads="1"/>
          </p:cNvSpPr>
          <p:nvPr/>
        </p:nvSpPr>
        <p:spPr bwMode="auto">
          <a:xfrm>
            <a:off x="9411516" y="3092117"/>
            <a:ext cx="1795423" cy="77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AU" altLang="en-US" sz="2205" b="1"/>
              <a:t>Hazard has occurred</a:t>
            </a:r>
          </a:p>
        </p:txBody>
      </p:sp>
      <p:sp>
        <p:nvSpPr>
          <p:cNvPr id="3" name="Rectangle 2"/>
          <p:cNvSpPr/>
          <p:nvPr/>
        </p:nvSpPr>
        <p:spPr>
          <a:xfrm>
            <a:off x="8528679" y="4574303"/>
            <a:ext cx="2090285" cy="113745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84" dirty="0">
                <a:solidFill>
                  <a:srgbClr val="0070C0"/>
                </a:solidFill>
              </a:rPr>
              <a:t>Proved</a:t>
            </a:r>
            <a:endParaRPr lang="en-GB" sz="1984" dirty="0">
              <a:solidFill>
                <a:srgbClr val="0070C0"/>
              </a:solidFill>
            </a:endParaRPr>
          </a:p>
        </p:txBody>
      </p:sp>
    </p:spTree>
    <p:extLst>
      <p:ext uri="{BB962C8B-B14F-4D97-AF65-F5344CB8AC3E}">
        <p14:creationId xmlns:p14="http://schemas.microsoft.com/office/powerpoint/2010/main" val="276245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100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nodeType="withEffect">
                                  <p:stCondLst>
                                    <p:cond delay="100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100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grpId="0" nodeType="withEffect">
                                  <p:stCondLst>
                                    <p:cond delay="100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100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1000"/>
                                  </p:stCondLst>
                                  <p:childTnLst>
                                    <p:set>
                                      <p:cBhvr>
                                        <p:cTn id="22" dur="1" fill="hold">
                                          <p:stCondLst>
                                            <p:cond delay="0"/>
                                          </p:stCondLst>
                                        </p:cTn>
                                        <p:tgtEl>
                                          <p:spTgt spid="59"/>
                                        </p:tgtEl>
                                        <p:attrNameLst>
                                          <p:attrName>style.visibility</p:attrName>
                                        </p:attrNameLst>
                                      </p:cBhvr>
                                      <p:to>
                                        <p:strVal val="visible"/>
                                      </p:to>
                                    </p:set>
                                  </p:childTnLst>
                                </p:cTn>
                              </p:par>
                              <p:par>
                                <p:cTn id="23" presetID="1" presetClass="entr" presetSubtype="0" fill="hold" grpId="0" nodeType="withEffect">
                                  <p:stCondLst>
                                    <p:cond delay="1000"/>
                                  </p:stCondLst>
                                  <p:childTnLst>
                                    <p:set>
                                      <p:cBhvr>
                                        <p:cTn id="24" dur="1" fill="hold">
                                          <p:stCondLst>
                                            <p:cond delay="0"/>
                                          </p:stCondLst>
                                        </p:cTn>
                                        <p:tgtEl>
                                          <p:spTgt spid="60"/>
                                        </p:tgtEl>
                                        <p:attrNameLst>
                                          <p:attrName>style.visibility</p:attrName>
                                        </p:attrNameLst>
                                      </p:cBhvr>
                                      <p:to>
                                        <p:strVal val="visible"/>
                                      </p:to>
                                    </p:set>
                                  </p:childTnLst>
                                </p:cTn>
                              </p:par>
                              <p:par>
                                <p:cTn id="25" presetID="1" presetClass="entr" presetSubtype="0" fill="hold" grpId="0" nodeType="withEffect">
                                  <p:stCondLst>
                                    <p:cond delay="100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grpId="0" nodeType="withEffect">
                                  <p:stCondLst>
                                    <p:cond delay="100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100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100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100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100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100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100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100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100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ntr" presetSubtype="0" fill="hold" grpId="0" nodeType="withEffect">
                                  <p:stCondLst>
                                    <p:cond delay="100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1000"/>
                                  </p:stCondLst>
                                  <p:childTnLst>
                                    <p:set>
                                      <p:cBhvr>
                                        <p:cTn id="48" dur="1" fill="hold">
                                          <p:stCondLst>
                                            <p:cond delay="0"/>
                                          </p:stCondLst>
                                        </p:cTn>
                                        <p:tgtEl>
                                          <p:spTgt spid="61"/>
                                        </p:tgtEl>
                                        <p:attrNameLst>
                                          <p:attrName>style.visibility</p:attrName>
                                        </p:attrNameLst>
                                      </p:cBhvr>
                                      <p:to>
                                        <p:strVal val="visible"/>
                                      </p:to>
                                    </p:set>
                                  </p:childTnLst>
                                </p:cTn>
                              </p:par>
                              <p:par>
                                <p:cTn id="49" presetID="1" presetClass="entr" presetSubtype="0" fill="hold" grpId="0" nodeType="withEffect">
                                  <p:stCondLst>
                                    <p:cond delay="100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grpId="0" nodeType="withEffect">
                                  <p:stCondLst>
                                    <p:cond delay="100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grpId="0" nodeType="withEffect">
                                  <p:stCondLst>
                                    <p:cond delay="100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grpId="0" nodeType="withEffect">
                                  <p:stCondLst>
                                    <p:cond delay="100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100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grpId="0" nodeType="withEffect">
                                  <p:stCondLst>
                                    <p:cond delay="100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0" nodeType="withEffect">
                                  <p:stCondLst>
                                    <p:cond delay="100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grpId="0" nodeType="withEffect">
                                  <p:stCondLst>
                                    <p:cond delay="1000"/>
                                  </p:stCondLst>
                                  <p:childTnLst>
                                    <p:set>
                                      <p:cBhvr>
                                        <p:cTn id="64" dur="1" fill="hold">
                                          <p:stCondLst>
                                            <p:cond delay="0"/>
                                          </p:stCondLst>
                                        </p:cTn>
                                        <p:tgtEl>
                                          <p:spTgt spid="40"/>
                                        </p:tgtEl>
                                        <p:attrNameLst>
                                          <p:attrName>style.visibility</p:attrName>
                                        </p:attrNameLst>
                                      </p:cBhvr>
                                      <p:to>
                                        <p:strVal val="visible"/>
                                      </p:to>
                                    </p:set>
                                  </p:childTnLst>
                                </p:cTn>
                              </p:par>
                              <p:par>
                                <p:cTn id="65" presetID="1" presetClass="entr" presetSubtype="0" fill="hold" grpId="0" nodeType="withEffect">
                                  <p:stCondLst>
                                    <p:cond delay="1000"/>
                                  </p:stCondLst>
                                  <p:childTnLst>
                                    <p:set>
                                      <p:cBhvr>
                                        <p:cTn id="66" dur="1" fill="hold">
                                          <p:stCondLst>
                                            <p:cond delay="0"/>
                                          </p:stCondLst>
                                        </p:cTn>
                                        <p:tgtEl>
                                          <p:spTgt spid="58"/>
                                        </p:tgtEl>
                                        <p:attrNameLst>
                                          <p:attrName>style.visibility</p:attrName>
                                        </p:attrNameLst>
                                      </p:cBhvr>
                                      <p:to>
                                        <p:strVal val="visible"/>
                                      </p:to>
                                    </p:set>
                                  </p:childTnLst>
                                </p:cTn>
                              </p:par>
                              <p:par>
                                <p:cTn id="67" presetID="1" presetClass="exit" presetSubtype="0" fill="hold" grpId="1" nodeType="withEffect">
                                  <p:stCondLst>
                                    <p:cond delay="1000"/>
                                  </p:stCondLst>
                                  <p:childTnLst>
                                    <p:set>
                                      <p:cBhvr>
                                        <p:cTn id="68" dur="1" fill="hold">
                                          <p:stCondLst>
                                            <p:cond delay="0"/>
                                          </p:stCondLst>
                                        </p:cTn>
                                        <p:tgtEl>
                                          <p:spTgt spid="62"/>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childTnLst>
                                </p:cTn>
                              </p:par>
                              <p:par>
                                <p:cTn id="71" presetID="1" presetClass="exit" presetSubtype="0" fill="hold" grpId="1" nodeType="withEffect">
                                  <p:stCondLst>
                                    <p:cond delay="1000"/>
                                  </p:stCondLst>
                                  <p:childTnLst>
                                    <p:set>
                                      <p:cBhvr>
                                        <p:cTn id="72" dur="1" fill="hold">
                                          <p:stCondLst>
                                            <p:cond delay="0"/>
                                          </p:stCondLst>
                                        </p:cTn>
                                        <p:tgtEl>
                                          <p:spTgt spid="63"/>
                                        </p:tgtEl>
                                        <p:attrNameLst>
                                          <p:attrName>style.visibility</p:attrName>
                                        </p:attrNameLst>
                                      </p:cBhvr>
                                      <p:to>
                                        <p:strVal val="hidden"/>
                                      </p:to>
                                    </p:set>
                                  </p:childTnLst>
                                </p:cTn>
                              </p:par>
                              <p:par>
                                <p:cTn id="73" presetID="1" presetClass="entr" presetSubtype="0" fill="hold" grpId="0" nodeType="withEffect">
                                  <p:stCondLst>
                                    <p:cond delay="1000"/>
                                  </p:stCondLst>
                                  <p:childTnLst>
                                    <p:set>
                                      <p:cBhvr>
                                        <p:cTn id="74" dur="1" fill="hold">
                                          <p:stCondLst>
                                            <p:cond delay="0"/>
                                          </p:stCondLst>
                                        </p:cTn>
                                        <p:tgtEl>
                                          <p:spTgt spid="50"/>
                                        </p:tgtEl>
                                        <p:attrNameLst>
                                          <p:attrName>style.visibility</p:attrName>
                                        </p:attrNameLst>
                                      </p:cBhvr>
                                      <p:to>
                                        <p:strVal val="visible"/>
                                      </p:to>
                                    </p:set>
                                  </p:childTnLst>
                                </p:cTn>
                              </p:par>
                              <p:par>
                                <p:cTn id="75" presetID="1" presetClass="entr" presetSubtype="0" fill="hold" grpId="0" nodeType="withEffect">
                                  <p:stCondLst>
                                    <p:cond delay="1000"/>
                                  </p:stCondLst>
                                  <p:childTnLst>
                                    <p:set>
                                      <p:cBhvr>
                                        <p:cTn id="76" dur="1" fill="hold">
                                          <p:stCondLst>
                                            <p:cond delay="0"/>
                                          </p:stCondLst>
                                        </p:cTn>
                                        <p:tgtEl>
                                          <p:spTgt spid="51"/>
                                        </p:tgtEl>
                                        <p:attrNameLst>
                                          <p:attrName>style.visibility</p:attrName>
                                        </p:attrNameLst>
                                      </p:cBhvr>
                                      <p:to>
                                        <p:strVal val="visible"/>
                                      </p:to>
                                    </p:set>
                                  </p:childTnLst>
                                </p:cTn>
                              </p:par>
                              <p:par>
                                <p:cTn id="77" presetID="1" presetClass="entr" presetSubtype="0" fill="hold" nodeType="withEffect">
                                  <p:stCondLst>
                                    <p:cond delay="1000"/>
                                  </p:stCondLst>
                                  <p:childTnLst>
                                    <p:set>
                                      <p:cBhvr>
                                        <p:cTn id="7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animBg="1"/>
      <p:bldP spid="33" grpId="0"/>
      <p:bldP spid="34" grpId="0"/>
      <p:bldP spid="35" grpId="0" animBg="1"/>
      <p:bldP spid="37" grpId="0" animBg="1"/>
      <p:bldP spid="38" grpId="0" animBg="1"/>
      <p:bldP spid="39" grpId="0"/>
      <p:bldP spid="40" grpId="0" animBg="1"/>
      <p:bldP spid="41" grpId="0" animBg="1"/>
      <p:bldP spid="42" grpId="0" animBg="1"/>
      <p:bldP spid="43" grpId="0" animBg="1"/>
      <p:bldP spid="45" grpId="0" animBg="1"/>
      <p:bldP spid="46" grpId="0" animBg="1"/>
      <p:bldP spid="47" grpId="0" animBg="1"/>
      <p:bldP spid="48" grpId="0" animBg="1"/>
      <p:bldP spid="49" grpId="0"/>
      <p:bldP spid="50" grpId="0" animBg="1"/>
      <p:bldP spid="51" grpId="0"/>
      <p:bldP spid="52" grpId="0"/>
      <p:bldP spid="53" grpId="0" animBg="1"/>
      <p:bldP spid="55" grpId="0" animBg="1"/>
      <p:bldP spid="57" grpId="0" animBg="1"/>
      <p:bldP spid="58" grpId="0"/>
      <p:bldP spid="59" grpId="0"/>
      <p:bldP spid="60" grpId="0"/>
      <p:bldP spid="61" grpId="0"/>
      <p:bldP spid="62" grpId="0" animBg="1"/>
      <p:bldP spid="62" grpId="1" animBg="1"/>
      <p:bldP spid="63" grpId="0"/>
      <p:bldP spid="63" grpId="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5" name="Picture 25"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35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61466" name="Picture 2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299"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61467" name="Picture 27"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245"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61468" name="Picture 28"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3886">
            <a:off x="549518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61469" name="Picture 29"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30"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61470" name="Picture 30"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076"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61455" name="Text Box 15"/>
          <p:cNvSpPr txBox="1">
            <a:spLocks noChangeArrowheads="1"/>
          </p:cNvSpPr>
          <p:nvPr/>
        </p:nvSpPr>
        <p:spPr bwMode="auto">
          <a:xfrm>
            <a:off x="3563267" y="335986"/>
            <a:ext cx="4787794" cy="83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850">
                <a:solidFill>
                  <a:srgbClr val="1D3B59"/>
                </a:solidFill>
              </a:rPr>
              <a:t>Program Slicing</a:t>
            </a:r>
          </a:p>
        </p:txBody>
      </p:sp>
      <p:pic>
        <p:nvPicPr>
          <p:cNvPr id="61471" name="Picture 31"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021"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7177" name="AutoShape 9"/>
          <p:cNvSpPr>
            <a:spLocks noChangeArrowheads="1"/>
          </p:cNvSpPr>
          <p:nvPr/>
        </p:nvSpPr>
        <p:spPr bwMode="auto">
          <a:xfrm>
            <a:off x="3815256" y="2435895"/>
            <a:ext cx="1343942" cy="556476"/>
          </a:xfrm>
          <a:prstGeom prst="rightArrow">
            <a:avLst>
              <a:gd name="adj1" fmla="val 50000"/>
              <a:gd name="adj2" fmla="val 60377"/>
            </a:avLst>
          </a:prstGeom>
          <a:solidFill>
            <a:srgbClr val="008080"/>
          </a:solidFill>
          <a:ln w="9525">
            <a:solidFill>
              <a:srgbClr val="000000"/>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AU" altLang="en-US" sz="1984"/>
          </a:p>
        </p:txBody>
      </p:sp>
      <p:sp>
        <p:nvSpPr>
          <p:cNvPr id="2" name="AutoShape 9"/>
          <p:cNvSpPr>
            <a:spLocks noChangeArrowheads="1"/>
          </p:cNvSpPr>
          <p:nvPr/>
        </p:nvSpPr>
        <p:spPr bwMode="auto">
          <a:xfrm rot="2198972">
            <a:off x="7679090" y="3191863"/>
            <a:ext cx="1508435" cy="556476"/>
          </a:xfrm>
          <a:prstGeom prst="rightArrow">
            <a:avLst>
              <a:gd name="adj1" fmla="val 50000"/>
              <a:gd name="adj2" fmla="val 67767"/>
            </a:avLst>
          </a:prstGeom>
          <a:solidFill>
            <a:srgbClr val="008080"/>
          </a:solidFill>
          <a:ln w="9525">
            <a:solidFill>
              <a:srgbClr val="000000"/>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AU" altLang="en-US" sz="1984"/>
          </a:p>
        </p:txBody>
      </p:sp>
      <p:sp>
        <p:nvSpPr>
          <p:cNvPr id="61480" name="Text Box 40"/>
          <p:cNvSpPr txBox="1">
            <a:spLocks noChangeArrowheads="1"/>
          </p:cNvSpPr>
          <p:nvPr/>
        </p:nvSpPr>
        <p:spPr bwMode="auto">
          <a:xfrm>
            <a:off x="3731198" y="1627429"/>
            <a:ext cx="1358064" cy="906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646">
                <a:solidFill>
                  <a:srgbClr val="1D3B59"/>
                </a:solidFill>
              </a:rPr>
              <a:t>Control</a:t>
            </a:r>
            <a:r>
              <a:rPr lang="en-US" altLang="en-US" sz="2205" b="1">
                <a:solidFill>
                  <a:srgbClr val="FFFF66"/>
                </a:solidFill>
              </a:rPr>
              <a:t> </a:t>
            </a:r>
          </a:p>
          <a:p>
            <a:pPr algn="ctr" eaLnBrk="0" hangingPunct="0"/>
            <a:r>
              <a:rPr lang="en-US" altLang="en-US" sz="2646">
                <a:solidFill>
                  <a:srgbClr val="1D3B59"/>
                </a:solidFill>
              </a:rPr>
              <a:t>flow</a:t>
            </a:r>
          </a:p>
        </p:txBody>
      </p:sp>
      <p:sp>
        <p:nvSpPr>
          <p:cNvPr id="61481" name="Text Box 41"/>
          <p:cNvSpPr txBox="1">
            <a:spLocks noChangeArrowheads="1"/>
          </p:cNvSpPr>
          <p:nvPr/>
        </p:nvSpPr>
        <p:spPr bwMode="auto">
          <a:xfrm>
            <a:off x="8349592" y="2687884"/>
            <a:ext cx="2358338" cy="49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646">
                <a:solidFill>
                  <a:srgbClr val="1D3B59"/>
                </a:solidFill>
              </a:rPr>
              <a:t>Dependencies</a:t>
            </a:r>
          </a:p>
        </p:txBody>
      </p:sp>
      <p:sp>
        <p:nvSpPr>
          <p:cNvPr id="3" name="AutoShape 9"/>
          <p:cNvSpPr>
            <a:spLocks noChangeArrowheads="1"/>
          </p:cNvSpPr>
          <p:nvPr/>
        </p:nvSpPr>
        <p:spPr bwMode="auto">
          <a:xfrm rot="10800000">
            <a:off x="4739216" y="4367812"/>
            <a:ext cx="2939874" cy="556476"/>
          </a:xfrm>
          <a:prstGeom prst="rightArrow">
            <a:avLst>
              <a:gd name="adj1" fmla="val 50000"/>
              <a:gd name="adj2" fmla="val 132075"/>
            </a:avLst>
          </a:prstGeom>
          <a:solidFill>
            <a:srgbClr val="008080"/>
          </a:solidFill>
          <a:ln w="9525">
            <a:solidFill>
              <a:srgbClr val="000000"/>
            </a:solidFill>
            <a:miter lim="800000"/>
            <a:headEnd/>
            <a:tailEnd/>
          </a:ln>
        </p:spPr>
        <p:txBody>
          <a:bodyPr rot="10800000"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AU" altLang="en-US" sz="1984"/>
          </a:p>
        </p:txBody>
      </p:sp>
      <p:sp>
        <p:nvSpPr>
          <p:cNvPr id="61484" name="Rectangle 44"/>
          <p:cNvSpPr>
            <a:spLocks noChangeArrowheads="1"/>
          </p:cNvSpPr>
          <p:nvPr/>
        </p:nvSpPr>
        <p:spPr bwMode="auto">
          <a:xfrm>
            <a:off x="1379361" y="1931916"/>
            <a:ext cx="2183906" cy="142793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086">
                <a:solidFill>
                  <a:srgbClr val="00256E"/>
                </a:solidFill>
              </a:rPr>
              <a:t>Program</a:t>
            </a:r>
          </a:p>
        </p:txBody>
      </p:sp>
      <p:sp>
        <p:nvSpPr>
          <p:cNvPr id="61486" name="Rectangle 46"/>
          <p:cNvSpPr>
            <a:spLocks noChangeArrowheads="1"/>
          </p:cNvSpPr>
          <p:nvPr/>
        </p:nvSpPr>
        <p:spPr bwMode="auto">
          <a:xfrm>
            <a:off x="5495184" y="1931916"/>
            <a:ext cx="2099910" cy="142793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646">
                <a:solidFill>
                  <a:srgbClr val="00256E"/>
                </a:solidFill>
              </a:rPr>
              <a:t>Control </a:t>
            </a:r>
          </a:p>
          <a:p>
            <a:pPr algn="ctr"/>
            <a:r>
              <a:rPr lang="en-US" altLang="en-US" sz="2646">
                <a:solidFill>
                  <a:srgbClr val="00256E"/>
                </a:solidFill>
              </a:rPr>
              <a:t>Flow Graph</a:t>
            </a:r>
          </a:p>
        </p:txBody>
      </p:sp>
      <p:sp>
        <p:nvSpPr>
          <p:cNvPr id="61487" name="Rectangle 47"/>
          <p:cNvSpPr>
            <a:spLocks noChangeArrowheads="1"/>
          </p:cNvSpPr>
          <p:nvPr/>
        </p:nvSpPr>
        <p:spPr bwMode="auto">
          <a:xfrm>
            <a:off x="7679090" y="4115823"/>
            <a:ext cx="2183906" cy="15119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646">
                <a:solidFill>
                  <a:srgbClr val="00256E"/>
                </a:solidFill>
              </a:rPr>
              <a:t>Program</a:t>
            </a:r>
          </a:p>
          <a:p>
            <a:pPr algn="ctr"/>
            <a:r>
              <a:rPr lang="en-US" altLang="en-US" sz="2646">
                <a:solidFill>
                  <a:srgbClr val="00256E"/>
                </a:solidFill>
              </a:rPr>
              <a:t>Dependence</a:t>
            </a:r>
          </a:p>
          <a:p>
            <a:pPr algn="ctr"/>
            <a:r>
              <a:rPr lang="en-US" altLang="en-US" sz="2646">
                <a:solidFill>
                  <a:srgbClr val="00256E"/>
                </a:solidFill>
              </a:rPr>
              <a:t>Graph</a:t>
            </a:r>
          </a:p>
        </p:txBody>
      </p:sp>
      <p:sp>
        <p:nvSpPr>
          <p:cNvPr id="61488" name="Rectangle 48"/>
          <p:cNvSpPr>
            <a:spLocks noChangeArrowheads="1"/>
          </p:cNvSpPr>
          <p:nvPr/>
        </p:nvSpPr>
        <p:spPr bwMode="auto">
          <a:xfrm>
            <a:off x="2471314" y="4031826"/>
            <a:ext cx="2183906" cy="15119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086">
                <a:solidFill>
                  <a:srgbClr val="00256E"/>
                </a:solidFill>
              </a:rPr>
              <a:t>Slice</a:t>
            </a:r>
          </a:p>
        </p:txBody>
      </p:sp>
      <p:sp>
        <p:nvSpPr>
          <p:cNvPr id="61489" name="Rectangle 49"/>
          <p:cNvSpPr>
            <a:spLocks noChangeArrowheads="1"/>
          </p:cNvSpPr>
          <p:nvPr/>
        </p:nvSpPr>
        <p:spPr bwMode="auto">
          <a:xfrm>
            <a:off x="7763086" y="6131736"/>
            <a:ext cx="2099910" cy="83996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086">
                <a:solidFill>
                  <a:srgbClr val="00256E"/>
                </a:solidFill>
              </a:rPr>
              <a:t>Criterion</a:t>
            </a:r>
          </a:p>
        </p:txBody>
      </p:sp>
      <p:sp>
        <p:nvSpPr>
          <p:cNvPr id="61492" name="Rectangle 52"/>
          <p:cNvSpPr>
            <a:spLocks noChangeArrowheads="1"/>
          </p:cNvSpPr>
          <p:nvPr/>
        </p:nvSpPr>
        <p:spPr bwMode="auto">
          <a:xfrm>
            <a:off x="6167155" y="4787794"/>
            <a:ext cx="251989" cy="1763924"/>
          </a:xfrm>
          <a:prstGeom prst="rect">
            <a:avLst/>
          </a:prstGeom>
          <a:solidFill>
            <a:srgbClr val="0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984"/>
          </a:p>
        </p:txBody>
      </p:sp>
      <p:sp>
        <p:nvSpPr>
          <p:cNvPr id="61493" name="Rectangle 53"/>
          <p:cNvSpPr>
            <a:spLocks noChangeArrowheads="1"/>
          </p:cNvSpPr>
          <p:nvPr/>
        </p:nvSpPr>
        <p:spPr bwMode="auto">
          <a:xfrm>
            <a:off x="6167155" y="6299729"/>
            <a:ext cx="1595931" cy="251989"/>
          </a:xfrm>
          <a:prstGeom prst="rect">
            <a:avLst/>
          </a:prstGeom>
          <a:solidFill>
            <a:srgbClr val="0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984"/>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8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8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48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8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49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149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1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animBg="1"/>
      <p:bldP spid="2" grpId="0" animBg="1"/>
      <p:bldP spid="61480" grpId="0"/>
      <p:bldP spid="61481" grpId="0"/>
      <p:bldP spid="3" grpId="0" animBg="1"/>
      <p:bldP spid="61484" grpId="0" animBg="1"/>
      <p:bldP spid="61486" grpId="0" animBg="1"/>
      <p:bldP spid="61487" grpId="0" animBg="1"/>
      <p:bldP spid="61488" grpId="0" animBg="1"/>
      <p:bldP spid="61489" grpId="0" animBg="1"/>
      <p:bldP spid="61492" grpId="0" animBg="1"/>
      <p:bldP spid="61493"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35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71685" name="Picture 5"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299"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71686" name="Picture 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245"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71687" name="Picture 7"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3886">
            <a:off x="549518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71688" name="Picture 8"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30"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71689" name="Picture 9"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076"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71690" name="Text Box 10"/>
          <p:cNvSpPr txBox="1">
            <a:spLocks noChangeArrowheads="1"/>
          </p:cNvSpPr>
          <p:nvPr/>
        </p:nvSpPr>
        <p:spPr bwMode="auto">
          <a:xfrm>
            <a:off x="3563267" y="335985"/>
            <a:ext cx="4787794" cy="83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850">
                <a:solidFill>
                  <a:srgbClr val="1D3B59"/>
                </a:solidFill>
              </a:rPr>
              <a:t>Slicing of BTs</a:t>
            </a:r>
          </a:p>
        </p:txBody>
      </p:sp>
      <p:pic>
        <p:nvPicPr>
          <p:cNvPr id="71691" name="Picture 11"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021"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7177" name="AutoShape 9"/>
          <p:cNvSpPr>
            <a:spLocks noChangeArrowheads="1"/>
          </p:cNvSpPr>
          <p:nvPr/>
        </p:nvSpPr>
        <p:spPr bwMode="auto">
          <a:xfrm>
            <a:off x="4151242" y="2435895"/>
            <a:ext cx="1343942" cy="556476"/>
          </a:xfrm>
          <a:prstGeom prst="rightArrow">
            <a:avLst>
              <a:gd name="adj1" fmla="val 50000"/>
              <a:gd name="adj2" fmla="val 60377"/>
            </a:avLst>
          </a:prstGeom>
          <a:solidFill>
            <a:srgbClr val="008080"/>
          </a:solidFill>
          <a:ln w="9525">
            <a:solidFill>
              <a:srgbClr val="000000"/>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AU" altLang="en-US" sz="1984"/>
          </a:p>
        </p:txBody>
      </p:sp>
      <p:sp>
        <p:nvSpPr>
          <p:cNvPr id="2" name="AutoShape 9"/>
          <p:cNvSpPr>
            <a:spLocks noChangeArrowheads="1"/>
          </p:cNvSpPr>
          <p:nvPr/>
        </p:nvSpPr>
        <p:spPr bwMode="auto">
          <a:xfrm rot="2763160">
            <a:off x="8036075" y="3529598"/>
            <a:ext cx="1329943" cy="556476"/>
          </a:xfrm>
          <a:prstGeom prst="rightArrow">
            <a:avLst>
              <a:gd name="adj1" fmla="val 50000"/>
              <a:gd name="adj2" fmla="val 59748"/>
            </a:avLst>
          </a:prstGeom>
          <a:solidFill>
            <a:srgbClr val="008080"/>
          </a:solidFill>
          <a:ln w="9525">
            <a:solidFill>
              <a:srgbClr val="000000"/>
            </a:solidFill>
            <a:miter lim="800000"/>
            <a:headEnd/>
            <a:tailEnd/>
          </a:ln>
        </p:spPr>
        <p:txBody>
          <a:bodyPr rot="10800000" vert="eaVert"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AU" altLang="en-US" sz="1984"/>
          </a:p>
        </p:txBody>
      </p:sp>
      <p:sp>
        <p:nvSpPr>
          <p:cNvPr id="71697" name="Text Box 17"/>
          <p:cNvSpPr txBox="1">
            <a:spLocks noChangeArrowheads="1"/>
          </p:cNvSpPr>
          <p:nvPr/>
        </p:nvSpPr>
        <p:spPr bwMode="auto">
          <a:xfrm>
            <a:off x="4067184" y="1627429"/>
            <a:ext cx="1358064" cy="906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646">
                <a:solidFill>
                  <a:srgbClr val="1D3B59"/>
                </a:solidFill>
              </a:rPr>
              <a:t>Control</a:t>
            </a:r>
            <a:r>
              <a:rPr lang="en-US" altLang="en-US" sz="2205" b="1">
                <a:solidFill>
                  <a:srgbClr val="FFFF66"/>
                </a:solidFill>
              </a:rPr>
              <a:t> </a:t>
            </a:r>
          </a:p>
          <a:p>
            <a:pPr algn="ctr" eaLnBrk="0" hangingPunct="0"/>
            <a:r>
              <a:rPr lang="en-US" altLang="en-US" sz="2646">
                <a:solidFill>
                  <a:srgbClr val="1D3B59"/>
                </a:solidFill>
              </a:rPr>
              <a:t>flow</a:t>
            </a:r>
          </a:p>
        </p:txBody>
      </p:sp>
      <p:sp>
        <p:nvSpPr>
          <p:cNvPr id="71698" name="Text Box 18"/>
          <p:cNvSpPr txBox="1">
            <a:spLocks noChangeArrowheads="1"/>
          </p:cNvSpPr>
          <p:nvPr/>
        </p:nvSpPr>
        <p:spPr bwMode="auto">
          <a:xfrm>
            <a:off x="8682078" y="3023869"/>
            <a:ext cx="2358338" cy="49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646">
                <a:solidFill>
                  <a:srgbClr val="1D3B59"/>
                </a:solidFill>
              </a:rPr>
              <a:t>Dependencies</a:t>
            </a:r>
          </a:p>
        </p:txBody>
      </p:sp>
      <p:sp>
        <p:nvSpPr>
          <p:cNvPr id="3" name="AutoShape 9"/>
          <p:cNvSpPr>
            <a:spLocks noChangeArrowheads="1"/>
          </p:cNvSpPr>
          <p:nvPr/>
        </p:nvSpPr>
        <p:spPr bwMode="auto">
          <a:xfrm rot="10800000">
            <a:off x="4991205" y="4451809"/>
            <a:ext cx="2939874" cy="556476"/>
          </a:xfrm>
          <a:prstGeom prst="rightArrow">
            <a:avLst>
              <a:gd name="adj1" fmla="val 50000"/>
              <a:gd name="adj2" fmla="val 132075"/>
            </a:avLst>
          </a:prstGeom>
          <a:solidFill>
            <a:srgbClr val="008080"/>
          </a:solidFill>
          <a:ln w="9525">
            <a:solidFill>
              <a:srgbClr val="000000"/>
            </a:solidFill>
            <a:miter lim="800000"/>
            <a:headEnd/>
            <a:tailEnd/>
          </a:ln>
        </p:spPr>
        <p:txBody>
          <a:bodyPr rot="10800000"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AU" altLang="en-US" sz="1984"/>
          </a:p>
        </p:txBody>
      </p:sp>
      <p:sp>
        <p:nvSpPr>
          <p:cNvPr id="71703" name="Rectangle 23"/>
          <p:cNvSpPr>
            <a:spLocks noChangeArrowheads="1"/>
          </p:cNvSpPr>
          <p:nvPr/>
        </p:nvSpPr>
        <p:spPr bwMode="auto">
          <a:xfrm>
            <a:off x="1631350" y="1931916"/>
            <a:ext cx="2183906" cy="142793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086">
                <a:solidFill>
                  <a:srgbClr val="00256E"/>
                </a:solidFill>
              </a:rPr>
              <a:t>Behavior</a:t>
            </a:r>
          </a:p>
          <a:p>
            <a:pPr algn="ctr"/>
            <a:r>
              <a:rPr lang="en-US" altLang="en-US" sz="3086">
                <a:solidFill>
                  <a:srgbClr val="00256E"/>
                </a:solidFill>
              </a:rPr>
              <a:t>Tree</a:t>
            </a:r>
          </a:p>
        </p:txBody>
      </p:sp>
      <p:sp>
        <p:nvSpPr>
          <p:cNvPr id="71704" name="Rectangle 24"/>
          <p:cNvSpPr>
            <a:spLocks noChangeArrowheads="1"/>
          </p:cNvSpPr>
          <p:nvPr/>
        </p:nvSpPr>
        <p:spPr bwMode="auto">
          <a:xfrm>
            <a:off x="5747173" y="1931916"/>
            <a:ext cx="2183906" cy="142793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086">
                <a:solidFill>
                  <a:srgbClr val="00256E"/>
                </a:solidFill>
              </a:rPr>
              <a:t>CFG-BT</a:t>
            </a:r>
          </a:p>
        </p:txBody>
      </p:sp>
      <p:sp>
        <p:nvSpPr>
          <p:cNvPr id="71705" name="Rectangle 25"/>
          <p:cNvSpPr>
            <a:spLocks noChangeArrowheads="1"/>
          </p:cNvSpPr>
          <p:nvPr/>
        </p:nvSpPr>
        <p:spPr bwMode="auto">
          <a:xfrm>
            <a:off x="8015075" y="4367812"/>
            <a:ext cx="2183906" cy="142793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086">
                <a:solidFill>
                  <a:srgbClr val="00256E"/>
                </a:solidFill>
              </a:rPr>
              <a:t>BTDG</a:t>
            </a:r>
          </a:p>
        </p:txBody>
      </p:sp>
      <p:sp>
        <p:nvSpPr>
          <p:cNvPr id="71706" name="Rectangle 26"/>
          <p:cNvSpPr>
            <a:spLocks noChangeArrowheads="1"/>
          </p:cNvSpPr>
          <p:nvPr/>
        </p:nvSpPr>
        <p:spPr bwMode="auto">
          <a:xfrm>
            <a:off x="8015075" y="5963743"/>
            <a:ext cx="2183906" cy="100795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086">
                <a:solidFill>
                  <a:srgbClr val="00256E"/>
                </a:solidFill>
              </a:rPr>
              <a:t>LTL-X </a:t>
            </a:r>
          </a:p>
          <a:p>
            <a:pPr algn="ctr"/>
            <a:r>
              <a:rPr lang="en-US" altLang="en-US" sz="3086">
                <a:solidFill>
                  <a:srgbClr val="00256E"/>
                </a:solidFill>
              </a:rPr>
              <a:t>Property</a:t>
            </a:r>
          </a:p>
        </p:txBody>
      </p:sp>
      <p:sp>
        <p:nvSpPr>
          <p:cNvPr id="71707" name="Rectangle 27"/>
          <p:cNvSpPr>
            <a:spLocks noChangeArrowheads="1"/>
          </p:cNvSpPr>
          <p:nvPr/>
        </p:nvSpPr>
        <p:spPr bwMode="auto">
          <a:xfrm>
            <a:off x="2639307" y="4199819"/>
            <a:ext cx="2183906" cy="142793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086">
                <a:solidFill>
                  <a:srgbClr val="00256E"/>
                </a:solidFill>
              </a:rPr>
              <a:t>Slice</a:t>
            </a:r>
          </a:p>
        </p:txBody>
      </p:sp>
      <p:sp>
        <p:nvSpPr>
          <p:cNvPr id="71708" name="Rectangle 28"/>
          <p:cNvSpPr>
            <a:spLocks noChangeArrowheads="1"/>
          </p:cNvSpPr>
          <p:nvPr/>
        </p:nvSpPr>
        <p:spPr bwMode="auto">
          <a:xfrm>
            <a:off x="6335148" y="4871790"/>
            <a:ext cx="251989" cy="1763924"/>
          </a:xfrm>
          <a:prstGeom prst="rect">
            <a:avLst/>
          </a:prstGeom>
          <a:solidFill>
            <a:srgbClr val="0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984"/>
          </a:p>
        </p:txBody>
      </p:sp>
      <p:sp>
        <p:nvSpPr>
          <p:cNvPr id="71709" name="Rectangle 29"/>
          <p:cNvSpPr>
            <a:spLocks noChangeArrowheads="1"/>
          </p:cNvSpPr>
          <p:nvPr/>
        </p:nvSpPr>
        <p:spPr bwMode="auto">
          <a:xfrm>
            <a:off x="6335148" y="6383725"/>
            <a:ext cx="1595931" cy="251989"/>
          </a:xfrm>
          <a:prstGeom prst="rect">
            <a:avLst/>
          </a:prstGeom>
          <a:solidFill>
            <a:srgbClr val="0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984"/>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05" name="Line 33"/>
          <p:cNvSpPr>
            <a:spLocks noChangeShapeType="1"/>
          </p:cNvSpPr>
          <p:nvPr/>
        </p:nvSpPr>
        <p:spPr bwMode="auto">
          <a:xfrm>
            <a:off x="7595093" y="4199819"/>
            <a:ext cx="2183906" cy="335986"/>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pic>
        <p:nvPicPr>
          <p:cNvPr id="79876"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35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79877" name="Picture 5"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299"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79878" name="Picture 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245"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79879" name="Picture 7"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3886">
            <a:off x="549518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79880" name="Picture 8"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30"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79881" name="Picture 9"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076"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79882" name="Text Box 10"/>
          <p:cNvSpPr txBox="1">
            <a:spLocks noChangeArrowheads="1"/>
          </p:cNvSpPr>
          <p:nvPr/>
        </p:nvSpPr>
        <p:spPr bwMode="auto">
          <a:xfrm>
            <a:off x="2639307" y="335986"/>
            <a:ext cx="6551718" cy="83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850">
                <a:solidFill>
                  <a:srgbClr val="1D3B59"/>
                </a:solidFill>
              </a:rPr>
              <a:t>BT-Control Flow Graph</a:t>
            </a:r>
          </a:p>
        </p:txBody>
      </p:sp>
      <p:pic>
        <p:nvPicPr>
          <p:cNvPr id="79883" name="Picture 11"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021"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79884" name="Text Box 4"/>
          <p:cNvSpPr txBox="1">
            <a:spLocks noChangeArrowheads="1"/>
          </p:cNvSpPr>
          <p:nvPr/>
        </p:nvSpPr>
        <p:spPr bwMode="auto">
          <a:xfrm>
            <a:off x="1379360" y="1511935"/>
            <a:ext cx="9407596" cy="56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3086">
                <a:solidFill>
                  <a:srgbClr val="1D3B59"/>
                </a:solidFill>
                <a:effectLst>
                  <a:outerShdw blurRad="38100" dist="38100" dir="2700000" algn="tl">
                    <a:srgbClr val="C0C0C0"/>
                  </a:outerShdw>
                </a:effectLst>
              </a:rPr>
              <a:t>A BT-CFG is similar to a BT except:</a:t>
            </a:r>
            <a:endParaRPr lang="en-AU" altLang="en-US" sz="2646">
              <a:solidFill>
                <a:srgbClr val="1D3B59"/>
              </a:solidFill>
              <a:effectLst>
                <a:outerShdw blurRad="38100" dist="38100" dir="2700000" algn="tl">
                  <a:srgbClr val="C0C0C0"/>
                </a:outerShdw>
              </a:effectLst>
            </a:endParaRPr>
          </a:p>
        </p:txBody>
      </p:sp>
      <p:sp>
        <p:nvSpPr>
          <p:cNvPr id="79885" name="Text Box 4"/>
          <p:cNvSpPr txBox="1">
            <a:spLocks noChangeArrowheads="1"/>
          </p:cNvSpPr>
          <p:nvPr/>
        </p:nvSpPr>
        <p:spPr bwMode="auto">
          <a:xfrm>
            <a:off x="2387317" y="2183905"/>
            <a:ext cx="8399639" cy="90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2646">
                <a:solidFill>
                  <a:srgbClr val="1D3B59"/>
                </a:solidFill>
                <a:effectLst>
                  <a:outerShdw blurRad="38100" dist="38100" dir="2700000" algn="tl">
                    <a:srgbClr val="C0C0C0"/>
                  </a:outerShdw>
                </a:effectLst>
              </a:rPr>
              <a:t>Selections, guards and input events have an additional branch to show the </a:t>
            </a:r>
            <a:r>
              <a:rPr lang="en-AU" altLang="en-US" sz="2646">
                <a:solidFill>
                  <a:srgbClr val="8719CB"/>
                </a:solidFill>
                <a:effectLst>
                  <a:outerShdw blurRad="38100" dist="38100" dir="2700000" algn="tl">
                    <a:srgbClr val="C0C0C0"/>
                  </a:outerShdw>
                </a:effectLst>
              </a:rPr>
              <a:t>false</a:t>
            </a:r>
            <a:r>
              <a:rPr lang="en-AU" altLang="en-US" sz="2646">
                <a:solidFill>
                  <a:srgbClr val="1D3B59"/>
                </a:solidFill>
                <a:effectLst>
                  <a:outerShdw blurRad="38100" dist="38100" dir="2700000" algn="tl">
                    <a:srgbClr val="C0C0C0"/>
                  </a:outerShdw>
                </a:effectLst>
              </a:rPr>
              <a:t> behaviour.</a:t>
            </a:r>
          </a:p>
        </p:txBody>
      </p:sp>
      <p:pic>
        <p:nvPicPr>
          <p:cNvPr id="79886" name="Picture 14" descr="BD15057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342" y="2267902"/>
            <a:ext cx="335986" cy="335986"/>
          </a:xfrm>
          <a:prstGeom prst="rect">
            <a:avLst/>
          </a:prstGeom>
          <a:noFill/>
          <a:extLst>
            <a:ext uri="{909E8E84-426E-40DD-AFC4-6F175D3DCCD1}">
              <a14:hiddenFill xmlns:a14="http://schemas.microsoft.com/office/drawing/2010/main">
                <a:solidFill>
                  <a:srgbClr val="FFFFFF"/>
                </a:solidFill>
              </a14:hiddenFill>
            </a:ext>
          </a:extLst>
        </p:spPr>
      </p:pic>
      <p:sp>
        <p:nvSpPr>
          <p:cNvPr id="79887" name="Rectangle 15"/>
          <p:cNvSpPr>
            <a:spLocks noChangeArrowheads="1"/>
          </p:cNvSpPr>
          <p:nvPr/>
        </p:nvSpPr>
        <p:spPr bwMode="auto">
          <a:xfrm>
            <a:off x="1799343" y="3359855"/>
            <a:ext cx="2351899" cy="839964"/>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205">
                <a:solidFill>
                  <a:srgbClr val="122538"/>
                </a:solidFill>
              </a:rPr>
              <a:t>    Sensor</a:t>
            </a:r>
          </a:p>
          <a:p>
            <a:pPr algn="ctr"/>
            <a:r>
              <a:rPr lang="en-US" altLang="en-US" sz="2205">
                <a:solidFill>
                  <a:srgbClr val="122538"/>
                </a:solidFill>
              </a:rPr>
              <a:t>   ? High ?</a:t>
            </a:r>
            <a:endParaRPr lang="en-AU" altLang="en-US" sz="2205">
              <a:solidFill>
                <a:srgbClr val="122538"/>
              </a:solidFill>
            </a:endParaRPr>
          </a:p>
        </p:txBody>
      </p:sp>
      <p:sp>
        <p:nvSpPr>
          <p:cNvPr id="79888" name="Line 16"/>
          <p:cNvSpPr>
            <a:spLocks noChangeShapeType="1"/>
          </p:cNvSpPr>
          <p:nvPr/>
        </p:nvSpPr>
        <p:spPr bwMode="auto">
          <a:xfrm>
            <a:off x="2135328" y="3359855"/>
            <a:ext cx="0" cy="83996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79889" name="Rectangle 17"/>
          <p:cNvSpPr>
            <a:spLocks noChangeArrowheads="1"/>
          </p:cNvSpPr>
          <p:nvPr/>
        </p:nvSpPr>
        <p:spPr bwMode="auto">
          <a:xfrm>
            <a:off x="1799343" y="4703797"/>
            <a:ext cx="2351899" cy="839964"/>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205">
                <a:solidFill>
                  <a:srgbClr val="122538"/>
                </a:solidFill>
              </a:rPr>
              <a:t>Pump</a:t>
            </a:r>
          </a:p>
          <a:p>
            <a:pPr algn="ctr"/>
            <a:r>
              <a:rPr lang="en-US" altLang="en-US" sz="2205">
                <a:solidFill>
                  <a:srgbClr val="122538"/>
                </a:solidFill>
              </a:rPr>
              <a:t>[ Off ] </a:t>
            </a:r>
            <a:endParaRPr lang="en-AU" altLang="en-US" sz="2205">
              <a:solidFill>
                <a:srgbClr val="122538"/>
              </a:solidFill>
            </a:endParaRPr>
          </a:p>
        </p:txBody>
      </p:sp>
      <p:sp>
        <p:nvSpPr>
          <p:cNvPr id="79890" name="Line 18"/>
          <p:cNvSpPr>
            <a:spLocks noChangeShapeType="1"/>
          </p:cNvSpPr>
          <p:nvPr/>
        </p:nvSpPr>
        <p:spPr bwMode="auto">
          <a:xfrm>
            <a:off x="2135328" y="4703797"/>
            <a:ext cx="0" cy="83996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79891" name="Line 19"/>
          <p:cNvSpPr>
            <a:spLocks noChangeShapeType="1"/>
          </p:cNvSpPr>
          <p:nvPr/>
        </p:nvSpPr>
        <p:spPr bwMode="auto">
          <a:xfrm>
            <a:off x="2975292" y="4199819"/>
            <a:ext cx="0" cy="503978"/>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79892" name="AutoShape 20"/>
          <p:cNvSpPr>
            <a:spLocks noChangeArrowheads="1"/>
          </p:cNvSpPr>
          <p:nvPr/>
        </p:nvSpPr>
        <p:spPr bwMode="auto">
          <a:xfrm>
            <a:off x="4823212" y="4115823"/>
            <a:ext cx="1259946" cy="503978"/>
          </a:xfrm>
          <a:prstGeom prst="rightArrow">
            <a:avLst>
              <a:gd name="adj1" fmla="val 50000"/>
              <a:gd name="adj2" fmla="val 6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984"/>
          </a:p>
        </p:txBody>
      </p:sp>
      <p:sp>
        <p:nvSpPr>
          <p:cNvPr id="79893" name="Rectangle 21"/>
          <p:cNvSpPr>
            <a:spLocks noChangeArrowheads="1"/>
          </p:cNvSpPr>
          <p:nvPr/>
        </p:nvSpPr>
        <p:spPr bwMode="auto">
          <a:xfrm>
            <a:off x="6419144" y="3359855"/>
            <a:ext cx="2351899" cy="839964"/>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205">
                <a:solidFill>
                  <a:srgbClr val="122538"/>
                </a:solidFill>
              </a:rPr>
              <a:t>    Sensor</a:t>
            </a:r>
          </a:p>
          <a:p>
            <a:pPr algn="ctr"/>
            <a:r>
              <a:rPr lang="en-US" altLang="en-US" sz="2205">
                <a:solidFill>
                  <a:srgbClr val="122538"/>
                </a:solidFill>
              </a:rPr>
              <a:t>   ? High ?</a:t>
            </a:r>
            <a:endParaRPr lang="en-AU" altLang="en-US" sz="2205">
              <a:solidFill>
                <a:srgbClr val="122538"/>
              </a:solidFill>
            </a:endParaRPr>
          </a:p>
        </p:txBody>
      </p:sp>
      <p:sp>
        <p:nvSpPr>
          <p:cNvPr id="79894" name="Line 22"/>
          <p:cNvSpPr>
            <a:spLocks noChangeShapeType="1"/>
          </p:cNvSpPr>
          <p:nvPr/>
        </p:nvSpPr>
        <p:spPr bwMode="auto">
          <a:xfrm>
            <a:off x="6755130" y="3359855"/>
            <a:ext cx="0" cy="83996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79895" name="Rectangle 23"/>
          <p:cNvSpPr>
            <a:spLocks noChangeArrowheads="1"/>
          </p:cNvSpPr>
          <p:nvPr/>
        </p:nvSpPr>
        <p:spPr bwMode="auto">
          <a:xfrm>
            <a:off x="6419144" y="4703797"/>
            <a:ext cx="2351899" cy="839964"/>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205">
                <a:solidFill>
                  <a:srgbClr val="122538"/>
                </a:solidFill>
              </a:rPr>
              <a:t>Pump</a:t>
            </a:r>
          </a:p>
          <a:p>
            <a:pPr algn="ctr"/>
            <a:r>
              <a:rPr lang="en-US" altLang="en-US" sz="2205">
                <a:solidFill>
                  <a:srgbClr val="122538"/>
                </a:solidFill>
              </a:rPr>
              <a:t>[ Off ]</a:t>
            </a:r>
            <a:endParaRPr lang="en-AU" altLang="en-US" sz="2205">
              <a:solidFill>
                <a:srgbClr val="122538"/>
              </a:solidFill>
            </a:endParaRPr>
          </a:p>
        </p:txBody>
      </p:sp>
      <p:sp>
        <p:nvSpPr>
          <p:cNvPr id="79896" name="Line 24"/>
          <p:cNvSpPr>
            <a:spLocks noChangeShapeType="1"/>
          </p:cNvSpPr>
          <p:nvPr/>
        </p:nvSpPr>
        <p:spPr bwMode="auto">
          <a:xfrm>
            <a:off x="6755130" y="4703797"/>
            <a:ext cx="0" cy="83996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79897" name="Line 25"/>
          <p:cNvSpPr>
            <a:spLocks noChangeShapeType="1"/>
          </p:cNvSpPr>
          <p:nvPr/>
        </p:nvSpPr>
        <p:spPr bwMode="auto">
          <a:xfrm>
            <a:off x="7595093" y="4199819"/>
            <a:ext cx="0" cy="503978"/>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79903" name="Oval 31"/>
          <p:cNvSpPr>
            <a:spLocks noChangeArrowheads="1"/>
          </p:cNvSpPr>
          <p:nvPr/>
        </p:nvSpPr>
        <p:spPr bwMode="auto">
          <a:xfrm>
            <a:off x="9191025" y="4535804"/>
            <a:ext cx="1511935" cy="1007957"/>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646"/>
              <a:t>END</a:t>
            </a:r>
          </a:p>
        </p:txBody>
      </p:sp>
      <p:sp>
        <p:nvSpPr>
          <p:cNvPr id="79906" name="Text Box 34"/>
          <p:cNvSpPr txBox="1">
            <a:spLocks noChangeArrowheads="1"/>
          </p:cNvSpPr>
          <p:nvPr/>
        </p:nvSpPr>
        <p:spPr bwMode="auto">
          <a:xfrm>
            <a:off x="9005533" y="3907582"/>
            <a:ext cx="1015021" cy="49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646"/>
              <a:t>False</a:t>
            </a:r>
          </a:p>
        </p:txBody>
      </p:sp>
      <p:sp>
        <p:nvSpPr>
          <p:cNvPr id="79907" name="Text Box 35"/>
          <p:cNvSpPr txBox="1">
            <a:spLocks noChangeArrowheads="1"/>
          </p:cNvSpPr>
          <p:nvPr/>
        </p:nvSpPr>
        <p:spPr bwMode="auto">
          <a:xfrm>
            <a:off x="6587137" y="4199819"/>
            <a:ext cx="869405" cy="49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646"/>
              <a:t>True</a:t>
            </a:r>
          </a:p>
        </p:txBody>
      </p:sp>
      <p:sp>
        <p:nvSpPr>
          <p:cNvPr id="79908" name="Text Box 4"/>
          <p:cNvSpPr txBox="1">
            <a:spLocks noChangeArrowheads="1"/>
          </p:cNvSpPr>
          <p:nvPr/>
        </p:nvSpPr>
        <p:spPr bwMode="auto">
          <a:xfrm>
            <a:off x="2303321" y="6047739"/>
            <a:ext cx="8399639"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2646">
                <a:solidFill>
                  <a:srgbClr val="1D3B59"/>
                </a:solidFill>
                <a:effectLst>
                  <a:outerShdw blurRad="38100" dist="38100" dir="2700000" algn="tl">
                    <a:srgbClr val="C0C0C0"/>
                  </a:outerShdw>
                </a:effectLst>
              </a:rPr>
              <a:t>Reversion / reference nodes are replaced by edges.</a:t>
            </a:r>
          </a:p>
        </p:txBody>
      </p:sp>
      <p:pic>
        <p:nvPicPr>
          <p:cNvPr id="79909" name="Picture 37" descr="BD15057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350" y="6131736"/>
            <a:ext cx="335986" cy="3359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35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0901" name="Picture 5"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299"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0902" name="Picture 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245"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0903" name="Picture 7"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3886">
            <a:off x="549518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0904" name="Picture 8"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30"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0905" name="Picture 9"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076"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80906" name="Text Box 10"/>
          <p:cNvSpPr txBox="1">
            <a:spLocks noChangeArrowheads="1"/>
          </p:cNvSpPr>
          <p:nvPr/>
        </p:nvSpPr>
        <p:spPr bwMode="auto">
          <a:xfrm>
            <a:off x="2807299" y="335985"/>
            <a:ext cx="6551718" cy="83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850">
                <a:solidFill>
                  <a:srgbClr val="1D3B59"/>
                </a:solidFill>
              </a:rPr>
              <a:t>Control Dependence</a:t>
            </a:r>
          </a:p>
        </p:txBody>
      </p:sp>
      <p:pic>
        <p:nvPicPr>
          <p:cNvPr id="80907" name="Picture 11"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021"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80908" name="Text Box 4"/>
          <p:cNvSpPr txBox="1">
            <a:spLocks noChangeArrowheads="1"/>
          </p:cNvSpPr>
          <p:nvPr/>
        </p:nvSpPr>
        <p:spPr bwMode="auto">
          <a:xfrm>
            <a:off x="1631350" y="1763924"/>
            <a:ext cx="8819621"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2646">
                <a:solidFill>
                  <a:srgbClr val="1D3B59"/>
                </a:solidFill>
                <a:effectLst>
                  <a:outerShdw blurRad="38100" dist="38100" dir="2700000" algn="tl">
                    <a:srgbClr val="C0C0C0"/>
                  </a:outerShdw>
                </a:effectLst>
              </a:rPr>
              <a:t>Node </a:t>
            </a:r>
            <a:r>
              <a:rPr lang="en-AU" altLang="en-US" sz="2646" i="1">
                <a:solidFill>
                  <a:srgbClr val="1D3B59"/>
                </a:solidFill>
                <a:effectLst>
                  <a:outerShdw blurRad="38100" dist="38100" dir="2700000" algn="tl">
                    <a:srgbClr val="C0C0C0"/>
                  </a:outerShdw>
                </a:effectLst>
              </a:rPr>
              <a:t>q</a:t>
            </a:r>
            <a:r>
              <a:rPr lang="en-AU" altLang="en-US" sz="2646">
                <a:solidFill>
                  <a:srgbClr val="1D3B59"/>
                </a:solidFill>
                <a:effectLst>
                  <a:outerShdw blurRad="38100" dist="38100" dir="2700000" algn="tl">
                    <a:srgbClr val="C0C0C0"/>
                  </a:outerShdw>
                </a:effectLst>
              </a:rPr>
              <a:t> is </a:t>
            </a:r>
            <a:r>
              <a:rPr lang="en-AU" altLang="en-US" sz="2646">
                <a:solidFill>
                  <a:srgbClr val="8719CB"/>
                </a:solidFill>
                <a:effectLst>
                  <a:outerShdw blurRad="38100" dist="38100" dir="2700000" algn="tl">
                    <a:srgbClr val="C0C0C0"/>
                  </a:outerShdw>
                </a:effectLst>
              </a:rPr>
              <a:t>control-dependent</a:t>
            </a:r>
            <a:r>
              <a:rPr lang="en-AU" altLang="en-US" sz="2646">
                <a:solidFill>
                  <a:srgbClr val="1D3B59"/>
                </a:solidFill>
                <a:effectLst>
                  <a:outerShdw blurRad="38100" dist="38100" dir="2700000" algn="tl">
                    <a:srgbClr val="C0C0C0"/>
                  </a:outerShdw>
                </a:effectLst>
              </a:rPr>
              <a:t> on node </a:t>
            </a:r>
            <a:r>
              <a:rPr lang="en-AU" altLang="en-US" sz="2646" i="1">
                <a:solidFill>
                  <a:srgbClr val="1D3B59"/>
                </a:solidFill>
                <a:effectLst>
                  <a:outerShdw blurRad="38100" dist="38100" dir="2700000" algn="tl">
                    <a:srgbClr val="C0C0C0"/>
                  </a:outerShdw>
                </a:effectLst>
              </a:rPr>
              <a:t>p</a:t>
            </a:r>
            <a:r>
              <a:rPr lang="en-AU" altLang="en-US" sz="2646">
                <a:solidFill>
                  <a:srgbClr val="1D3B59"/>
                </a:solidFill>
                <a:effectLst>
                  <a:outerShdw blurRad="38100" dist="38100" dir="2700000" algn="tl">
                    <a:srgbClr val="C0C0C0"/>
                  </a:outerShdw>
                </a:effectLst>
              </a:rPr>
              <a:t> iff:</a:t>
            </a:r>
          </a:p>
        </p:txBody>
      </p:sp>
      <p:pic>
        <p:nvPicPr>
          <p:cNvPr id="80909" name="Picture 13" descr="BD15057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343" y="2603887"/>
            <a:ext cx="320237" cy="335986"/>
          </a:xfrm>
          <a:prstGeom prst="rect">
            <a:avLst/>
          </a:prstGeom>
          <a:noFill/>
          <a:extLst>
            <a:ext uri="{909E8E84-426E-40DD-AFC4-6F175D3DCCD1}">
              <a14:hiddenFill xmlns:a14="http://schemas.microsoft.com/office/drawing/2010/main">
                <a:solidFill>
                  <a:srgbClr val="FFFFFF"/>
                </a:solidFill>
              </a14:hiddenFill>
            </a:ext>
          </a:extLst>
        </p:spPr>
      </p:pic>
      <p:sp>
        <p:nvSpPr>
          <p:cNvPr id="80910" name="Text Box 4"/>
          <p:cNvSpPr txBox="1">
            <a:spLocks noChangeArrowheads="1"/>
          </p:cNvSpPr>
          <p:nvPr/>
        </p:nvSpPr>
        <p:spPr bwMode="auto">
          <a:xfrm>
            <a:off x="2219324" y="2519891"/>
            <a:ext cx="8399639" cy="90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2646" i="1">
                <a:solidFill>
                  <a:srgbClr val="1D3B59"/>
                </a:solidFill>
                <a:effectLst>
                  <a:outerShdw blurRad="38100" dist="38100" dir="2700000" algn="tl">
                    <a:srgbClr val="C0C0C0"/>
                  </a:outerShdw>
                </a:effectLst>
              </a:rPr>
              <a:t>p</a:t>
            </a:r>
            <a:r>
              <a:rPr lang="en-AU" altLang="en-US" sz="2646">
                <a:solidFill>
                  <a:srgbClr val="1D3B59"/>
                </a:solidFill>
                <a:effectLst>
                  <a:outerShdw blurRad="38100" dist="38100" dir="2700000" algn="tl">
                    <a:srgbClr val="C0C0C0"/>
                  </a:outerShdw>
                </a:effectLst>
              </a:rPr>
              <a:t> has at least 2 successors </a:t>
            </a:r>
            <a:r>
              <a:rPr lang="en-AU" altLang="en-US" sz="2646" i="1">
                <a:solidFill>
                  <a:srgbClr val="1D3B59"/>
                </a:solidFill>
                <a:effectLst>
                  <a:outerShdw blurRad="38100" dist="38100" dir="2700000" algn="tl">
                    <a:srgbClr val="C0C0C0"/>
                  </a:outerShdw>
                </a:effectLst>
              </a:rPr>
              <a:t>m</a:t>
            </a:r>
            <a:r>
              <a:rPr lang="en-AU" altLang="en-US" sz="2646">
                <a:solidFill>
                  <a:srgbClr val="1D3B59"/>
                </a:solidFill>
                <a:effectLst>
                  <a:outerShdw blurRad="38100" dist="38100" dir="2700000" algn="tl">
                    <a:srgbClr val="C0C0C0"/>
                  </a:outerShdw>
                </a:effectLst>
              </a:rPr>
              <a:t> and </a:t>
            </a:r>
            <a:r>
              <a:rPr lang="en-AU" altLang="en-US" sz="2646" i="1">
                <a:solidFill>
                  <a:srgbClr val="1D3B59"/>
                </a:solidFill>
                <a:effectLst>
                  <a:outerShdw blurRad="38100" dist="38100" dir="2700000" algn="tl">
                    <a:srgbClr val="C0C0C0"/>
                  </a:outerShdw>
                </a:effectLst>
              </a:rPr>
              <a:t>n</a:t>
            </a:r>
            <a:r>
              <a:rPr lang="en-AU" altLang="en-US" sz="2646">
                <a:solidFill>
                  <a:srgbClr val="1D3B59"/>
                </a:solidFill>
                <a:effectLst>
                  <a:outerShdw blurRad="38100" dist="38100" dir="2700000" algn="tl">
                    <a:srgbClr val="C0C0C0"/>
                  </a:outerShdw>
                </a:effectLst>
              </a:rPr>
              <a:t>, where NOT(Alt(</a:t>
            </a:r>
            <a:r>
              <a:rPr lang="en-AU" altLang="en-US" sz="2646" i="1">
                <a:solidFill>
                  <a:srgbClr val="1D3B59"/>
                </a:solidFill>
                <a:effectLst>
                  <a:outerShdw blurRad="38100" dist="38100" dir="2700000" algn="tl">
                    <a:srgbClr val="C0C0C0"/>
                  </a:outerShdw>
                </a:effectLst>
              </a:rPr>
              <a:t>m</a:t>
            </a:r>
            <a:r>
              <a:rPr lang="en-AU" altLang="en-US" sz="2646">
                <a:solidFill>
                  <a:srgbClr val="1D3B59"/>
                </a:solidFill>
                <a:effectLst>
                  <a:outerShdw blurRad="38100" dist="38100" dir="2700000" algn="tl">
                    <a:srgbClr val="C0C0C0"/>
                  </a:outerShdw>
                </a:effectLst>
              </a:rPr>
              <a:t>,</a:t>
            </a:r>
            <a:r>
              <a:rPr lang="en-AU" altLang="en-US" sz="2646" i="1">
                <a:solidFill>
                  <a:srgbClr val="1D3B59"/>
                </a:solidFill>
                <a:effectLst>
                  <a:outerShdw blurRad="38100" dist="38100" dir="2700000" algn="tl">
                    <a:srgbClr val="C0C0C0"/>
                  </a:outerShdw>
                </a:effectLst>
              </a:rPr>
              <a:t>n</a:t>
            </a:r>
            <a:r>
              <a:rPr lang="en-AU" altLang="en-US" sz="2646">
                <a:solidFill>
                  <a:srgbClr val="1D3B59"/>
                </a:solidFill>
                <a:effectLst>
                  <a:outerShdw blurRad="38100" dist="38100" dir="2700000" algn="tl">
                    <a:srgbClr val="C0C0C0"/>
                  </a:outerShdw>
                </a:effectLst>
              </a:rPr>
              <a:t>)) and NOT(Conc(</a:t>
            </a:r>
            <a:r>
              <a:rPr lang="en-AU" altLang="en-US" sz="2646" i="1">
                <a:solidFill>
                  <a:srgbClr val="1D3B59"/>
                </a:solidFill>
                <a:effectLst>
                  <a:outerShdw blurRad="38100" dist="38100" dir="2700000" algn="tl">
                    <a:srgbClr val="C0C0C0"/>
                  </a:outerShdw>
                </a:effectLst>
              </a:rPr>
              <a:t>m</a:t>
            </a:r>
            <a:r>
              <a:rPr lang="en-AU" altLang="en-US" sz="2646">
                <a:solidFill>
                  <a:srgbClr val="1D3B59"/>
                </a:solidFill>
                <a:effectLst>
                  <a:outerShdw blurRad="38100" dist="38100" dir="2700000" algn="tl">
                    <a:srgbClr val="C0C0C0"/>
                  </a:outerShdw>
                </a:effectLst>
              </a:rPr>
              <a:t>,</a:t>
            </a:r>
            <a:r>
              <a:rPr lang="en-AU" altLang="en-US" sz="2646" i="1">
                <a:solidFill>
                  <a:srgbClr val="1D3B59"/>
                </a:solidFill>
                <a:effectLst>
                  <a:outerShdw blurRad="38100" dist="38100" dir="2700000" algn="tl">
                    <a:srgbClr val="C0C0C0"/>
                  </a:outerShdw>
                </a:effectLst>
              </a:rPr>
              <a:t>n</a:t>
            </a:r>
            <a:r>
              <a:rPr lang="en-AU" altLang="en-US" sz="2646">
                <a:solidFill>
                  <a:srgbClr val="1D3B59"/>
                </a:solidFill>
                <a:effectLst>
                  <a:outerShdw blurRad="38100" dist="38100" dir="2700000" algn="tl">
                    <a:srgbClr val="C0C0C0"/>
                  </a:outerShdw>
                </a:effectLst>
              </a:rPr>
              <a:t>)),</a:t>
            </a:r>
            <a:endParaRPr lang="en-AU" altLang="en-US" sz="2646" i="1">
              <a:solidFill>
                <a:srgbClr val="1D3B59"/>
              </a:solidFill>
              <a:effectLst>
                <a:outerShdw blurRad="38100" dist="38100" dir="2700000" algn="tl">
                  <a:srgbClr val="C0C0C0"/>
                </a:outerShdw>
              </a:effectLst>
            </a:endParaRPr>
          </a:p>
        </p:txBody>
      </p:sp>
      <p:pic>
        <p:nvPicPr>
          <p:cNvPr id="80911" name="Picture 15" descr="BD15057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343" y="3695840"/>
            <a:ext cx="320237" cy="335986"/>
          </a:xfrm>
          <a:prstGeom prst="rect">
            <a:avLst/>
          </a:prstGeom>
          <a:noFill/>
          <a:extLst>
            <a:ext uri="{909E8E84-426E-40DD-AFC4-6F175D3DCCD1}">
              <a14:hiddenFill xmlns:a14="http://schemas.microsoft.com/office/drawing/2010/main">
                <a:solidFill>
                  <a:srgbClr val="FFFFFF"/>
                </a:solidFill>
              </a14:hiddenFill>
            </a:ext>
          </a:extLst>
        </p:spPr>
      </p:pic>
      <p:sp>
        <p:nvSpPr>
          <p:cNvPr id="80912" name="Text Box 4"/>
          <p:cNvSpPr txBox="1">
            <a:spLocks noChangeArrowheads="1"/>
          </p:cNvSpPr>
          <p:nvPr/>
        </p:nvSpPr>
        <p:spPr bwMode="auto">
          <a:xfrm>
            <a:off x="2219324" y="3611844"/>
            <a:ext cx="8399639"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2646">
                <a:solidFill>
                  <a:srgbClr val="1D3B59"/>
                </a:solidFill>
                <a:effectLst>
                  <a:outerShdw blurRad="38100" dist="38100" dir="2700000" algn="tl">
                    <a:srgbClr val="C0C0C0"/>
                  </a:outerShdw>
                </a:effectLst>
              </a:rPr>
              <a:t>for all maximal paths from </a:t>
            </a:r>
            <a:r>
              <a:rPr lang="en-AU" altLang="en-US" sz="2646" i="1">
                <a:solidFill>
                  <a:srgbClr val="1D3B59"/>
                </a:solidFill>
                <a:effectLst>
                  <a:outerShdw blurRad="38100" dist="38100" dir="2700000" algn="tl">
                    <a:srgbClr val="C0C0C0"/>
                  </a:outerShdw>
                </a:effectLst>
              </a:rPr>
              <a:t>m</a:t>
            </a:r>
            <a:r>
              <a:rPr lang="en-AU" altLang="en-US" sz="2646">
                <a:solidFill>
                  <a:srgbClr val="1D3B59"/>
                </a:solidFill>
                <a:effectLst>
                  <a:outerShdw blurRad="38100" dist="38100" dir="2700000" algn="tl">
                    <a:srgbClr val="C0C0C0"/>
                  </a:outerShdw>
                </a:effectLst>
              </a:rPr>
              <a:t>, </a:t>
            </a:r>
            <a:r>
              <a:rPr lang="en-AU" altLang="en-US" sz="2646" i="1">
                <a:solidFill>
                  <a:srgbClr val="1D3B59"/>
                </a:solidFill>
                <a:effectLst>
                  <a:outerShdw blurRad="38100" dist="38100" dir="2700000" algn="tl">
                    <a:srgbClr val="C0C0C0"/>
                  </a:outerShdw>
                </a:effectLst>
              </a:rPr>
              <a:t>q</a:t>
            </a:r>
            <a:r>
              <a:rPr lang="en-AU" altLang="en-US" sz="2646">
                <a:solidFill>
                  <a:srgbClr val="1D3B59"/>
                </a:solidFill>
                <a:effectLst>
                  <a:outerShdw blurRad="38100" dist="38100" dir="2700000" algn="tl">
                    <a:srgbClr val="C0C0C0"/>
                  </a:outerShdw>
                </a:effectLst>
              </a:rPr>
              <a:t> always occurs and</a:t>
            </a:r>
          </a:p>
        </p:txBody>
      </p:sp>
      <p:pic>
        <p:nvPicPr>
          <p:cNvPr id="80913" name="Picture 17" descr="BD15057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343" y="4451808"/>
            <a:ext cx="320237" cy="335986"/>
          </a:xfrm>
          <a:prstGeom prst="rect">
            <a:avLst/>
          </a:prstGeom>
          <a:noFill/>
          <a:extLst>
            <a:ext uri="{909E8E84-426E-40DD-AFC4-6F175D3DCCD1}">
              <a14:hiddenFill xmlns:a14="http://schemas.microsoft.com/office/drawing/2010/main">
                <a:solidFill>
                  <a:srgbClr val="FFFFFF"/>
                </a:solidFill>
              </a14:hiddenFill>
            </a:ext>
          </a:extLst>
        </p:spPr>
      </p:pic>
      <p:sp>
        <p:nvSpPr>
          <p:cNvPr id="80914" name="Text Box 4"/>
          <p:cNvSpPr txBox="1">
            <a:spLocks noChangeArrowheads="1"/>
          </p:cNvSpPr>
          <p:nvPr/>
        </p:nvSpPr>
        <p:spPr bwMode="auto">
          <a:xfrm>
            <a:off x="2219324" y="4367811"/>
            <a:ext cx="8399639" cy="90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2646">
                <a:solidFill>
                  <a:srgbClr val="1D3B59"/>
                </a:solidFill>
                <a:effectLst>
                  <a:outerShdw blurRad="38100" dist="38100" dir="2700000" algn="tl">
                    <a:srgbClr val="C0C0C0"/>
                  </a:outerShdw>
                </a:effectLst>
              </a:rPr>
              <a:t>there exists a maximal path from </a:t>
            </a:r>
            <a:r>
              <a:rPr lang="en-AU" altLang="en-US" sz="2646" i="1">
                <a:solidFill>
                  <a:srgbClr val="1D3B59"/>
                </a:solidFill>
                <a:effectLst>
                  <a:outerShdw blurRad="38100" dist="38100" dir="2700000" algn="tl">
                    <a:srgbClr val="C0C0C0"/>
                  </a:outerShdw>
                </a:effectLst>
              </a:rPr>
              <a:t>n</a:t>
            </a:r>
            <a:r>
              <a:rPr lang="en-AU" altLang="en-US" sz="2646">
                <a:solidFill>
                  <a:srgbClr val="1D3B59"/>
                </a:solidFill>
                <a:effectLst>
                  <a:outerShdw blurRad="38100" dist="38100" dir="2700000" algn="tl">
                    <a:srgbClr val="C0C0C0"/>
                  </a:outerShdw>
                </a:effectLst>
              </a:rPr>
              <a:t> on which </a:t>
            </a:r>
            <a:r>
              <a:rPr lang="en-AU" altLang="en-US" sz="2646" i="1">
                <a:solidFill>
                  <a:srgbClr val="1D3B59"/>
                </a:solidFill>
                <a:effectLst>
                  <a:outerShdw blurRad="38100" dist="38100" dir="2700000" algn="tl">
                    <a:srgbClr val="C0C0C0"/>
                  </a:outerShdw>
                </a:effectLst>
              </a:rPr>
              <a:t>q </a:t>
            </a:r>
            <a:r>
              <a:rPr lang="en-AU" altLang="en-US" sz="2646">
                <a:solidFill>
                  <a:srgbClr val="1D3B59"/>
                </a:solidFill>
                <a:effectLst>
                  <a:outerShdw blurRad="38100" dist="38100" dir="2700000" algn="tl">
                    <a:srgbClr val="C0C0C0"/>
                  </a:outerShdw>
                </a:effectLst>
              </a:rPr>
              <a:t>never occurs.</a:t>
            </a:r>
          </a:p>
        </p:txBody>
      </p:sp>
      <p:sp>
        <p:nvSpPr>
          <p:cNvPr id="80915" name="Text Box 4"/>
          <p:cNvSpPr txBox="1">
            <a:spLocks noChangeArrowheads="1"/>
          </p:cNvSpPr>
          <p:nvPr/>
        </p:nvSpPr>
        <p:spPr bwMode="auto">
          <a:xfrm>
            <a:off x="1547353" y="5627757"/>
            <a:ext cx="8819621" cy="90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2646">
                <a:solidFill>
                  <a:srgbClr val="1D3B59"/>
                </a:solidFill>
                <a:effectLst>
                  <a:outerShdw blurRad="38100" dist="38100" dir="2700000" algn="tl">
                    <a:srgbClr val="C0C0C0"/>
                  </a:outerShdw>
                </a:effectLst>
              </a:rPr>
              <a:t>Control dependence occurs if </a:t>
            </a:r>
            <a:r>
              <a:rPr lang="en-AU" altLang="en-US" sz="2646" i="1">
                <a:solidFill>
                  <a:srgbClr val="1D3B59"/>
                </a:solidFill>
                <a:effectLst>
                  <a:outerShdw blurRad="38100" dist="38100" dir="2700000" algn="tl">
                    <a:srgbClr val="C0C0C0"/>
                  </a:outerShdw>
                </a:effectLst>
              </a:rPr>
              <a:t>p</a:t>
            </a:r>
            <a:r>
              <a:rPr lang="en-AU" altLang="en-US" sz="2646">
                <a:solidFill>
                  <a:srgbClr val="1D3B59"/>
                </a:solidFill>
                <a:effectLst>
                  <a:outerShdw blurRad="38100" dist="38100" dir="2700000" algn="tl">
                    <a:srgbClr val="C0C0C0"/>
                  </a:outerShdw>
                </a:effectLst>
              </a:rPr>
              <a:t> is a guard, selection or input event.</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35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64517" name="Picture 5"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299"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64518" name="Picture 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245"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64519" name="Picture 7"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3886">
            <a:off x="549518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64520" name="Picture 8"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30"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64521" name="Picture 9"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076"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64522" name="Text Box 10"/>
          <p:cNvSpPr txBox="1">
            <a:spLocks noChangeArrowheads="1"/>
          </p:cNvSpPr>
          <p:nvPr/>
        </p:nvSpPr>
        <p:spPr bwMode="auto">
          <a:xfrm>
            <a:off x="3395274" y="335986"/>
            <a:ext cx="4787794" cy="83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850">
                <a:solidFill>
                  <a:srgbClr val="1D3B59"/>
                </a:solidFill>
              </a:rPr>
              <a:t>Program Slicing</a:t>
            </a:r>
          </a:p>
        </p:txBody>
      </p:sp>
      <p:pic>
        <p:nvPicPr>
          <p:cNvPr id="64523" name="Picture 11"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021"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64524" name="Text Box 4"/>
          <p:cNvSpPr txBox="1">
            <a:spLocks noChangeArrowheads="1"/>
          </p:cNvSpPr>
          <p:nvPr/>
        </p:nvSpPr>
        <p:spPr bwMode="auto">
          <a:xfrm>
            <a:off x="1631350" y="3359855"/>
            <a:ext cx="9407596" cy="104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3086">
                <a:solidFill>
                  <a:srgbClr val="1D3B59"/>
                </a:solidFill>
                <a:effectLst>
                  <a:outerShdw blurRad="38100" dist="38100" dir="2700000" algn="tl">
                    <a:srgbClr val="C0C0C0"/>
                  </a:outerShdw>
                </a:effectLst>
              </a:rPr>
              <a:t>Originally developed by Weiser (1981) for debugging programs.</a:t>
            </a:r>
          </a:p>
        </p:txBody>
      </p:sp>
      <p:sp>
        <p:nvSpPr>
          <p:cNvPr id="64525" name="Text Box 4"/>
          <p:cNvSpPr txBox="1">
            <a:spLocks noChangeArrowheads="1"/>
          </p:cNvSpPr>
          <p:nvPr/>
        </p:nvSpPr>
        <p:spPr bwMode="auto">
          <a:xfrm>
            <a:off x="1631350" y="1931917"/>
            <a:ext cx="9155606" cy="104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3086">
                <a:solidFill>
                  <a:srgbClr val="1D3B59"/>
                </a:solidFill>
                <a:effectLst>
                  <a:outerShdw blurRad="38100" dist="38100" dir="2700000" algn="tl">
                    <a:srgbClr val="C0C0C0"/>
                  </a:outerShdw>
                </a:effectLst>
              </a:rPr>
              <a:t>Automatically removes parts of the program which are irrelevant to a given criterion.</a:t>
            </a:r>
          </a:p>
        </p:txBody>
      </p:sp>
      <p:sp>
        <p:nvSpPr>
          <p:cNvPr id="64526" name="Text Box 4"/>
          <p:cNvSpPr txBox="1">
            <a:spLocks noChangeArrowheads="1"/>
          </p:cNvSpPr>
          <p:nvPr/>
        </p:nvSpPr>
        <p:spPr bwMode="auto">
          <a:xfrm>
            <a:off x="1631350" y="4871790"/>
            <a:ext cx="9407596" cy="104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3086" dirty="0">
                <a:solidFill>
                  <a:srgbClr val="1D3B59"/>
                </a:solidFill>
                <a:effectLst>
                  <a:outerShdw blurRad="38100" dist="38100" dir="2700000" algn="tl">
                    <a:srgbClr val="C0C0C0"/>
                  </a:outerShdw>
                </a:effectLst>
              </a:rPr>
              <a:t>Start at a slicing criterion and then follow back dependencies, e.g. control &amp; data dependencies</a:t>
            </a:r>
            <a:r>
              <a:rPr lang="en-AU" altLang="en-US" sz="3086" dirty="0">
                <a:effectLst>
                  <a:outerShdw blurRad="38100" dist="38100" dir="2700000" algn="tl">
                    <a:srgbClr val="C0C0C0"/>
                  </a:outerShdw>
                </a:effectLst>
              </a:rPr>
              <a:t>.</a:t>
            </a:r>
          </a:p>
        </p:txBody>
      </p:sp>
      <p:pic>
        <p:nvPicPr>
          <p:cNvPr id="64527" name="Picture 15" descr="BD15057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365" y="2015913"/>
            <a:ext cx="320237" cy="335986"/>
          </a:xfrm>
          <a:prstGeom prst="rect">
            <a:avLst/>
          </a:prstGeom>
          <a:noFill/>
          <a:extLst>
            <a:ext uri="{909E8E84-426E-40DD-AFC4-6F175D3DCCD1}">
              <a14:hiddenFill xmlns:a14="http://schemas.microsoft.com/office/drawing/2010/main">
                <a:solidFill>
                  <a:srgbClr val="FFFFFF"/>
                </a:solidFill>
              </a14:hiddenFill>
            </a:ext>
          </a:extLst>
        </p:spPr>
      </p:pic>
      <p:pic>
        <p:nvPicPr>
          <p:cNvPr id="64528" name="Picture 16" descr="BD15057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365" y="3443851"/>
            <a:ext cx="320237" cy="335986"/>
          </a:xfrm>
          <a:prstGeom prst="rect">
            <a:avLst/>
          </a:prstGeom>
          <a:noFill/>
          <a:extLst>
            <a:ext uri="{909E8E84-426E-40DD-AFC4-6F175D3DCCD1}">
              <a14:hiddenFill xmlns:a14="http://schemas.microsoft.com/office/drawing/2010/main">
                <a:solidFill>
                  <a:srgbClr val="FFFFFF"/>
                </a:solidFill>
              </a14:hiddenFill>
            </a:ext>
          </a:extLst>
        </p:spPr>
      </p:pic>
      <p:pic>
        <p:nvPicPr>
          <p:cNvPr id="64529" name="Picture 17" descr="BD15057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365" y="4955786"/>
            <a:ext cx="320237" cy="3359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52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45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5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45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5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4" grpId="0"/>
      <p:bldP spid="64525" grpId="0"/>
      <p:bldP spid="64526"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35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1925" name="Picture 5"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299"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1926" name="Picture 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245"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1927" name="Picture 7"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3886">
            <a:off x="549518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1928" name="Picture 8"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30"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1929" name="Picture 9"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076"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81930" name="Text Box 10"/>
          <p:cNvSpPr txBox="1">
            <a:spLocks noChangeArrowheads="1"/>
          </p:cNvSpPr>
          <p:nvPr/>
        </p:nvSpPr>
        <p:spPr bwMode="auto">
          <a:xfrm>
            <a:off x="2807299" y="335985"/>
            <a:ext cx="6551718" cy="83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850">
                <a:solidFill>
                  <a:srgbClr val="1D3B59"/>
                </a:solidFill>
              </a:rPr>
              <a:t>Data Dependence</a:t>
            </a:r>
          </a:p>
        </p:txBody>
      </p:sp>
      <p:pic>
        <p:nvPicPr>
          <p:cNvPr id="81931" name="Picture 11"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021"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81932" name="Text Box 4"/>
          <p:cNvSpPr txBox="1">
            <a:spLocks noChangeArrowheads="1"/>
          </p:cNvSpPr>
          <p:nvPr/>
        </p:nvSpPr>
        <p:spPr bwMode="auto">
          <a:xfrm>
            <a:off x="1631350" y="1595931"/>
            <a:ext cx="8819621"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2646">
                <a:solidFill>
                  <a:srgbClr val="1D3B59"/>
                </a:solidFill>
                <a:effectLst>
                  <a:outerShdw blurRad="38100" dist="38100" dir="2700000" algn="tl">
                    <a:srgbClr val="C0C0C0"/>
                  </a:outerShdw>
                </a:effectLst>
              </a:rPr>
              <a:t>Node </a:t>
            </a:r>
            <a:r>
              <a:rPr lang="en-AU" altLang="en-US" sz="2646" i="1">
                <a:solidFill>
                  <a:srgbClr val="1D3B59"/>
                </a:solidFill>
                <a:effectLst>
                  <a:outerShdw blurRad="38100" dist="38100" dir="2700000" algn="tl">
                    <a:srgbClr val="C0C0C0"/>
                  </a:outerShdw>
                </a:effectLst>
              </a:rPr>
              <a:t>q</a:t>
            </a:r>
            <a:r>
              <a:rPr lang="en-AU" altLang="en-US" sz="2646">
                <a:solidFill>
                  <a:srgbClr val="1D3B59"/>
                </a:solidFill>
                <a:effectLst>
                  <a:outerShdw blurRad="38100" dist="38100" dir="2700000" algn="tl">
                    <a:srgbClr val="C0C0C0"/>
                  </a:outerShdw>
                </a:effectLst>
              </a:rPr>
              <a:t> is </a:t>
            </a:r>
            <a:r>
              <a:rPr lang="en-AU" altLang="en-US" sz="2646">
                <a:solidFill>
                  <a:srgbClr val="8719CB"/>
                </a:solidFill>
                <a:effectLst>
                  <a:outerShdw blurRad="38100" dist="38100" dir="2700000" algn="tl">
                    <a:srgbClr val="C0C0C0"/>
                  </a:outerShdw>
                </a:effectLst>
              </a:rPr>
              <a:t>data/interference-dependent</a:t>
            </a:r>
            <a:r>
              <a:rPr lang="en-AU" altLang="en-US" sz="2646">
                <a:solidFill>
                  <a:srgbClr val="1D3B59"/>
                </a:solidFill>
                <a:effectLst>
                  <a:outerShdw blurRad="38100" dist="38100" dir="2700000" algn="tl">
                    <a:srgbClr val="C0C0C0"/>
                  </a:outerShdw>
                </a:effectLst>
              </a:rPr>
              <a:t> on node </a:t>
            </a:r>
            <a:r>
              <a:rPr lang="en-AU" altLang="en-US" sz="2646" i="1">
                <a:solidFill>
                  <a:srgbClr val="1D3B59"/>
                </a:solidFill>
                <a:effectLst>
                  <a:outerShdw blurRad="38100" dist="38100" dir="2700000" algn="tl">
                    <a:srgbClr val="C0C0C0"/>
                  </a:outerShdw>
                </a:effectLst>
              </a:rPr>
              <a:t>p</a:t>
            </a:r>
            <a:r>
              <a:rPr lang="en-AU" altLang="en-US" sz="2646">
                <a:solidFill>
                  <a:srgbClr val="1D3B59"/>
                </a:solidFill>
                <a:effectLst>
                  <a:outerShdw blurRad="38100" dist="38100" dir="2700000" algn="tl">
                    <a:srgbClr val="C0C0C0"/>
                  </a:outerShdw>
                </a:effectLst>
              </a:rPr>
              <a:t> iff:</a:t>
            </a:r>
          </a:p>
        </p:txBody>
      </p:sp>
      <p:sp>
        <p:nvSpPr>
          <p:cNvPr id="81939" name="Text Box 4"/>
          <p:cNvSpPr txBox="1">
            <a:spLocks noChangeArrowheads="1"/>
          </p:cNvSpPr>
          <p:nvPr/>
        </p:nvSpPr>
        <p:spPr bwMode="auto">
          <a:xfrm>
            <a:off x="1631350" y="4199819"/>
            <a:ext cx="9407596" cy="90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2646" i="1">
                <a:solidFill>
                  <a:srgbClr val="1D3B59"/>
                </a:solidFill>
                <a:effectLst>
                  <a:outerShdw blurRad="38100" dist="38100" dir="2700000" algn="tl">
                    <a:srgbClr val="C0C0C0"/>
                  </a:outerShdw>
                </a:effectLst>
              </a:rPr>
              <a:t>Data dependence </a:t>
            </a:r>
            <a:r>
              <a:rPr lang="en-AU" altLang="en-US" sz="2646">
                <a:solidFill>
                  <a:srgbClr val="1D3B59"/>
                </a:solidFill>
                <a:effectLst>
                  <a:outerShdw blurRad="38100" dist="38100" dir="2700000" algn="tl">
                    <a:srgbClr val="C0C0C0"/>
                  </a:outerShdw>
                </a:effectLst>
              </a:rPr>
              <a:t>=</a:t>
            </a:r>
            <a:r>
              <a:rPr lang="en-AU" altLang="en-US" sz="2646" i="1">
                <a:solidFill>
                  <a:srgbClr val="1D3B59"/>
                </a:solidFill>
                <a:effectLst>
                  <a:outerShdw blurRad="38100" dist="38100" dir="2700000" algn="tl">
                    <a:srgbClr val="C0C0C0"/>
                  </a:outerShdw>
                </a:effectLst>
              </a:rPr>
              <a:t> </a:t>
            </a:r>
            <a:r>
              <a:rPr lang="en-AU" altLang="en-US" sz="2646">
                <a:solidFill>
                  <a:srgbClr val="1D3B59"/>
                </a:solidFill>
                <a:effectLst>
                  <a:outerShdw blurRad="38100" dist="38100" dir="2700000" algn="tl">
                    <a:srgbClr val="C0C0C0"/>
                  </a:outerShdw>
                </a:effectLst>
              </a:rPr>
              <a:t>same thread</a:t>
            </a:r>
            <a:endParaRPr lang="en-AU" altLang="en-US" sz="2646" i="1">
              <a:solidFill>
                <a:srgbClr val="1D3B59"/>
              </a:solidFill>
              <a:effectLst>
                <a:outerShdw blurRad="38100" dist="38100" dir="2700000" algn="tl">
                  <a:srgbClr val="C0C0C0"/>
                </a:outerShdw>
              </a:effectLst>
            </a:endParaRPr>
          </a:p>
          <a:p>
            <a:pPr>
              <a:buFont typeface="Wingdings" pitchFamily="2" charset="2"/>
              <a:buNone/>
            </a:pPr>
            <a:r>
              <a:rPr lang="en-AU" altLang="en-US" sz="2646" i="1">
                <a:solidFill>
                  <a:srgbClr val="1D3B59"/>
                </a:solidFill>
                <a:effectLst>
                  <a:outerShdw blurRad="38100" dist="38100" dir="2700000" algn="tl">
                    <a:srgbClr val="C0C0C0"/>
                  </a:outerShdw>
                </a:effectLst>
              </a:rPr>
              <a:t>Interference dependence </a:t>
            </a:r>
            <a:r>
              <a:rPr lang="en-AU" altLang="en-US" sz="2646">
                <a:solidFill>
                  <a:srgbClr val="1D3B59"/>
                </a:solidFill>
                <a:effectLst>
                  <a:outerShdw blurRad="38100" dist="38100" dir="2700000" algn="tl">
                    <a:srgbClr val="C0C0C0"/>
                  </a:outerShdw>
                </a:effectLst>
              </a:rPr>
              <a:t>= parallel threads</a:t>
            </a:r>
            <a:endParaRPr lang="en-AU" altLang="en-US" sz="2646" i="1">
              <a:solidFill>
                <a:srgbClr val="1D3B59"/>
              </a:solidFill>
              <a:effectLst>
                <a:outerShdw blurRad="38100" dist="38100" dir="2700000" algn="tl">
                  <a:srgbClr val="C0C0C0"/>
                </a:outerShdw>
              </a:effectLst>
            </a:endParaRPr>
          </a:p>
        </p:txBody>
      </p:sp>
      <p:sp>
        <p:nvSpPr>
          <p:cNvPr id="81940" name="Text Box 4"/>
          <p:cNvSpPr txBox="1">
            <a:spLocks noChangeArrowheads="1"/>
          </p:cNvSpPr>
          <p:nvPr/>
        </p:nvSpPr>
        <p:spPr bwMode="auto">
          <a:xfrm>
            <a:off x="1631350" y="5375768"/>
            <a:ext cx="8819621" cy="90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2646">
                <a:solidFill>
                  <a:srgbClr val="1D3B59"/>
                </a:solidFill>
                <a:effectLst>
                  <a:outerShdw blurRad="38100" dist="38100" dir="2700000" algn="tl">
                    <a:srgbClr val="C0C0C0"/>
                  </a:outerShdw>
                </a:effectLst>
              </a:rPr>
              <a:t>Interference dependence is intransitive, so can lead to less precise, but still correct slices.</a:t>
            </a:r>
          </a:p>
        </p:txBody>
      </p:sp>
      <p:pic>
        <p:nvPicPr>
          <p:cNvPr id="81941" name="Picture 21"/>
          <p:cNvPicPr>
            <a:picLocks noChangeAspect="1" noChangeArrowheads="1"/>
          </p:cNvPicPr>
          <p:nvPr/>
        </p:nvPicPr>
        <p:blipFill>
          <a:blip r:embed="rId3">
            <a:extLst>
              <a:ext uri="{28A0092B-C50C-407E-A947-70E740481C1C}">
                <a14:useLocalDpi xmlns:a14="http://schemas.microsoft.com/office/drawing/2010/main" val="0"/>
              </a:ext>
            </a:extLst>
          </a:blip>
          <a:srcRect l="21527" t="38187" r="20139" b="43675"/>
          <a:stretch>
            <a:fillRect/>
          </a:stretch>
        </p:blipFill>
        <p:spPr bwMode="auto">
          <a:xfrm>
            <a:off x="1631350" y="2267902"/>
            <a:ext cx="7055697" cy="1595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9" grpId="0"/>
      <p:bldP spid="81940"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35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2949" name="Picture 5"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299"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2950" name="Picture 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245"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2951" name="Picture 7"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3886">
            <a:off x="549518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2952" name="Picture 8"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30"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2953" name="Picture 9"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076"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82954" name="Text Box 10"/>
          <p:cNvSpPr txBox="1">
            <a:spLocks noChangeArrowheads="1"/>
          </p:cNvSpPr>
          <p:nvPr/>
        </p:nvSpPr>
        <p:spPr bwMode="auto">
          <a:xfrm>
            <a:off x="2807299" y="335985"/>
            <a:ext cx="6551718" cy="83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850">
                <a:solidFill>
                  <a:srgbClr val="1D3B59"/>
                </a:solidFill>
              </a:rPr>
              <a:t>Other Dependencies</a:t>
            </a:r>
          </a:p>
        </p:txBody>
      </p:sp>
      <p:pic>
        <p:nvPicPr>
          <p:cNvPr id="82955" name="Picture 11"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021"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82956" name="Text Box 4"/>
          <p:cNvSpPr txBox="1">
            <a:spLocks noChangeArrowheads="1"/>
          </p:cNvSpPr>
          <p:nvPr/>
        </p:nvSpPr>
        <p:spPr bwMode="auto">
          <a:xfrm>
            <a:off x="1631350" y="1595931"/>
            <a:ext cx="8819621"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2646">
                <a:solidFill>
                  <a:srgbClr val="1D3B59"/>
                </a:solidFill>
                <a:effectLst>
                  <a:outerShdw blurRad="38100" dist="38100" dir="2700000" algn="tl">
                    <a:srgbClr val="C0C0C0"/>
                  </a:outerShdw>
                </a:effectLst>
              </a:rPr>
              <a:t>Node </a:t>
            </a:r>
            <a:r>
              <a:rPr lang="en-AU" altLang="en-US" sz="2646" i="1">
                <a:solidFill>
                  <a:srgbClr val="1D3B59"/>
                </a:solidFill>
                <a:effectLst>
                  <a:outerShdw blurRad="38100" dist="38100" dir="2700000" algn="tl">
                    <a:srgbClr val="C0C0C0"/>
                  </a:outerShdw>
                </a:effectLst>
              </a:rPr>
              <a:t>q</a:t>
            </a:r>
            <a:r>
              <a:rPr lang="en-AU" altLang="en-US" sz="2646">
                <a:solidFill>
                  <a:srgbClr val="1D3B59"/>
                </a:solidFill>
                <a:effectLst>
                  <a:outerShdw blurRad="38100" dist="38100" dir="2700000" algn="tl">
                    <a:srgbClr val="C0C0C0"/>
                  </a:outerShdw>
                </a:effectLst>
              </a:rPr>
              <a:t> is </a:t>
            </a:r>
            <a:r>
              <a:rPr lang="en-AU" altLang="en-US" sz="2646">
                <a:solidFill>
                  <a:srgbClr val="8719CB"/>
                </a:solidFill>
                <a:effectLst>
                  <a:outerShdw blurRad="38100" dist="38100" dir="2700000" algn="tl">
                    <a:srgbClr val="C0C0C0"/>
                  </a:outerShdw>
                </a:effectLst>
              </a:rPr>
              <a:t>message-dependent</a:t>
            </a:r>
            <a:r>
              <a:rPr lang="en-AU" altLang="en-US" sz="2646">
                <a:solidFill>
                  <a:srgbClr val="1D3B59"/>
                </a:solidFill>
                <a:effectLst>
                  <a:outerShdw blurRad="38100" dist="38100" dir="2700000" algn="tl">
                    <a:srgbClr val="C0C0C0"/>
                  </a:outerShdw>
                </a:effectLst>
              </a:rPr>
              <a:t> on node </a:t>
            </a:r>
            <a:r>
              <a:rPr lang="en-AU" altLang="en-US" sz="2646" i="1">
                <a:solidFill>
                  <a:srgbClr val="1D3B59"/>
                </a:solidFill>
                <a:effectLst>
                  <a:outerShdw blurRad="38100" dist="38100" dir="2700000" algn="tl">
                    <a:srgbClr val="C0C0C0"/>
                  </a:outerShdw>
                </a:effectLst>
              </a:rPr>
              <a:t>p</a:t>
            </a:r>
            <a:r>
              <a:rPr lang="en-AU" altLang="en-US" sz="2646">
                <a:solidFill>
                  <a:srgbClr val="1D3B59"/>
                </a:solidFill>
                <a:effectLst>
                  <a:outerShdw blurRad="38100" dist="38100" dir="2700000" algn="tl">
                    <a:srgbClr val="C0C0C0"/>
                  </a:outerShdw>
                </a:effectLst>
              </a:rPr>
              <a:t> iff:</a:t>
            </a:r>
          </a:p>
        </p:txBody>
      </p:sp>
      <p:pic>
        <p:nvPicPr>
          <p:cNvPr id="82957" name="Picture 13" descr="BD15057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343" y="2183905"/>
            <a:ext cx="320237" cy="335986"/>
          </a:xfrm>
          <a:prstGeom prst="rect">
            <a:avLst/>
          </a:prstGeom>
          <a:noFill/>
          <a:extLst>
            <a:ext uri="{909E8E84-426E-40DD-AFC4-6F175D3DCCD1}">
              <a14:hiddenFill xmlns:a14="http://schemas.microsoft.com/office/drawing/2010/main">
                <a:solidFill>
                  <a:srgbClr val="FFFFFF"/>
                </a:solidFill>
              </a14:hiddenFill>
            </a:ext>
          </a:extLst>
        </p:spPr>
      </p:pic>
      <p:sp>
        <p:nvSpPr>
          <p:cNvPr id="82958" name="Text Box 4"/>
          <p:cNvSpPr txBox="1">
            <a:spLocks noChangeArrowheads="1"/>
          </p:cNvSpPr>
          <p:nvPr/>
        </p:nvSpPr>
        <p:spPr bwMode="auto">
          <a:xfrm>
            <a:off x="2219324" y="2099909"/>
            <a:ext cx="8399639"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2646" i="1">
                <a:solidFill>
                  <a:srgbClr val="1D3B59"/>
                </a:solidFill>
                <a:effectLst>
                  <a:outerShdw blurRad="38100" dist="38100" dir="2700000" algn="tl">
                    <a:srgbClr val="C0C0C0"/>
                  </a:outerShdw>
                </a:effectLst>
              </a:rPr>
              <a:t>type</a:t>
            </a:r>
            <a:r>
              <a:rPr lang="en-AU" altLang="en-US" sz="2646">
                <a:solidFill>
                  <a:srgbClr val="1D3B59"/>
                </a:solidFill>
                <a:effectLst>
                  <a:outerShdw blurRad="38100" dist="38100" dir="2700000" algn="tl">
                    <a:srgbClr val="C0C0C0"/>
                  </a:outerShdw>
                </a:effectLst>
              </a:rPr>
              <a:t>(</a:t>
            </a:r>
            <a:r>
              <a:rPr lang="en-AU" altLang="en-US" sz="2646" i="1">
                <a:solidFill>
                  <a:srgbClr val="1D3B59"/>
                </a:solidFill>
                <a:effectLst>
                  <a:outerShdw blurRad="38100" dist="38100" dir="2700000" algn="tl">
                    <a:srgbClr val="C0C0C0"/>
                  </a:outerShdw>
                </a:effectLst>
              </a:rPr>
              <a:t>p</a:t>
            </a:r>
            <a:r>
              <a:rPr lang="en-AU" altLang="en-US" sz="2646">
                <a:solidFill>
                  <a:srgbClr val="1D3B59"/>
                </a:solidFill>
                <a:effectLst>
                  <a:outerShdw blurRad="38100" dist="38100" dir="2700000" algn="tl">
                    <a:srgbClr val="C0C0C0"/>
                  </a:outerShdw>
                </a:effectLst>
              </a:rPr>
              <a:t>) = internalOutput and </a:t>
            </a:r>
            <a:r>
              <a:rPr lang="en-AU" altLang="en-US" sz="2646" i="1">
                <a:solidFill>
                  <a:srgbClr val="1D3B59"/>
                </a:solidFill>
                <a:effectLst>
                  <a:outerShdw blurRad="38100" dist="38100" dir="2700000" algn="tl">
                    <a:srgbClr val="C0C0C0"/>
                  </a:outerShdw>
                </a:effectLst>
              </a:rPr>
              <a:t>behavior</a:t>
            </a:r>
            <a:r>
              <a:rPr lang="en-AU" altLang="en-US" sz="2646">
                <a:solidFill>
                  <a:srgbClr val="1D3B59"/>
                </a:solidFill>
                <a:effectLst>
                  <a:outerShdw blurRad="38100" dist="38100" dir="2700000" algn="tl">
                    <a:srgbClr val="C0C0C0"/>
                  </a:outerShdw>
                </a:effectLst>
              </a:rPr>
              <a:t>(</a:t>
            </a:r>
            <a:r>
              <a:rPr lang="en-AU" altLang="en-US" sz="2646" i="1">
                <a:solidFill>
                  <a:srgbClr val="1D3B59"/>
                </a:solidFill>
                <a:effectLst>
                  <a:outerShdw blurRad="38100" dist="38100" dir="2700000" algn="tl">
                    <a:srgbClr val="C0C0C0"/>
                  </a:outerShdw>
                </a:effectLst>
              </a:rPr>
              <a:t>q</a:t>
            </a:r>
            <a:r>
              <a:rPr lang="en-AU" altLang="en-US" sz="2646">
                <a:solidFill>
                  <a:srgbClr val="1D3B59"/>
                </a:solidFill>
                <a:effectLst>
                  <a:outerShdw blurRad="38100" dist="38100" dir="2700000" algn="tl">
                    <a:srgbClr val="C0C0C0"/>
                  </a:outerShdw>
                </a:effectLst>
              </a:rPr>
              <a:t>) = </a:t>
            </a:r>
            <a:r>
              <a:rPr lang="en-AU" altLang="en-US" sz="2646" i="1">
                <a:solidFill>
                  <a:srgbClr val="1D3B59"/>
                </a:solidFill>
                <a:effectLst>
                  <a:outerShdw blurRad="38100" dist="38100" dir="2700000" algn="tl">
                    <a:srgbClr val="C0C0C0"/>
                  </a:outerShdw>
                </a:effectLst>
              </a:rPr>
              <a:t>m</a:t>
            </a:r>
            <a:endParaRPr lang="en-AU" altLang="en-US" sz="2646">
              <a:solidFill>
                <a:srgbClr val="1D3B59"/>
              </a:solidFill>
              <a:effectLst>
                <a:outerShdw blurRad="38100" dist="38100" dir="2700000" algn="tl">
                  <a:srgbClr val="C0C0C0"/>
                </a:outerShdw>
              </a:effectLst>
            </a:endParaRPr>
          </a:p>
        </p:txBody>
      </p:sp>
      <p:pic>
        <p:nvPicPr>
          <p:cNvPr id="82959" name="Picture 15" descr="BD15057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343" y="2771880"/>
            <a:ext cx="320237" cy="335986"/>
          </a:xfrm>
          <a:prstGeom prst="rect">
            <a:avLst/>
          </a:prstGeom>
          <a:noFill/>
          <a:extLst>
            <a:ext uri="{909E8E84-426E-40DD-AFC4-6F175D3DCCD1}">
              <a14:hiddenFill xmlns:a14="http://schemas.microsoft.com/office/drawing/2010/main">
                <a:solidFill>
                  <a:srgbClr val="FFFFFF"/>
                </a:solidFill>
              </a14:hiddenFill>
            </a:ext>
          </a:extLst>
        </p:spPr>
      </p:pic>
      <p:sp>
        <p:nvSpPr>
          <p:cNvPr id="82963" name="Text Box 4"/>
          <p:cNvSpPr txBox="1">
            <a:spLocks noChangeArrowheads="1"/>
          </p:cNvSpPr>
          <p:nvPr/>
        </p:nvSpPr>
        <p:spPr bwMode="auto">
          <a:xfrm>
            <a:off x="2219324" y="2687884"/>
            <a:ext cx="8399639"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2646" i="1">
                <a:solidFill>
                  <a:srgbClr val="1D3B59"/>
                </a:solidFill>
                <a:effectLst>
                  <a:outerShdw blurRad="38100" dist="38100" dir="2700000" algn="tl">
                    <a:srgbClr val="C0C0C0"/>
                  </a:outerShdw>
                </a:effectLst>
              </a:rPr>
              <a:t>type</a:t>
            </a:r>
            <a:r>
              <a:rPr lang="en-AU" altLang="en-US" sz="2646">
                <a:solidFill>
                  <a:srgbClr val="1D3B59"/>
                </a:solidFill>
                <a:effectLst>
                  <a:outerShdw blurRad="38100" dist="38100" dir="2700000" algn="tl">
                    <a:srgbClr val="C0C0C0"/>
                  </a:outerShdw>
                </a:effectLst>
              </a:rPr>
              <a:t>(</a:t>
            </a:r>
            <a:r>
              <a:rPr lang="en-AU" altLang="en-US" sz="2646" i="1">
                <a:solidFill>
                  <a:srgbClr val="1D3B59"/>
                </a:solidFill>
                <a:effectLst>
                  <a:outerShdw blurRad="38100" dist="38100" dir="2700000" algn="tl">
                    <a:srgbClr val="C0C0C0"/>
                  </a:outerShdw>
                </a:effectLst>
              </a:rPr>
              <a:t>p</a:t>
            </a:r>
            <a:r>
              <a:rPr lang="en-AU" altLang="en-US" sz="2646">
                <a:solidFill>
                  <a:srgbClr val="1D3B59"/>
                </a:solidFill>
                <a:effectLst>
                  <a:outerShdw blurRad="38100" dist="38100" dir="2700000" algn="tl">
                    <a:srgbClr val="C0C0C0"/>
                  </a:outerShdw>
                </a:effectLst>
              </a:rPr>
              <a:t>) = internalInput and </a:t>
            </a:r>
            <a:r>
              <a:rPr lang="en-AU" altLang="en-US" sz="2646" i="1">
                <a:solidFill>
                  <a:srgbClr val="1D3B59"/>
                </a:solidFill>
                <a:effectLst>
                  <a:outerShdw blurRad="38100" dist="38100" dir="2700000" algn="tl">
                    <a:srgbClr val="C0C0C0"/>
                  </a:outerShdw>
                </a:effectLst>
              </a:rPr>
              <a:t>behavior</a:t>
            </a:r>
            <a:r>
              <a:rPr lang="en-AU" altLang="en-US" sz="2646">
                <a:solidFill>
                  <a:srgbClr val="1D3B59"/>
                </a:solidFill>
                <a:effectLst>
                  <a:outerShdw blurRad="38100" dist="38100" dir="2700000" algn="tl">
                    <a:srgbClr val="C0C0C0"/>
                  </a:outerShdw>
                </a:effectLst>
              </a:rPr>
              <a:t>(</a:t>
            </a:r>
            <a:r>
              <a:rPr lang="en-AU" altLang="en-US" sz="2646" i="1">
                <a:solidFill>
                  <a:srgbClr val="1D3B59"/>
                </a:solidFill>
                <a:effectLst>
                  <a:outerShdw blurRad="38100" dist="38100" dir="2700000" algn="tl">
                    <a:srgbClr val="C0C0C0"/>
                  </a:outerShdw>
                </a:effectLst>
              </a:rPr>
              <a:t>q</a:t>
            </a:r>
            <a:r>
              <a:rPr lang="en-AU" altLang="en-US" sz="2646">
                <a:solidFill>
                  <a:srgbClr val="1D3B59"/>
                </a:solidFill>
                <a:effectLst>
                  <a:outerShdw blurRad="38100" dist="38100" dir="2700000" algn="tl">
                    <a:srgbClr val="C0C0C0"/>
                  </a:outerShdw>
                </a:effectLst>
              </a:rPr>
              <a:t>) = </a:t>
            </a:r>
            <a:r>
              <a:rPr lang="en-AU" altLang="en-US" sz="2646" i="1">
                <a:solidFill>
                  <a:srgbClr val="1D3B59"/>
                </a:solidFill>
                <a:effectLst>
                  <a:outerShdw blurRad="38100" dist="38100" dir="2700000" algn="tl">
                    <a:srgbClr val="C0C0C0"/>
                  </a:outerShdw>
                </a:effectLst>
              </a:rPr>
              <a:t>m.</a:t>
            </a:r>
            <a:endParaRPr lang="en-AU" altLang="en-US" sz="2646">
              <a:solidFill>
                <a:srgbClr val="1D3B59"/>
              </a:solidFill>
              <a:effectLst>
                <a:outerShdw blurRad="38100" dist="38100" dir="2700000" algn="tl">
                  <a:srgbClr val="C0C0C0"/>
                </a:outerShdw>
              </a:effectLst>
            </a:endParaRPr>
          </a:p>
        </p:txBody>
      </p:sp>
      <p:sp>
        <p:nvSpPr>
          <p:cNvPr id="82964" name="Text Box 4"/>
          <p:cNvSpPr txBox="1">
            <a:spLocks noChangeArrowheads="1"/>
          </p:cNvSpPr>
          <p:nvPr/>
        </p:nvSpPr>
        <p:spPr bwMode="auto">
          <a:xfrm>
            <a:off x="1631350" y="3443851"/>
            <a:ext cx="8819621"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2646">
                <a:solidFill>
                  <a:srgbClr val="1D3B59"/>
                </a:solidFill>
                <a:effectLst>
                  <a:outerShdw blurRad="38100" dist="38100" dir="2700000" algn="tl">
                    <a:srgbClr val="C0C0C0"/>
                  </a:outerShdw>
                </a:effectLst>
              </a:rPr>
              <a:t>Node </a:t>
            </a:r>
            <a:r>
              <a:rPr lang="en-AU" altLang="en-US" sz="2646" i="1">
                <a:solidFill>
                  <a:srgbClr val="1D3B59"/>
                </a:solidFill>
                <a:effectLst>
                  <a:outerShdw blurRad="38100" dist="38100" dir="2700000" algn="tl">
                    <a:srgbClr val="C0C0C0"/>
                  </a:outerShdw>
                </a:effectLst>
              </a:rPr>
              <a:t>q</a:t>
            </a:r>
            <a:r>
              <a:rPr lang="en-AU" altLang="en-US" sz="2646">
                <a:solidFill>
                  <a:srgbClr val="1D3B59"/>
                </a:solidFill>
                <a:effectLst>
                  <a:outerShdw blurRad="38100" dist="38100" dir="2700000" algn="tl">
                    <a:srgbClr val="C0C0C0"/>
                  </a:outerShdw>
                </a:effectLst>
              </a:rPr>
              <a:t> is </a:t>
            </a:r>
            <a:r>
              <a:rPr lang="en-AU" altLang="en-US" sz="2646">
                <a:solidFill>
                  <a:srgbClr val="8719CB"/>
                </a:solidFill>
                <a:effectLst>
                  <a:outerShdw blurRad="38100" dist="38100" dir="2700000" algn="tl">
                    <a:srgbClr val="C0C0C0"/>
                  </a:outerShdw>
                </a:effectLst>
              </a:rPr>
              <a:t>synchronisation-dependent</a:t>
            </a:r>
            <a:r>
              <a:rPr lang="en-AU" altLang="en-US" sz="2646">
                <a:solidFill>
                  <a:srgbClr val="1D3B59"/>
                </a:solidFill>
                <a:effectLst>
                  <a:outerShdw blurRad="38100" dist="38100" dir="2700000" algn="tl">
                    <a:srgbClr val="C0C0C0"/>
                  </a:outerShdw>
                </a:effectLst>
              </a:rPr>
              <a:t> on node </a:t>
            </a:r>
            <a:r>
              <a:rPr lang="en-AU" altLang="en-US" sz="2646" i="1">
                <a:solidFill>
                  <a:srgbClr val="1D3B59"/>
                </a:solidFill>
                <a:effectLst>
                  <a:outerShdw blurRad="38100" dist="38100" dir="2700000" algn="tl">
                    <a:srgbClr val="C0C0C0"/>
                  </a:outerShdw>
                </a:effectLst>
              </a:rPr>
              <a:t>p</a:t>
            </a:r>
            <a:r>
              <a:rPr lang="en-AU" altLang="en-US" sz="2646">
                <a:solidFill>
                  <a:srgbClr val="1D3B59"/>
                </a:solidFill>
                <a:effectLst>
                  <a:outerShdw blurRad="38100" dist="38100" dir="2700000" algn="tl">
                    <a:srgbClr val="C0C0C0"/>
                  </a:outerShdw>
                </a:effectLst>
              </a:rPr>
              <a:t> iff:</a:t>
            </a:r>
          </a:p>
        </p:txBody>
      </p:sp>
      <p:pic>
        <p:nvPicPr>
          <p:cNvPr id="82965" name="Picture 21" descr="BD15057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343" y="4031826"/>
            <a:ext cx="320237" cy="335986"/>
          </a:xfrm>
          <a:prstGeom prst="rect">
            <a:avLst/>
          </a:prstGeom>
          <a:noFill/>
          <a:extLst>
            <a:ext uri="{909E8E84-426E-40DD-AFC4-6F175D3DCCD1}">
              <a14:hiddenFill xmlns:a14="http://schemas.microsoft.com/office/drawing/2010/main">
                <a:solidFill>
                  <a:srgbClr val="FFFFFF"/>
                </a:solidFill>
              </a14:hiddenFill>
            </a:ext>
          </a:extLst>
        </p:spPr>
      </p:pic>
      <p:sp>
        <p:nvSpPr>
          <p:cNvPr id="82966" name="Text Box 4"/>
          <p:cNvSpPr txBox="1">
            <a:spLocks noChangeArrowheads="1"/>
          </p:cNvSpPr>
          <p:nvPr/>
        </p:nvSpPr>
        <p:spPr bwMode="auto">
          <a:xfrm>
            <a:off x="2219324" y="3947830"/>
            <a:ext cx="8399639"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2646" i="1">
                <a:solidFill>
                  <a:srgbClr val="1D3B59"/>
                </a:solidFill>
                <a:effectLst>
                  <a:outerShdw blurRad="38100" dist="38100" dir="2700000" algn="tl">
                    <a:srgbClr val="C0C0C0"/>
                  </a:outerShdw>
                </a:effectLst>
              </a:rPr>
              <a:t>flag</a:t>
            </a:r>
            <a:r>
              <a:rPr lang="en-AU" altLang="en-US" sz="2646">
                <a:solidFill>
                  <a:srgbClr val="1D3B59"/>
                </a:solidFill>
                <a:effectLst>
                  <a:outerShdw blurRad="38100" dist="38100" dir="2700000" algn="tl">
                    <a:srgbClr val="C0C0C0"/>
                  </a:outerShdw>
                </a:effectLst>
              </a:rPr>
              <a:t>(</a:t>
            </a:r>
            <a:r>
              <a:rPr lang="en-AU" altLang="en-US" sz="2646" i="1">
                <a:solidFill>
                  <a:srgbClr val="1D3B59"/>
                </a:solidFill>
                <a:effectLst>
                  <a:outerShdw blurRad="38100" dist="38100" dir="2700000" algn="tl">
                    <a:srgbClr val="C0C0C0"/>
                  </a:outerShdw>
                </a:effectLst>
              </a:rPr>
              <a:t>p</a:t>
            </a:r>
            <a:r>
              <a:rPr lang="en-AU" altLang="en-US" sz="2646">
                <a:solidFill>
                  <a:srgbClr val="1D3B59"/>
                </a:solidFill>
                <a:effectLst>
                  <a:outerShdw blurRad="38100" dist="38100" dir="2700000" algn="tl">
                    <a:srgbClr val="C0C0C0"/>
                  </a:outerShdw>
                </a:effectLst>
              </a:rPr>
              <a:t>) = </a:t>
            </a:r>
            <a:r>
              <a:rPr lang="en-AU" altLang="en-US" sz="2646" i="1">
                <a:solidFill>
                  <a:srgbClr val="1D3B59"/>
                </a:solidFill>
                <a:effectLst>
                  <a:outerShdw blurRad="38100" dist="38100" dir="2700000" algn="tl">
                    <a:srgbClr val="C0C0C0"/>
                  </a:outerShdw>
                </a:effectLst>
              </a:rPr>
              <a:t>flag</a:t>
            </a:r>
            <a:r>
              <a:rPr lang="en-AU" altLang="en-US" sz="2646">
                <a:solidFill>
                  <a:srgbClr val="1D3B59"/>
                </a:solidFill>
                <a:effectLst>
                  <a:outerShdw blurRad="38100" dist="38100" dir="2700000" algn="tl">
                    <a:srgbClr val="C0C0C0"/>
                  </a:outerShdw>
                </a:effectLst>
              </a:rPr>
              <a:t>(</a:t>
            </a:r>
            <a:r>
              <a:rPr lang="en-AU" altLang="en-US" sz="2646" i="1">
                <a:solidFill>
                  <a:srgbClr val="1D3B59"/>
                </a:solidFill>
                <a:effectLst>
                  <a:outerShdw blurRad="38100" dist="38100" dir="2700000" algn="tl">
                    <a:srgbClr val="C0C0C0"/>
                  </a:outerShdw>
                </a:effectLst>
              </a:rPr>
              <a:t>q</a:t>
            </a:r>
            <a:r>
              <a:rPr lang="en-AU" altLang="en-US" sz="2646">
                <a:solidFill>
                  <a:srgbClr val="1D3B59"/>
                </a:solidFill>
                <a:effectLst>
                  <a:outerShdw blurRad="38100" dist="38100" dir="2700000" algn="tl">
                    <a:srgbClr val="C0C0C0"/>
                  </a:outerShdw>
                </a:effectLst>
              </a:rPr>
              <a:t>) = synchronisation and</a:t>
            </a:r>
          </a:p>
        </p:txBody>
      </p:sp>
      <p:pic>
        <p:nvPicPr>
          <p:cNvPr id="82967" name="Picture 23" descr="BD15057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343" y="4619801"/>
            <a:ext cx="320237" cy="335986"/>
          </a:xfrm>
          <a:prstGeom prst="rect">
            <a:avLst/>
          </a:prstGeom>
          <a:noFill/>
          <a:extLst>
            <a:ext uri="{909E8E84-426E-40DD-AFC4-6F175D3DCCD1}">
              <a14:hiddenFill xmlns:a14="http://schemas.microsoft.com/office/drawing/2010/main">
                <a:solidFill>
                  <a:srgbClr val="FFFFFF"/>
                </a:solidFill>
              </a14:hiddenFill>
            </a:ext>
          </a:extLst>
        </p:spPr>
      </p:pic>
      <p:sp>
        <p:nvSpPr>
          <p:cNvPr id="82968" name="Text Box 4"/>
          <p:cNvSpPr txBox="1">
            <a:spLocks noChangeArrowheads="1"/>
          </p:cNvSpPr>
          <p:nvPr/>
        </p:nvSpPr>
        <p:spPr bwMode="auto">
          <a:xfrm>
            <a:off x="2219324" y="4535804"/>
            <a:ext cx="8399639"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2646" i="1">
                <a:solidFill>
                  <a:srgbClr val="1D3B59"/>
                </a:solidFill>
                <a:effectLst>
                  <a:outerShdw blurRad="38100" dist="38100" dir="2700000" algn="tl">
                    <a:srgbClr val="C0C0C0"/>
                  </a:outerShdw>
                </a:effectLst>
              </a:rPr>
              <a:t>matching</a:t>
            </a:r>
            <a:r>
              <a:rPr lang="en-AU" altLang="en-US" sz="2646">
                <a:solidFill>
                  <a:srgbClr val="1D3B59"/>
                </a:solidFill>
                <a:effectLst>
                  <a:outerShdw blurRad="38100" dist="38100" dir="2700000" algn="tl">
                    <a:srgbClr val="C0C0C0"/>
                  </a:outerShdw>
                </a:effectLst>
              </a:rPr>
              <a:t>(</a:t>
            </a:r>
            <a:r>
              <a:rPr lang="en-AU" altLang="en-US" sz="2646" i="1">
                <a:solidFill>
                  <a:srgbClr val="1D3B59"/>
                </a:solidFill>
                <a:effectLst>
                  <a:outerShdw blurRad="38100" dist="38100" dir="2700000" algn="tl">
                    <a:srgbClr val="C0C0C0"/>
                  </a:outerShdw>
                </a:effectLst>
              </a:rPr>
              <a:t>p</a:t>
            </a:r>
            <a:r>
              <a:rPr lang="en-AU" altLang="en-US" sz="2646">
                <a:solidFill>
                  <a:srgbClr val="1D3B59"/>
                </a:solidFill>
                <a:effectLst>
                  <a:outerShdw blurRad="38100" dist="38100" dir="2700000" algn="tl">
                    <a:srgbClr val="C0C0C0"/>
                  </a:outerShdw>
                </a:effectLst>
              </a:rPr>
              <a:t>,</a:t>
            </a:r>
            <a:r>
              <a:rPr lang="en-AU" altLang="en-US" sz="2646" i="1">
                <a:solidFill>
                  <a:srgbClr val="1D3B59"/>
                </a:solidFill>
                <a:effectLst>
                  <a:outerShdw blurRad="38100" dist="38100" dir="2700000" algn="tl">
                    <a:srgbClr val="C0C0C0"/>
                  </a:outerShdw>
                </a:effectLst>
              </a:rPr>
              <a:t>q</a:t>
            </a:r>
            <a:r>
              <a:rPr lang="en-AU" altLang="en-US" sz="2646">
                <a:solidFill>
                  <a:srgbClr val="1D3B59"/>
                </a:solidFill>
                <a:effectLst>
                  <a:outerShdw blurRad="38100" dist="38100" dir="2700000" algn="tl">
                    <a:srgbClr val="C0C0C0"/>
                  </a:outerShdw>
                </a:effectLst>
              </a:rPr>
              <a:t>).</a:t>
            </a:r>
          </a:p>
        </p:txBody>
      </p:sp>
      <p:sp>
        <p:nvSpPr>
          <p:cNvPr id="82969" name="Text Box 4"/>
          <p:cNvSpPr txBox="1">
            <a:spLocks noChangeArrowheads="1"/>
          </p:cNvSpPr>
          <p:nvPr/>
        </p:nvSpPr>
        <p:spPr bwMode="auto">
          <a:xfrm>
            <a:off x="1547353" y="5375768"/>
            <a:ext cx="8819621"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2646">
                <a:solidFill>
                  <a:srgbClr val="1D3B59"/>
                </a:solidFill>
                <a:effectLst>
                  <a:outerShdw blurRad="38100" dist="38100" dir="2700000" algn="tl">
                    <a:srgbClr val="C0C0C0"/>
                  </a:outerShdw>
                </a:effectLst>
              </a:rPr>
              <a:t>Node </a:t>
            </a:r>
            <a:r>
              <a:rPr lang="en-AU" altLang="en-US" sz="2646" i="1">
                <a:solidFill>
                  <a:srgbClr val="1D3B59"/>
                </a:solidFill>
                <a:effectLst>
                  <a:outerShdw blurRad="38100" dist="38100" dir="2700000" algn="tl">
                    <a:srgbClr val="C0C0C0"/>
                  </a:outerShdw>
                </a:effectLst>
              </a:rPr>
              <a:t>q</a:t>
            </a:r>
            <a:r>
              <a:rPr lang="en-AU" altLang="en-US" sz="2646">
                <a:solidFill>
                  <a:srgbClr val="1D3B59"/>
                </a:solidFill>
                <a:effectLst>
                  <a:outerShdw blurRad="38100" dist="38100" dir="2700000" algn="tl">
                    <a:srgbClr val="C0C0C0"/>
                  </a:outerShdw>
                </a:effectLst>
              </a:rPr>
              <a:t> is </a:t>
            </a:r>
            <a:r>
              <a:rPr lang="en-AU" altLang="en-US" sz="2646" i="1">
                <a:solidFill>
                  <a:srgbClr val="8719CB"/>
                </a:solidFill>
                <a:effectLst>
                  <a:outerShdw blurRad="38100" dist="38100" dir="2700000" algn="tl">
                    <a:srgbClr val="C0C0C0"/>
                  </a:outerShdw>
                </a:effectLst>
              </a:rPr>
              <a:t>alternate-dependent</a:t>
            </a:r>
            <a:r>
              <a:rPr lang="en-AU" altLang="en-US" sz="2646">
                <a:solidFill>
                  <a:srgbClr val="1D3B59"/>
                </a:solidFill>
                <a:effectLst>
                  <a:outerShdw blurRad="38100" dist="38100" dir="2700000" algn="tl">
                    <a:srgbClr val="C0C0C0"/>
                  </a:outerShdw>
                </a:effectLst>
              </a:rPr>
              <a:t> on node </a:t>
            </a:r>
            <a:r>
              <a:rPr lang="en-AU" altLang="en-US" sz="2646" i="1">
                <a:solidFill>
                  <a:srgbClr val="1D3B59"/>
                </a:solidFill>
                <a:effectLst>
                  <a:outerShdw blurRad="38100" dist="38100" dir="2700000" algn="tl">
                    <a:srgbClr val="C0C0C0"/>
                  </a:outerShdw>
                </a:effectLst>
              </a:rPr>
              <a:t>p</a:t>
            </a:r>
            <a:r>
              <a:rPr lang="en-AU" altLang="en-US" sz="2646">
                <a:solidFill>
                  <a:srgbClr val="1D3B59"/>
                </a:solidFill>
                <a:effectLst>
                  <a:outerShdw blurRad="38100" dist="38100" dir="2700000" algn="tl">
                    <a:srgbClr val="C0C0C0"/>
                  </a:outerShdw>
                </a:effectLst>
              </a:rPr>
              <a:t> iff:</a:t>
            </a:r>
          </a:p>
        </p:txBody>
      </p:sp>
      <p:pic>
        <p:nvPicPr>
          <p:cNvPr id="82970" name="Picture 26" descr="BD15057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5347" y="5963743"/>
            <a:ext cx="320237" cy="335986"/>
          </a:xfrm>
          <a:prstGeom prst="rect">
            <a:avLst/>
          </a:prstGeom>
          <a:noFill/>
          <a:extLst>
            <a:ext uri="{909E8E84-426E-40DD-AFC4-6F175D3DCCD1}">
              <a14:hiddenFill xmlns:a14="http://schemas.microsoft.com/office/drawing/2010/main">
                <a:solidFill>
                  <a:srgbClr val="FFFFFF"/>
                </a:solidFill>
              </a14:hiddenFill>
            </a:ext>
          </a:extLst>
        </p:spPr>
      </p:pic>
      <p:sp>
        <p:nvSpPr>
          <p:cNvPr id="82971" name="Text Box 4"/>
          <p:cNvSpPr txBox="1">
            <a:spLocks noChangeArrowheads="1"/>
          </p:cNvSpPr>
          <p:nvPr/>
        </p:nvSpPr>
        <p:spPr bwMode="auto">
          <a:xfrm>
            <a:off x="2135328" y="5879747"/>
            <a:ext cx="8399639"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2646" i="1">
                <a:solidFill>
                  <a:srgbClr val="1D3B59"/>
                </a:solidFill>
                <a:effectLst>
                  <a:outerShdw blurRad="38100" dist="38100" dir="2700000" algn="tl">
                    <a:srgbClr val="C0C0C0"/>
                  </a:outerShdw>
                </a:effectLst>
              </a:rPr>
              <a:t>p</a:t>
            </a:r>
            <a:r>
              <a:rPr lang="en-AU" altLang="en-US" sz="2646">
                <a:solidFill>
                  <a:srgbClr val="1D3B59"/>
                </a:solidFill>
                <a:effectLst>
                  <a:outerShdw blurRad="38100" dist="38100" dir="2700000" algn="tl">
                    <a:srgbClr val="C0C0C0"/>
                  </a:outerShdw>
                </a:effectLst>
              </a:rPr>
              <a:t> and </a:t>
            </a:r>
            <a:r>
              <a:rPr lang="en-AU" altLang="en-US" sz="2646" i="1">
                <a:solidFill>
                  <a:srgbClr val="1D3B59"/>
                </a:solidFill>
                <a:effectLst>
                  <a:outerShdw blurRad="38100" dist="38100" dir="2700000" algn="tl">
                    <a:srgbClr val="C0C0C0"/>
                  </a:outerShdw>
                </a:effectLst>
              </a:rPr>
              <a:t>q</a:t>
            </a:r>
            <a:r>
              <a:rPr lang="en-AU" altLang="en-US" sz="2646">
                <a:solidFill>
                  <a:srgbClr val="1D3B59"/>
                </a:solidFill>
                <a:effectLst>
                  <a:outerShdw blurRad="38100" dist="38100" dir="2700000" algn="tl">
                    <a:srgbClr val="C0C0C0"/>
                  </a:outerShdw>
                </a:effectLst>
              </a:rPr>
              <a:t> have the same parent node and</a:t>
            </a:r>
            <a:endParaRPr lang="en-AU" altLang="en-US" sz="2646" i="1">
              <a:solidFill>
                <a:srgbClr val="1D3B59"/>
              </a:solidFill>
              <a:effectLst>
                <a:outerShdw blurRad="38100" dist="38100" dir="2700000" algn="tl">
                  <a:srgbClr val="C0C0C0"/>
                </a:outerShdw>
              </a:effectLst>
            </a:endParaRPr>
          </a:p>
        </p:txBody>
      </p:sp>
      <p:pic>
        <p:nvPicPr>
          <p:cNvPr id="82972" name="Picture 28" descr="BD15057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5347" y="6551718"/>
            <a:ext cx="320237" cy="335986"/>
          </a:xfrm>
          <a:prstGeom prst="rect">
            <a:avLst/>
          </a:prstGeom>
          <a:noFill/>
          <a:extLst>
            <a:ext uri="{909E8E84-426E-40DD-AFC4-6F175D3DCCD1}">
              <a14:hiddenFill xmlns:a14="http://schemas.microsoft.com/office/drawing/2010/main">
                <a:solidFill>
                  <a:srgbClr val="FFFFFF"/>
                </a:solidFill>
              </a14:hiddenFill>
            </a:ext>
          </a:extLst>
        </p:spPr>
      </p:pic>
      <p:sp>
        <p:nvSpPr>
          <p:cNvPr id="82973" name="Text Box 4"/>
          <p:cNvSpPr txBox="1">
            <a:spLocks noChangeArrowheads="1"/>
          </p:cNvSpPr>
          <p:nvPr/>
        </p:nvSpPr>
        <p:spPr bwMode="auto">
          <a:xfrm>
            <a:off x="2135328" y="6467721"/>
            <a:ext cx="8399639"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2646" i="1">
                <a:solidFill>
                  <a:srgbClr val="1D3B59"/>
                </a:solidFill>
                <a:effectLst>
                  <a:outerShdw blurRad="38100" dist="38100" dir="2700000" algn="tl">
                    <a:srgbClr val="C0C0C0"/>
                  </a:outerShdw>
                </a:effectLst>
              </a:rPr>
              <a:t>p</a:t>
            </a:r>
            <a:r>
              <a:rPr lang="en-AU" altLang="en-US" sz="2646">
                <a:solidFill>
                  <a:srgbClr val="1D3B59"/>
                </a:solidFill>
                <a:effectLst>
                  <a:outerShdw blurRad="38100" dist="38100" dir="2700000" algn="tl">
                    <a:srgbClr val="C0C0C0"/>
                  </a:outerShdw>
                </a:effectLst>
              </a:rPr>
              <a:t> and </a:t>
            </a:r>
            <a:r>
              <a:rPr lang="en-AU" altLang="en-US" sz="2646" i="1">
                <a:solidFill>
                  <a:srgbClr val="1D3B59"/>
                </a:solidFill>
                <a:effectLst>
                  <a:outerShdw blurRad="38100" dist="38100" dir="2700000" algn="tl">
                    <a:srgbClr val="C0C0C0"/>
                  </a:outerShdw>
                </a:effectLst>
              </a:rPr>
              <a:t>q</a:t>
            </a:r>
            <a:r>
              <a:rPr lang="en-AU" altLang="en-US" sz="2646">
                <a:solidFill>
                  <a:srgbClr val="1D3B59"/>
                </a:solidFill>
                <a:effectLst>
                  <a:outerShdw blurRad="38100" dist="38100" dir="2700000" algn="tl">
                    <a:srgbClr val="C0C0C0"/>
                  </a:outerShdw>
                </a:effectLst>
              </a:rPr>
              <a:t> are connected by an alternate branching point.</a:t>
            </a:r>
            <a:endParaRPr lang="en-AU" altLang="en-US" sz="2646" i="1">
              <a:solidFill>
                <a:srgbClr val="1D3B59"/>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9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9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29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96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96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29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297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29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64" grpId="0"/>
      <p:bldP spid="82966" grpId="0"/>
      <p:bldP spid="82968" grpId="0"/>
      <p:bldP spid="82969" grpId="0"/>
      <p:bldP spid="82971" grpId="0"/>
      <p:bldP spid="829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Safety Properties</a:t>
            </a:r>
            <a:endParaRPr lang="en-US" sz="4330"/>
          </a:p>
        </p:txBody>
      </p:sp>
      <p:sp>
        <p:nvSpPr>
          <p:cNvPr id="5" name="Rectangle 4"/>
          <p:cNvSpPr/>
          <p:nvPr/>
        </p:nvSpPr>
        <p:spPr>
          <a:xfrm>
            <a:off x="631677" y="1626253"/>
            <a:ext cx="11040766" cy="1362994"/>
          </a:xfrm>
          <a:prstGeom prst="rect">
            <a:avLst/>
          </a:prstGeom>
        </p:spPr>
        <p:txBody>
          <a:bodyPr wrap="square">
            <a:spAutoFit/>
          </a:bodyPr>
          <a:lstStyle/>
          <a:p>
            <a:pPr algn="l"/>
            <a:r>
              <a:rPr lang="en-GB" sz="2755">
                <a:latin typeface="Times New Roman" panose="02020603050405020304" pitchFamily="18" charset="0"/>
              </a:rPr>
              <a:t>A </a:t>
            </a:r>
            <a:r>
              <a:rPr lang="en-GB" sz="2755" i="1">
                <a:latin typeface="Times New Roman" panose="02020603050405020304" pitchFamily="18" charset="0"/>
              </a:rPr>
              <a:t>labelled transition system </a:t>
            </a:r>
            <a:r>
              <a:rPr lang="en-GB" sz="2755">
                <a:latin typeface="Times New Roman" panose="02020603050405020304" pitchFamily="18" charset="0"/>
              </a:rPr>
              <a:t>is a tuple (</a:t>
            </a:r>
            <a:r>
              <a:rPr lang="en-GB" sz="2755" b="1">
                <a:latin typeface="ScriptMTBold"/>
              </a:rPr>
              <a:t>S</a:t>
            </a:r>
            <a:r>
              <a:rPr lang="en-GB" sz="2755">
                <a:latin typeface="Times New Roman" panose="02020603050405020304" pitchFamily="18" charset="0"/>
              </a:rPr>
              <a:t>, </a:t>
            </a:r>
            <a:r>
              <a:rPr lang="en-GB" sz="2755" b="1">
                <a:latin typeface="ScriptMTBold"/>
              </a:rPr>
              <a:t>I</a:t>
            </a:r>
            <a:r>
              <a:rPr lang="en-GB" sz="2755">
                <a:latin typeface="Times New Roman" panose="02020603050405020304" pitchFamily="18" charset="0"/>
              </a:rPr>
              <a:t>, </a:t>
            </a:r>
            <a:r>
              <a:rPr lang="en-GB" sz="2755" i="1">
                <a:latin typeface="Times New Roman" panose="02020603050405020304" pitchFamily="18" charset="0"/>
              </a:rPr>
              <a:t>A</a:t>
            </a:r>
            <a:r>
              <a:rPr lang="en-GB" sz="2755">
                <a:latin typeface="Times New Roman" panose="02020603050405020304" pitchFamily="18" charset="0"/>
              </a:rPr>
              <a:t>,</a:t>
            </a:r>
            <a:r>
              <a:rPr lang="en-GB" sz="2755">
                <a:latin typeface="TimesNewRoman"/>
              </a:rPr>
              <a:t>→</a:t>
            </a:r>
            <a:r>
              <a:rPr lang="en-GB" sz="2755">
                <a:latin typeface="Times New Roman" panose="02020603050405020304" pitchFamily="18" charset="0"/>
              </a:rPr>
              <a:t>), where </a:t>
            </a:r>
            <a:r>
              <a:rPr lang="en-GB" sz="2755" b="1">
                <a:latin typeface="ScriptMTBold"/>
              </a:rPr>
              <a:t>S</a:t>
            </a:r>
          </a:p>
          <a:p>
            <a:pPr algn="l"/>
            <a:r>
              <a:rPr lang="en-GB" sz="2755">
                <a:latin typeface="Times New Roman" panose="02020603050405020304" pitchFamily="18" charset="0"/>
              </a:rPr>
              <a:t>is a set of states, </a:t>
            </a:r>
            <a:r>
              <a:rPr lang="en-GB" sz="2755" b="1">
                <a:latin typeface="ScriptMTBold"/>
              </a:rPr>
              <a:t>I </a:t>
            </a:r>
            <a:r>
              <a:rPr lang="en-GB" sz="2755">
                <a:latin typeface="Times New Roman" panose="02020603050405020304" pitchFamily="18" charset="0"/>
              </a:rPr>
              <a:t>is the set of initial states, </a:t>
            </a:r>
            <a:r>
              <a:rPr lang="en-GB" sz="2755" i="1">
                <a:latin typeface="Times New Roman" panose="02020603050405020304" pitchFamily="18" charset="0"/>
              </a:rPr>
              <a:t>A </a:t>
            </a:r>
            <a:r>
              <a:rPr lang="en-GB" sz="2755">
                <a:latin typeface="Times New Roman" panose="02020603050405020304" pitchFamily="18" charset="0"/>
              </a:rPr>
              <a:t>is a set of actions and</a:t>
            </a:r>
          </a:p>
          <a:p>
            <a:pPr algn="l"/>
            <a:r>
              <a:rPr lang="en-GB" sz="2755">
                <a:latin typeface="Times New Roman" panose="02020603050405020304" pitchFamily="18" charset="0"/>
              </a:rPr>
              <a:t> </a:t>
            </a:r>
            <a:r>
              <a:rPr lang="en-GB" sz="2755">
                <a:latin typeface="TimesNewRoman"/>
              </a:rPr>
              <a:t>→</a:t>
            </a:r>
            <a:r>
              <a:rPr lang="en-GB" sz="2755">
                <a:latin typeface="MSMincho-WinCharSetFFFF-H"/>
              </a:rPr>
              <a:t>⊆ </a:t>
            </a:r>
            <a:r>
              <a:rPr lang="en-GB" sz="2755" b="1">
                <a:latin typeface="ScriptMTBold"/>
              </a:rPr>
              <a:t>S </a:t>
            </a:r>
            <a:r>
              <a:rPr lang="en-GB" sz="2755">
                <a:latin typeface="Zed"/>
              </a:rPr>
              <a:t>x </a:t>
            </a:r>
            <a:r>
              <a:rPr lang="en-GB" sz="2755" i="1">
                <a:latin typeface="Times New Roman" panose="02020603050405020304" pitchFamily="18" charset="0"/>
              </a:rPr>
              <a:t>A </a:t>
            </a:r>
            <a:r>
              <a:rPr lang="en-GB" sz="2755">
                <a:latin typeface="Zed"/>
              </a:rPr>
              <a:t>x </a:t>
            </a:r>
            <a:r>
              <a:rPr lang="en-GB" sz="2755" b="1">
                <a:latin typeface="ScriptMTBold"/>
              </a:rPr>
              <a:t>S </a:t>
            </a:r>
            <a:r>
              <a:rPr lang="en-GB" sz="2755">
                <a:latin typeface="Times New Roman" panose="02020603050405020304" pitchFamily="18" charset="0"/>
              </a:rPr>
              <a:t>is the transition </a:t>
            </a:r>
            <a:r>
              <a:rPr lang="en-AU" sz="2755">
                <a:latin typeface="Times New Roman" panose="02020603050405020304" pitchFamily="18" charset="0"/>
              </a:rPr>
              <a:t>relation.</a:t>
            </a:r>
            <a:r>
              <a:rPr lang="en-AU" altLang="en-US" sz="2755">
                <a:latin typeface="Cambria" panose="02040503050406030204" pitchFamily="18" charset="0"/>
              </a:rPr>
              <a:t> </a:t>
            </a:r>
            <a:endParaRPr lang="en-AU" altLang="en-US" sz="2755" dirty="0">
              <a:latin typeface="Cambria" panose="02040503050406030204" pitchFamily="18" charset="0"/>
            </a:endParaRPr>
          </a:p>
        </p:txBody>
      </p:sp>
      <p:sp>
        <p:nvSpPr>
          <p:cNvPr id="9" name="TextBox 8">
            <a:extLst>
              <a:ext uri="{FF2B5EF4-FFF2-40B4-BE49-F238E27FC236}">
                <a16:creationId xmlns:a16="http://schemas.microsoft.com/office/drawing/2014/main" id="{B83E9894-BF96-4ADD-BE64-9596452D57BC}"/>
              </a:ext>
            </a:extLst>
          </p:cNvPr>
          <p:cNvSpPr txBox="1"/>
          <p:nvPr/>
        </p:nvSpPr>
        <p:spPr>
          <a:xfrm>
            <a:off x="597049" y="3251309"/>
            <a:ext cx="10804226" cy="1787036"/>
          </a:xfrm>
          <a:prstGeom prst="rect">
            <a:avLst/>
          </a:prstGeom>
          <a:noFill/>
        </p:spPr>
        <p:txBody>
          <a:bodyPr wrap="square">
            <a:spAutoFit/>
          </a:bodyPr>
          <a:lstStyle/>
          <a:p>
            <a:pPr algn="l"/>
            <a:r>
              <a:rPr lang="en-AU" sz="2755">
                <a:latin typeface="Times New Roman" panose="02020603050405020304" pitchFamily="18" charset="0"/>
              </a:rPr>
              <a:t>A</a:t>
            </a:r>
            <a:r>
              <a:rPr lang="en-AU" sz="2755" i="1">
                <a:latin typeface="Times New Roman" panose="02020603050405020304" pitchFamily="18" charset="0"/>
              </a:rPr>
              <a:t> Kripke Structure</a:t>
            </a:r>
            <a:r>
              <a:rPr lang="en-AU" sz="2755">
                <a:latin typeface="Times New Roman" panose="02020603050405020304" pitchFamily="18" charset="0"/>
              </a:rPr>
              <a:t>, is a tuple </a:t>
            </a:r>
            <a:r>
              <a:rPr lang="en-AU" sz="2755" i="1">
                <a:latin typeface="Times New Roman" panose="02020603050405020304" pitchFamily="18" charset="0"/>
              </a:rPr>
              <a:t>T = </a:t>
            </a:r>
            <a:r>
              <a:rPr lang="en-GB" sz="2755">
                <a:latin typeface="Times New Roman" panose="02020603050405020304" pitchFamily="18" charset="0"/>
              </a:rPr>
              <a:t>(</a:t>
            </a:r>
            <a:r>
              <a:rPr lang="en-GB" sz="2755" b="1">
                <a:latin typeface="ScriptMTBold"/>
              </a:rPr>
              <a:t>S</a:t>
            </a:r>
            <a:r>
              <a:rPr lang="en-GB" sz="2755">
                <a:latin typeface="Times New Roman" panose="02020603050405020304" pitchFamily="18" charset="0"/>
              </a:rPr>
              <a:t>, </a:t>
            </a:r>
            <a:r>
              <a:rPr lang="en-GB" sz="2755" i="1">
                <a:latin typeface="Times New Roman" panose="02020603050405020304" pitchFamily="18" charset="0"/>
              </a:rPr>
              <a:t>AP</a:t>
            </a:r>
            <a:r>
              <a:rPr lang="en-GB" sz="2755">
                <a:latin typeface="Times New Roman" panose="02020603050405020304" pitchFamily="18" charset="0"/>
              </a:rPr>
              <a:t>, </a:t>
            </a:r>
            <a:r>
              <a:rPr lang="en-GB" sz="2755" b="1">
                <a:latin typeface="ScriptMTBold"/>
              </a:rPr>
              <a:t>L</a:t>
            </a:r>
            <a:r>
              <a:rPr lang="en-GB" sz="2755">
                <a:latin typeface="Times New Roman" panose="02020603050405020304" pitchFamily="18" charset="0"/>
              </a:rPr>
              <a:t>, </a:t>
            </a:r>
            <a:r>
              <a:rPr lang="en-GB" sz="2755" b="1">
                <a:latin typeface="ScriptMTBold"/>
              </a:rPr>
              <a:t>I</a:t>
            </a:r>
            <a:r>
              <a:rPr lang="en-GB" sz="2755">
                <a:latin typeface="Times New Roman" panose="02020603050405020304" pitchFamily="18" charset="0"/>
              </a:rPr>
              <a:t>, </a:t>
            </a:r>
            <a:r>
              <a:rPr lang="en-GB" sz="2755">
                <a:latin typeface="LucidaSansUnicode"/>
              </a:rPr>
              <a:t>→</a:t>
            </a:r>
            <a:r>
              <a:rPr lang="en-GB" sz="2755">
                <a:latin typeface="Times New Roman" panose="02020603050405020304" pitchFamily="18" charset="0"/>
              </a:rPr>
              <a:t>), where </a:t>
            </a:r>
            <a:r>
              <a:rPr lang="en-GB" sz="2755" b="1">
                <a:latin typeface="ScriptMTBold"/>
              </a:rPr>
              <a:t>S </a:t>
            </a:r>
            <a:r>
              <a:rPr lang="en-GB" sz="2755">
                <a:latin typeface="Times New Roman" panose="02020603050405020304" pitchFamily="18" charset="0"/>
              </a:rPr>
              <a:t>is a set of states, </a:t>
            </a:r>
            <a:r>
              <a:rPr lang="en-GB" sz="2755" i="1">
                <a:latin typeface="Times New Roman" panose="02020603050405020304" pitchFamily="18" charset="0"/>
              </a:rPr>
              <a:t>AP </a:t>
            </a:r>
            <a:r>
              <a:rPr lang="en-GB" sz="2755">
                <a:latin typeface="Times New Roman" panose="02020603050405020304" pitchFamily="18" charset="0"/>
              </a:rPr>
              <a:t>is a set of atomic propositions, </a:t>
            </a:r>
            <a:r>
              <a:rPr lang="en-GB" sz="2755" b="1">
                <a:latin typeface="ScriptMTBold"/>
              </a:rPr>
              <a:t>L </a:t>
            </a:r>
            <a:r>
              <a:rPr lang="en-GB" sz="2755">
                <a:latin typeface="Times New Roman" panose="02020603050405020304" pitchFamily="18" charset="0"/>
              </a:rPr>
              <a:t>is a labelling function which labels each state with the set of atomic propositions that hold in that state, </a:t>
            </a:r>
            <a:r>
              <a:rPr lang="en-GB" sz="2755" b="1">
                <a:latin typeface="ScriptMTBold"/>
              </a:rPr>
              <a:t>I </a:t>
            </a:r>
            <a:r>
              <a:rPr lang="en-GB" sz="2755">
                <a:latin typeface="Times New Roman" panose="02020603050405020304" pitchFamily="18" charset="0"/>
              </a:rPr>
              <a:t>is a set of initial states and </a:t>
            </a:r>
            <a:r>
              <a:rPr lang="en-GB" sz="2755">
                <a:latin typeface="LucidaSansUnicode"/>
              </a:rPr>
              <a:t>→</a:t>
            </a:r>
            <a:r>
              <a:rPr lang="en-GB" sz="2755">
                <a:latin typeface="MSMincho-WinCharSetFFFF-H"/>
              </a:rPr>
              <a:t>⊆ </a:t>
            </a:r>
            <a:r>
              <a:rPr lang="en-GB" sz="2755" b="1">
                <a:latin typeface="ScriptMTBold"/>
              </a:rPr>
              <a:t>S </a:t>
            </a:r>
            <a:r>
              <a:rPr lang="en-GB" sz="2755">
                <a:latin typeface="Zed"/>
              </a:rPr>
              <a:t>x </a:t>
            </a:r>
            <a:r>
              <a:rPr lang="en-GB" sz="2755" b="1">
                <a:latin typeface="ScriptMTBold"/>
              </a:rPr>
              <a:t>S </a:t>
            </a:r>
            <a:r>
              <a:rPr lang="en-GB" sz="2755">
                <a:latin typeface="Times New Roman" panose="02020603050405020304" pitchFamily="18" charset="0"/>
              </a:rPr>
              <a:t>is the transition relation.</a:t>
            </a:r>
            <a:endParaRPr lang="en-AU" sz="2755"/>
          </a:p>
        </p:txBody>
      </p:sp>
      <p:sp>
        <p:nvSpPr>
          <p:cNvPr id="10" name="TextBox 9">
            <a:extLst>
              <a:ext uri="{FF2B5EF4-FFF2-40B4-BE49-F238E27FC236}">
                <a16:creationId xmlns:a16="http://schemas.microsoft.com/office/drawing/2014/main" id="{2199425D-246F-442E-B03E-F130F446C1F5}"/>
              </a:ext>
            </a:extLst>
          </p:cNvPr>
          <p:cNvSpPr txBox="1"/>
          <p:nvPr/>
        </p:nvSpPr>
        <p:spPr>
          <a:xfrm>
            <a:off x="609342" y="5367330"/>
            <a:ext cx="10804226" cy="514908"/>
          </a:xfrm>
          <a:prstGeom prst="rect">
            <a:avLst/>
          </a:prstGeom>
          <a:noFill/>
        </p:spPr>
        <p:txBody>
          <a:bodyPr wrap="square">
            <a:spAutoFit/>
          </a:bodyPr>
          <a:lstStyle/>
          <a:p>
            <a:pPr algn="l"/>
            <a:r>
              <a:rPr lang="en-AU" sz="2755">
                <a:latin typeface="Times New Roman" panose="02020603050405020304" pitchFamily="18" charset="0"/>
              </a:rPr>
              <a:t>A</a:t>
            </a:r>
            <a:r>
              <a:rPr lang="en-AU" sz="2755" i="1">
                <a:latin typeface="Times New Roman" panose="02020603050405020304" pitchFamily="18" charset="0"/>
              </a:rPr>
              <a:t> doubly-labelled transition system</a:t>
            </a:r>
            <a:r>
              <a:rPr lang="en-AU" sz="2755">
                <a:latin typeface="Times New Roman" panose="02020603050405020304" pitchFamily="18" charset="0"/>
              </a:rPr>
              <a:t> labels both states and actions.</a:t>
            </a:r>
            <a:endParaRPr lang="en-AU" sz="2755"/>
          </a:p>
        </p:txBody>
      </p:sp>
    </p:spTree>
    <p:extLst>
      <p:ext uri="{BB962C8B-B14F-4D97-AF65-F5344CB8AC3E}">
        <p14:creationId xmlns:p14="http://schemas.microsoft.com/office/powerpoint/2010/main" val="173496590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2"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35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3973" name="Picture 5"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299"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3974" name="Picture 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245"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3975" name="Picture 7"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3886">
            <a:off x="549518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3976" name="Picture 8"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30"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3977" name="Picture 9"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076"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83978" name="Text Box 10"/>
          <p:cNvSpPr txBox="1">
            <a:spLocks noChangeArrowheads="1"/>
          </p:cNvSpPr>
          <p:nvPr/>
        </p:nvSpPr>
        <p:spPr bwMode="auto">
          <a:xfrm>
            <a:off x="3059289" y="335985"/>
            <a:ext cx="6551718" cy="83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850">
                <a:solidFill>
                  <a:srgbClr val="1D3B59"/>
                </a:solidFill>
              </a:rPr>
              <a:t>Creating the Slice</a:t>
            </a:r>
          </a:p>
        </p:txBody>
      </p:sp>
      <p:pic>
        <p:nvPicPr>
          <p:cNvPr id="83979" name="Picture 11"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021"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3980" name="Picture 12" descr="BD15057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343" y="1931916"/>
            <a:ext cx="320237" cy="335986"/>
          </a:xfrm>
          <a:prstGeom prst="rect">
            <a:avLst/>
          </a:prstGeom>
          <a:noFill/>
          <a:extLst>
            <a:ext uri="{909E8E84-426E-40DD-AFC4-6F175D3DCCD1}">
              <a14:hiddenFill xmlns:a14="http://schemas.microsoft.com/office/drawing/2010/main">
                <a:solidFill>
                  <a:srgbClr val="FFFFFF"/>
                </a:solidFill>
              </a14:hiddenFill>
            </a:ext>
          </a:extLst>
        </p:spPr>
      </p:pic>
      <p:sp>
        <p:nvSpPr>
          <p:cNvPr id="83981" name="Text Box 4"/>
          <p:cNvSpPr txBox="1">
            <a:spLocks noChangeArrowheads="1"/>
          </p:cNvSpPr>
          <p:nvPr/>
        </p:nvSpPr>
        <p:spPr bwMode="auto">
          <a:xfrm>
            <a:off x="2219324" y="1847920"/>
            <a:ext cx="8399639" cy="90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2646">
                <a:solidFill>
                  <a:srgbClr val="1D3B59"/>
                </a:solidFill>
                <a:effectLst>
                  <a:outerShdw blurRad="38100" dist="38100" dir="2700000" algn="tl">
                    <a:srgbClr val="C0C0C0"/>
                  </a:outerShdw>
                </a:effectLst>
              </a:rPr>
              <a:t>Start at nodes which modify variables that are in the property.</a:t>
            </a:r>
          </a:p>
        </p:txBody>
      </p:sp>
      <p:pic>
        <p:nvPicPr>
          <p:cNvPr id="83982" name="Picture 14" descr="BD15057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343" y="3965329"/>
            <a:ext cx="320237" cy="335986"/>
          </a:xfrm>
          <a:prstGeom prst="rect">
            <a:avLst/>
          </a:prstGeom>
          <a:noFill/>
          <a:extLst>
            <a:ext uri="{909E8E84-426E-40DD-AFC4-6F175D3DCCD1}">
              <a14:hiddenFill xmlns:a14="http://schemas.microsoft.com/office/drawing/2010/main">
                <a:solidFill>
                  <a:srgbClr val="FFFFFF"/>
                </a:solidFill>
              </a14:hiddenFill>
            </a:ext>
          </a:extLst>
        </p:spPr>
      </p:pic>
      <p:sp>
        <p:nvSpPr>
          <p:cNvPr id="83983" name="Text Box 4"/>
          <p:cNvSpPr txBox="1">
            <a:spLocks noChangeArrowheads="1"/>
          </p:cNvSpPr>
          <p:nvPr/>
        </p:nvSpPr>
        <p:spPr bwMode="auto">
          <a:xfrm>
            <a:off x="2219324" y="3881332"/>
            <a:ext cx="8399639" cy="90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2646">
                <a:solidFill>
                  <a:srgbClr val="1D3B59"/>
                </a:solidFill>
                <a:effectLst>
                  <a:outerShdw blurRad="38100" dist="38100" dir="2700000" algn="tl">
                    <a:srgbClr val="C0C0C0"/>
                  </a:outerShdw>
                </a:effectLst>
              </a:rPr>
              <a:t>Traverse BTDG backwards, collecting all the nodes encountered.</a:t>
            </a:r>
          </a:p>
        </p:txBody>
      </p:sp>
      <p:pic>
        <p:nvPicPr>
          <p:cNvPr id="83991" name="Picture 23"/>
          <p:cNvPicPr>
            <a:picLocks noChangeAspect="1" noChangeArrowheads="1"/>
          </p:cNvPicPr>
          <p:nvPr/>
        </p:nvPicPr>
        <p:blipFill>
          <a:blip r:embed="rId4">
            <a:extLst>
              <a:ext uri="{28A0092B-C50C-407E-A947-70E740481C1C}">
                <a14:useLocalDpi xmlns:a14="http://schemas.microsoft.com/office/drawing/2010/main" val="0"/>
              </a:ext>
            </a:extLst>
          </a:blip>
          <a:srcRect l="22916" t="43913" r="5556" b="47495"/>
          <a:stretch>
            <a:fillRect/>
          </a:stretch>
        </p:blipFill>
        <p:spPr bwMode="auto">
          <a:xfrm>
            <a:off x="1799343" y="2771880"/>
            <a:ext cx="8651628" cy="755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39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9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3"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6" name="Picture 4" descr="BD15057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343" y="1931916"/>
            <a:ext cx="320237" cy="335986"/>
          </a:xfrm>
          <a:prstGeom prst="rect">
            <a:avLst/>
          </a:prstGeom>
          <a:noFill/>
          <a:extLst>
            <a:ext uri="{909E8E84-426E-40DD-AFC4-6F175D3DCCD1}">
              <a14:hiddenFill xmlns:a14="http://schemas.microsoft.com/office/drawing/2010/main">
                <a:solidFill>
                  <a:srgbClr val="FFFFFF"/>
                </a:solidFill>
              </a14:hiddenFill>
            </a:ext>
          </a:extLst>
        </p:spPr>
      </p:pic>
      <p:sp>
        <p:nvSpPr>
          <p:cNvPr id="90117" name="Text Box 4"/>
          <p:cNvSpPr txBox="1">
            <a:spLocks noChangeArrowheads="1"/>
          </p:cNvSpPr>
          <p:nvPr/>
        </p:nvSpPr>
        <p:spPr bwMode="auto">
          <a:xfrm>
            <a:off x="2219324" y="1847920"/>
            <a:ext cx="8399639" cy="90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2646">
                <a:solidFill>
                  <a:srgbClr val="1D3B59"/>
                </a:solidFill>
                <a:effectLst>
                  <a:outerShdw blurRad="38100" dist="38100" dir="2700000" algn="tl">
                    <a:srgbClr val="C0C0C0"/>
                  </a:outerShdw>
                </a:effectLst>
              </a:rPr>
              <a:t>Re-form into a Behavior Tree by adding blank place-holder nodes.</a:t>
            </a:r>
          </a:p>
        </p:txBody>
      </p:sp>
      <p:pic>
        <p:nvPicPr>
          <p:cNvPr id="90118" name="Picture 6" descr="BD15057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343" y="3191862"/>
            <a:ext cx="320237" cy="335986"/>
          </a:xfrm>
          <a:prstGeom prst="rect">
            <a:avLst/>
          </a:prstGeom>
          <a:noFill/>
          <a:extLst>
            <a:ext uri="{909E8E84-426E-40DD-AFC4-6F175D3DCCD1}">
              <a14:hiddenFill xmlns:a14="http://schemas.microsoft.com/office/drawing/2010/main">
                <a:solidFill>
                  <a:srgbClr val="FFFFFF"/>
                </a:solidFill>
              </a14:hiddenFill>
            </a:ext>
          </a:extLst>
        </p:spPr>
      </p:pic>
      <p:sp>
        <p:nvSpPr>
          <p:cNvPr id="90119" name="Text Box 4"/>
          <p:cNvSpPr txBox="1">
            <a:spLocks noChangeArrowheads="1"/>
          </p:cNvSpPr>
          <p:nvPr/>
        </p:nvSpPr>
        <p:spPr bwMode="auto">
          <a:xfrm>
            <a:off x="2219324" y="3107866"/>
            <a:ext cx="8399639" cy="90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2646">
                <a:solidFill>
                  <a:srgbClr val="1D3B59"/>
                </a:solidFill>
                <a:effectLst>
                  <a:outerShdw blurRad="38100" dist="38100" dir="2700000" algn="tl">
                    <a:srgbClr val="C0C0C0"/>
                  </a:outerShdw>
                </a:effectLst>
              </a:rPr>
              <a:t>Put </a:t>
            </a:r>
            <a:r>
              <a:rPr lang="en-AU" altLang="en-US" sz="2646">
                <a:solidFill>
                  <a:srgbClr val="8719CB"/>
                </a:solidFill>
                <a:effectLst>
                  <a:outerShdw blurRad="38100" dist="38100" dir="2700000" algn="tl">
                    <a:srgbClr val="C0C0C0"/>
                  </a:outerShdw>
                </a:effectLst>
              </a:rPr>
              <a:t>reversions</a:t>
            </a:r>
            <a:r>
              <a:rPr lang="en-AU" altLang="en-US" sz="2646">
                <a:solidFill>
                  <a:srgbClr val="1D3B59"/>
                </a:solidFill>
                <a:effectLst>
                  <a:outerShdw blurRad="38100" dist="38100" dir="2700000" algn="tl">
                    <a:srgbClr val="C0C0C0"/>
                  </a:outerShdw>
                </a:effectLst>
              </a:rPr>
              <a:t> and </a:t>
            </a:r>
            <a:r>
              <a:rPr lang="en-AU" altLang="en-US" sz="2646">
                <a:solidFill>
                  <a:srgbClr val="8719CB"/>
                </a:solidFill>
                <a:effectLst>
                  <a:outerShdw blurRad="38100" dist="38100" dir="2700000" algn="tl">
                    <a:srgbClr val="C0C0C0"/>
                  </a:outerShdw>
                </a:effectLst>
              </a:rPr>
              <a:t>reference</a:t>
            </a:r>
            <a:r>
              <a:rPr lang="en-AU" altLang="en-US" sz="2646">
                <a:solidFill>
                  <a:srgbClr val="1D3B59"/>
                </a:solidFill>
                <a:effectLst>
                  <a:outerShdw blurRad="38100" dist="38100" dir="2700000" algn="tl">
                    <a:srgbClr val="C0C0C0"/>
                  </a:outerShdw>
                </a:effectLst>
              </a:rPr>
              <a:t> nodes back into the slice, unless the entire sub-tree is not in the slice.</a:t>
            </a:r>
          </a:p>
        </p:txBody>
      </p:sp>
      <p:pic>
        <p:nvPicPr>
          <p:cNvPr id="90120" name="Picture 8" descr="BD15057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343" y="4619801"/>
            <a:ext cx="320237" cy="335986"/>
          </a:xfrm>
          <a:prstGeom prst="rect">
            <a:avLst/>
          </a:prstGeom>
          <a:noFill/>
          <a:extLst>
            <a:ext uri="{909E8E84-426E-40DD-AFC4-6F175D3DCCD1}">
              <a14:hiddenFill xmlns:a14="http://schemas.microsoft.com/office/drawing/2010/main">
                <a:solidFill>
                  <a:srgbClr val="FFFFFF"/>
                </a:solidFill>
              </a14:hiddenFill>
            </a:ext>
          </a:extLst>
        </p:spPr>
      </p:pic>
      <p:sp>
        <p:nvSpPr>
          <p:cNvPr id="90121" name="Text Box 4"/>
          <p:cNvSpPr txBox="1">
            <a:spLocks noChangeArrowheads="1"/>
          </p:cNvSpPr>
          <p:nvPr/>
        </p:nvSpPr>
        <p:spPr bwMode="auto">
          <a:xfrm>
            <a:off x="2219324" y="4535805"/>
            <a:ext cx="8399639" cy="131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2646">
                <a:solidFill>
                  <a:srgbClr val="1D3B59"/>
                </a:solidFill>
                <a:effectLst>
                  <a:outerShdw blurRad="38100" dist="38100" dir="2700000" algn="tl">
                    <a:srgbClr val="C0C0C0"/>
                  </a:outerShdw>
                </a:effectLst>
              </a:rPr>
              <a:t>Put </a:t>
            </a:r>
            <a:r>
              <a:rPr lang="en-AU" altLang="en-US" sz="2646">
                <a:solidFill>
                  <a:srgbClr val="8719CB"/>
                </a:solidFill>
                <a:effectLst>
                  <a:outerShdw blurRad="38100" dist="38100" dir="2700000" algn="tl">
                    <a:srgbClr val="C0C0C0"/>
                  </a:outerShdw>
                </a:effectLst>
              </a:rPr>
              <a:t>for-all</a:t>
            </a:r>
            <a:r>
              <a:rPr lang="en-AU" altLang="en-US" sz="2646">
                <a:solidFill>
                  <a:srgbClr val="1D3B59"/>
                </a:solidFill>
                <a:effectLst>
                  <a:outerShdw blurRad="38100" dist="38100" dir="2700000" algn="tl">
                    <a:srgbClr val="C0C0C0"/>
                  </a:outerShdw>
                </a:effectLst>
              </a:rPr>
              <a:t> and </a:t>
            </a:r>
            <a:r>
              <a:rPr lang="en-AU" altLang="en-US" sz="2646">
                <a:solidFill>
                  <a:srgbClr val="8719CB"/>
                </a:solidFill>
                <a:effectLst>
                  <a:outerShdw blurRad="38100" dist="38100" dir="2700000" algn="tl">
                    <a:srgbClr val="C0C0C0"/>
                  </a:outerShdw>
                </a:effectLst>
              </a:rPr>
              <a:t>for-some</a:t>
            </a:r>
            <a:r>
              <a:rPr lang="en-AU" altLang="en-US" sz="2646">
                <a:solidFill>
                  <a:srgbClr val="1D3B59"/>
                </a:solidFill>
                <a:effectLst>
                  <a:outerShdw blurRad="38100" dist="38100" dir="2700000" algn="tl">
                    <a:srgbClr val="C0C0C0"/>
                  </a:outerShdw>
                </a:effectLst>
              </a:rPr>
              <a:t> nodes back into the slice, unless the parameter is no longer used in the sub-tree below.</a:t>
            </a:r>
          </a:p>
        </p:txBody>
      </p:sp>
      <p:pic>
        <p:nvPicPr>
          <p:cNvPr id="90122" name="Picture 10"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35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90123" name="Picture 11"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299"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90124" name="Picture 12"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245"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90125" name="Picture 13"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63886">
            <a:off x="549518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90126" name="Picture 14"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5130"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90127" name="Picture 15"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076"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90128" name="Text Box 16"/>
          <p:cNvSpPr txBox="1">
            <a:spLocks noChangeArrowheads="1"/>
          </p:cNvSpPr>
          <p:nvPr/>
        </p:nvSpPr>
        <p:spPr bwMode="auto">
          <a:xfrm>
            <a:off x="3059289" y="335985"/>
            <a:ext cx="6551718" cy="83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850">
                <a:solidFill>
                  <a:srgbClr val="1D3B59"/>
                </a:solidFill>
              </a:rPr>
              <a:t>Creating the Slice</a:t>
            </a:r>
          </a:p>
        </p:txBody>
      </p:sp>
      <p:pic>
        <p:nvPicPr>
          <p:cNvPr id="90129" name="Picture 17"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5021"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01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11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01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1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01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0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p:bldP spid="90119" grpId="0"/>
      <p:bldP spid="90121"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319234" y="4682996"/>
            <a:ext cx="2855877" cy="2288704"/>
          </a:xfrm>
          <a:prstGeom prst="ellipse">
            <a:avLst/>
          </a:prstGeom>
          <a:ln>
            <a:solidFill>
              <a:srgbClr val="871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4" dirty="0"/>
          </a:p>
        </p:txBody>
      </p:sp>
      <p:pic>
        <p:nvPicPr>
          <p:cNvPr id="89092"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35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3" name="Picture 5"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299"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4" name="Picture 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245"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5" name="Picture 7"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3886">
            <a:off x="549518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6" name="Picture 8"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30"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7" name="Picture 9"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076"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89098" name="Text Box 10"/>
          <p:cNvSpPr txBox="1">
            <a:spLocks noChangeArrowheads="1"/>
          </p:cNvSpPr>
          <p:nvPr/>
        </p:nvSpPr>
        <p:spPr bwMode="auto">
          <a:xfrm>
            <a:off x="3815256" y="419982"/>
            <a:ext cx="3611845" cy="83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4850" dirty="0" err="1">
                <a:solidFill>
                  <a:srgbClr val="1D3B59"/>
                </a:solidFill>
              </a:rPr>
              <a:t>Bisimulation</a:t>
            </a:r>
            <a:endParaRPr lang="en-US" altLang="en-US" sz="4850" dirty="0">
              <a:solidFill>
                <a:srgbClr val="1D3B59"/>
              </a:solidFill>
            </a:endParaRPr>
          </a:p>
        </p:txBody>
      </p:sp>
      <p:pic>
        <p:nvPicPr>
          <p:cNvPr id="89099" name="Picture 11"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021"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89100" name="Text Box 4"/>
          <p:cNvSpPr txBox="1">
            <a:spLocks noChangeArrowheads="1"/>
          </p:cNvSpPr>
          <p:nvPr/>
        </p:nvSpPr>
        <p:spPr bwMode="auto">
          <a:xfrm>
            <a:off x="1631350" y="1931916"/>
            <a:ext cx="9155606" cy="90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2646" dirty="0">
                <a:solidFill>
                  <a:srgbClr val="1D3B59"/>
                </a:solidFill>
                <a:effectLst>
                  <a:outerShdw blurRad="38100" dist="38100" dir="2700000" algn="tl">
                    <a:srgbClr val="C0C0C0"/>
                  </a:outerShdw>
                </a:effectLst>
              </a:rPr>
              <a:t>Strong </a:t>
            </a:r>
            <a:r>
              <a:rPr lang="en-AU" altLang="en-US" sz="2646" dirty="0" err="1">
                <a:solidFill>
                  <a:srgbClr val="1D3B59"/>
                </a:solidFill>
                <a:effectLst>
                  <a:outerShdw blurRad="38100" dist="38100" dir="2700000" algn="tl">
                    <a:srgbClr val="C0C0C0"/>
                  </a:outerShdw>
                </a:effectLst>
              </a:rPr>
              <a:t>Bisimulation</a:t>
            </a:r>
            <a:r>
              <a:rPr lang="en-AU" altLang="en-US" sz="2646" dirty="0">
                <a:solidFill>
                  <a:srgbClr val="1D3B59"/>
                </a:solidFill>
                <a:effectLst>
                  <a:outerShdw blurRad="38100" dist="38100" dir="2700000" algn="tl">
                    <a:srgbClr val="C0C0C0"/>
                  </a:outerShdw>
                </a:effectLst>
              </a:rPr>
              <a:t> – matches every step</a:t>
            </a:r>
          </a:p>
          <a:p>
            <a:pPr>
              <a:buFont typeface="Wingdings" pitchFamily="2" charset="2"/>
              <a:buNone/>
            </a:pPr>
            <a:r>
              <a:rPr lang="en-AU" altLang="en-US" sz="2646" dirty="0">
                <a:solidFill>
                  <a:srgbClr val="1D3B59"/>
                </a:solidFill>
                <a:effectLst>
                  <a:outerShdw blurRad="38100" dist="38100" dir="2700000" algn="tl">
                    <a:srgbClr val="C0C0C0"/>
                  </a:outerShdw>
                </a:effectLst>
              </a:rPr>
              <a:t>			– preserves full CTL*</a:t>
            </a:r>
          </a:p>
        </p:txBody>
      </p:sp>
      <p:sp>
        <p:nvSpPr>
          <p:cNvPr id="11" name="Text Box 4"/>
          <p:cNvSpPr txBox="1">
            <a:spLocks noChangeArrowheads="1"/>
          </p:cNvSpPr>
          <p:nvPr/>
        </p:nvSpPr>
        <p:spPr bwMode="auto">
          <a:xfrm>
            <a:off x="1592446" y="3359856"/>
            <a:ext cx="9155606" cy="131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377979" indent="-377979">
              <a:buFontTx/>
              <a:buChar char="-"/>
            </a:pPr>
            <a:r>
              <a:rPr lang="en-AU" altLang="en-US" sz="2646" dirty="0">
                <a:solidFill>
                  <a:srgbClr val="1D3B59"/>
                </a:solidFill>
                <a:effectLst>
                  <a:outerShdw blurRad="38100" dist="38100" dir="2700000" algn="tl">
                    <a:srgbClr val="C0C0C0"/>
                  </a:outerShdw>
                </a:effectLst>
              </a:rPr>
              <a:t>Too restrictive for some applications, </a:t>
            </a:r>
          </a:p>
          <a:p>
            <a:r>
              <a:rPr lang="en-AU" altLang="en-US" sz="2646" dirty="0">
                <a:solidFill>
                  <a:srgbClr val="1D3B59"/>
                </a:solidFill>
                <a:effectLst>
                  <a:outerShdw blurRad="38100" dist="38100" dir="2700000" algn="tl">
                    <a:srgbClr val="C0C0C0"/>
                  </a:outerShdw>
                </a:effectLst>
              </a:rPr>
              <a:t>e.g. slicing, where a model is reduced by eliminating stuttering</a:t>
            </a:r>
          </a:p>
        </p:txBody>
      </p:sp>
      <p:sp>
        <p:nvSpPr>
          <p:cNvPr id="2" name="Rectangle 1"/>
          <p:cNvSpPr/>
          <p:nvPr/>
        </p:nvSpPr>
        <p:spPr>
          <a:xfrm>
            <a:off x="5826702" y="3576277"/>
            <a:ext cx="325730" cy="397673"/>
          </a:xfrm>
          <a:prstGeom prst="rect">
            <a:avLst/>
          </a:prstGeom>
        </p:spPr>
        <p:txBody>
          <a:bodyPr wrap="none">
            <a:spAutoFit/>
          </a:bodyPr>
          <a:lstStyle/>
          <a:p>
            <a:r>
              <a:rPr lang="en-AU" altLang="en-US" sz="1984" dirty="0">
                <a:solidFill>
                  <a:srgbClr val="1D3B59"/>
                </a:solidFill>
                <a:effectLst>
                  <a:outerShdw blurRad="38100" dist="38100" dir="2700000" algn="tl">
                    <a:srgbClr val="C0C0C0"/>
                  </a:outerShdw>
                </a:effectLst>
              </a:rPr>
              <a:t>–</a:t>
            </a:r>
            <a:endParaRPr lang="en-GB" sz="1984" dirty="0"/>
          </a:p>
        </p:txBody>
      </p:sp>
      <p:sp>
        <p:nvSpPr>
          <p:cNvPr id="4" name="Oval 3"/>
          <p:cNvSpPr/>
          <p:nvPr/>
        </p:nvSpPr>
        <p:spPr>
          <a:xfrm>
            <a:off x="4655220" y="5207775"/>
            <a:ext cx="1427939" cy="1427939"/>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4"/>
          </a:p>
        </p:txBody>
      </p:sp>
      <p:sp>
        <p:nvSpPr>
          <p:cNvPr id="5" name="Oval 4"/>
          <p:cNvSpPr/>
          <p:nvPr/>
        </p:nvSpPr>
        <p:spPr>
          <a:xfrm>
            <a:off x="5542541" y="5207775"/>
            <a:ext cx="1343942" cy="1427939"/>
          </a:xfrm>
          <a:prstGeom prst="ellipse">
            <a:avLst/>
          </a:prstGeom>
          <a:solidFill>
            <a:schemeClr val="accent1">
              <a:alpha val="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4"/>
          </a:p>
        </p:txBody>
      </p:sp>
      <p:sp>
        <p:nvSpPr>
          <p:cNvPr id="6" name="TextBox 5"/>
          <p:cNvSpPr txBox="1"/>
          <p:nvPr/>
        </p:nvSpPr>
        <p:spPr>
          <a:xfrm>
            <a:off x="5355603" y="4781204"/>
            <a:ext cx="764953" cy="397673"/>
          </a:xfrm>
          <a:prstGeom prst="rect">
            <a:avLst/>
          </a:prstGeom>
          <a:noFill/>
        </p:spPr>
        <p:txBody>
          <a:bodyPr wrap="none" rtlCol="0">
            <a:spAutoFit/>
          </a:bodyPr>
          <a:lstStyle/>
          <a:p>
            <a:r>
              <a:rPr lang="en-US" sz="1984" dirty="0"/>
              <a:t>CTL*</a:t>
            </a:r>
            <a:endParaRPr lang="en-GB" sz="1984" dirty="0"/>
          </a:p>
        </p:txBody>
      </p:sp>
      <p:sp>
        <p:nvSpPr>
          <p:cNvPr id="17" name="TextBox 16"/>
          <p:cNvSpPr txBox="1"/>
          <p:nvPr/>
        </p:nvSpPr>
        <p:spPr>
          <a:xfrm>
            <a:off x="4759401" y="5749782"/>
            <a:ext cx="665567" cy="397673"/>
          </a:xfrm>
          <a:prstGeom prst="rect">
            <a:avLst/>
          </a:prstGeom>
          <a:noFill/>
        </p:spPr>
        <p:txBody>
          <a:bodyPr wrap="none" rtlCol="0">
            <a:spAutoFit/>
          </a:bodyPr>
          <a:lstStyle/>
          <a:p>
            <a:r>
              <a:rPr lang="en-US" sz="1984" dirty="0"/>
              <a:t>CTL</a:t>
            </a:r>
            <a:endParaRPr lang="en-GB" sz="1984" dirty="0"/>
          </a:p>
        </p:txBody>
      </p:sp>
      <p:sp>
        <p:nvSpPr>
          <p:cNvPr id="18" name="TextBox 17"/>
          <p:cNvSpPr txBox="1"/>
          <p:nvPr/>
        </p:nvSpPr>
        <p:spPr>
          <a:xfrm>
            <a:off x="6132221" y="5718185"/>
            <a:ext cx="603370" cy="397673"/>
          </a:xfrm>
          <a:prstGeom prst="rect">
            <a:avLst/>
          </a:prstGeom>
          <a:noFill/>
        </p:spPr>
        <p:txBody>
          <a:bodyPr wrap="none" rtlCol="0">
            <a:spAutoFit/>
          </a:bodyPr>
          <a:lstStyle/>
          <a:p>
            <a:r>
              <a:rPr lang="en-US" sz="1984" dirty="0"/>
              <a:t>LTL</a:t>
            </a:r>
            <a:endParaRPr lang="en-GB" sz="1984" dirty="0"/>
          </a:p>
        </p:txBody>
      </p:sp>
    </p:spTree>
    <p:extLst>
      <p:ext uri="{BB962C8B-B14F-4D97-AF65-F5344CB8AC3E}">
        <p14:creationId xmlns:p14="http://schemas.microsoft.com/office/powerpoint/2010/main" val="2060617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00" grpId="0"/>
      <p:bldP spid="11"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35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3" name="Picture 5"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299"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4" name="Picture 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245"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5" name="Picture 7"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3886">
            <a:off x="549518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6" name="Picture 8"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30"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7" name="Picture 9"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076"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89098" name="Text Box 10"/>
          <p:cNvSpPr txBox="1">
            <a:spLocks noChangeArrowheads="1"/>
          </p:cNvSpPr>
          <p:nvPr/>
        </p:nvSpPr>
        <p:spPr bwMode="auto">
          <a:xfrm>
            <a:off x="3059288" y="419982"/>
            <a:ext cx="5375769" cy="83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4850" dirty="0">
                <a:solidFill>
                  <a:srgbClr val="1D3B59"/>
                </a:solidFill>
              </a:rPr>
              <a:t>Weak </a:t>
            </a:r>
            <a:r>
              <a:rPr lang="en-US" altLang="en-US" sz="4850" dirty="0" err="1">
                <a:solidFill>
                  <a:srgbClr val="1D3B59"/>
                </a:solidFill>
              </a:rPr>
              <a:t>Bisimulation</a:t>
            </a:r>
            <a:endParaRPr lang="en-US" altLang="en-US" sz="4850" dirty="0">
              <a:solidFill>
                <a:srgbClr val="1D3B59"/>
              </a:solidFill>
            </a:endParaRPr>
          </a:p>
        </p:txBody>
      </p:sp>
      <p:pic>
        <p:nvPicPr>
          <p:cNvPr id="89099" name="Picture 11"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021"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89100" name="Text Box 4"/>
          <p:cNvSpPr txBox="1">
            <a:spLocks noChangeArrowheads="1"/>
          </p:cNvSpPr>
          <p:nvPr/>
        </p:nvSpPr>
        <p:spPr bwMode="auto">
          <a:xfrm>
            <a:off x="1631350" y="1931917"/>
            <a:ext cx="9407596" cy="212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2646" dirty="0">
                <a:solidFill>
                  <a:srgbClr val="1D3B59"/>
                </a:solidFill>
                <a:effectLst>
                  <a:outerShdw blurRad="38100" dist="38100" dir="2700000" algn="tl">
                    <a:srgbClr val="C0C0C0"/>
                  </a:outerShdw>
                </a:effectLst>
              </a:rPr>
              <a:t>Weak forms of </a:t>
            </a:r>
            <a:r>
              <a:rPr lang="en-AU" altLang="en-US" sz="2646" dirty="0" err="1">
                <a:solidFill>
                  <a:srgbClr val="1D3B59"/>
                </a:solidFill>
                <a:effectLst>
                  <a:outerShdw blurRad="38100" dist="38100" dir="2700000" algn="tl">
                    <a:srgbClr val="C0C0C0"/>
                  </a:outerShdw>
                </a:effectLst>
              </a:rPr>
              <a:t>bisimulation</a:t>
            </a:r>
            <a:endParaRPr lang="en-AU" altLang="en-US" sz="2646" dirty="0">
              <a:solidFill>
                <a:srgbClr val="1D3B59"/>
              </a:solidFill>
              <a:effectLst>
                <a:outerShdw blurRad="38100" dist="38100" dir="2700000" algn="tl">
                  <a:srgbClr val="C0C0C0"/>
                </a:outerShdw>
              </a:effectLst>
            </a:endParaRPr>
          </a:p>
          <a:p>
            <a:pPr>
              <a:buFont typeface="Wingdings" pitchFamily="2" charset="2"/>
              <a:buNone/>
            </a:pPr>
            <a:r>
              <a:rPr lang="en-AU" altLang="en-US" sz="2646" dirty="0">
                <a:solidFill>
                  <a:srgbClr val="1D3B59"/>
                </a:solidFill>
                <a:effectLst>
                  <a:outerShdw blurRad="38100" dist="38100" dir="2700000" algn="tl">
                    <a:srgbClr val="C0C0C0"/>
                  </a:outerShdw>
                </a:effectLst>
              </a:rPr>
              <a:t>			– do not match every step</a:t>
            </a:r>
          </a:p>
          <a:p>
            <a:pPr>
              <a:buFont typeface="Wingdings" pitchFamily="2" charset="2"/>
              <a:buNone/>
            </a:pPr>
            <a:r>
              <a:rPr lang="en-AU" altLang="en-US" sz="2646" dirty="0">
                <a:solidFill>
                  <a:srgbClr val="1D3B59"/>
                </a:solidFill>
                <a:effectLst>
                  <a:outerShdw blurRad="38100" dist="38100" dir="2700000" algn="tl">
                    <a:srgbClr val="C0C0C0"/>
                  </a:outerShdw>
                </a:effectLst>
              </a:rPr>
              <a:t>			– are suitable for applications like slicing</a:t>
            </a:r>
          </a:p>
          <a:p>
            <a:pPr>
              <a:buFont typeface="Wingdings" pitchFamily="2" charset="2"/>
              <a:buNone/>
            </a:pPr>
            <a:r>
              <a:rPr lang="en-AU" altLang="en-US" sz="2646" dirty="0">
                <a:solidFill>
                  <a:srgbClr val="1D3B59"/>
                </a:solidFill>
                <a:effectLst>
                  <a:outerShdw blurRad="38100" dist="38100" dir="2700000" algn="tl">
                    <a:srgbClr val="C0C0C0"/>
                  </a:outerShdw>
                </a:effectLst>
              </a:rPr>
              <a:t>			– do not preserve the X operator</a:t>
            </a:r>
          </a:p>
          <a:p>
            <a:pPr>
              <a:buFont typeface="Wingdings" pitchFamily="2" charset="2"/>
              <a:buNone/>
            </a:pPr>
            <a:r>
              <a:rPr lang="en-AU" altLang="en-US" sz="2646" dirty="0">
                <a:solidFill>
                  <a:srgbClr val="1D3B59"/>
                </a:solidFill>
                <a:effectLst>
                  <a:outerShdw blurRad="38100" dist="38100" dir="2700000" algn="tl">
                    <a:srgbClr val="C0C0C0"/>
                  </a:outerShdw>
                </a:effectLst>
              </a:rPr>
              <a:t>			</a:t>
            </a:r>
          </a:p>
        </p:txBody>
      </p:sp>
      <p:sp>
        <p:nvSpPr>
          <p:cNvPr id="11" name="Text Box 4"/>
          <p:cNvSpPr txBox="1">
            <a:spLocks noChangeArrowheads="1"/>
          </p:cNvSpPr>
          <p:nvPr/>
        </p:nvSpPr>
        <p:spPr bwMode="auto">
          <a:xfrm>
            <a:off x="1603941" y="3833762"/>
            <a:ext cx="9155606" cy="90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377979" indent="-377979">
              <a:buFontTx/>
              <a:buChar char="-"/>
            </a:pPr>
            <a:r>
              <a:rPr lang="en-AU" altLang="en-US" sz="2646" dirty="0">
                <a:solidFill>
                  <a:srgbClr val="1D3B59"/>
                </a:solidFill>
                <a:effectLst>
                  <a:outerShdw blurRad="38100" dist="38100" dir="2700000" algn="tl">
                    <a:srgbClr val="C0C0C0"/>
                  </a:outerShdw>
                </a:effectLst>
              </a:rPr>
              <a:t>e.g. Branching </a:t>
            </a:r>
            <a:r>
              <a:rPr lang="en-AU" altLang="en-US" sz="2646" dirty="0" err="1">
                <a:solidFill>
                  <a:srgbClr val="1D3B59"/>
                </a:solidFill>
                <a:effectLst>
                  <a:outerShdw blurRad="38100" dist="38100" dir="2700000" algn="tl">
                    <a:srgbClr val="C0C0C0"/>
                  </a:outerShdw>
                </a:effectLst>
              </a:rPr>
              <a:t>bisimulation</a:t>
            </a:r>
            <a:r>
              <a:rPr lang="en-AU" altLang="en-US" sz="2646" dirty="0">
                <a:solidFill>
                  <a:srgbClr val="1D3B59"/>
                </a:solidFill>
                <a:effectLst>
                  <a:outerShdw blurRad="38100" dist="38100" dir="2700000" algn="tl">
                    <a:srgbClr val="C0C0C0"/>
                  </a:outerShdw>
                </a:effectLst>
              </a:rPr>
              <a:t> with explicit divergence</a:t>
            </a:r>
          </a:p>
          <a:p>
            <a:r>
              <a:rPr lang="en-AU" altLang="en-US" sz="2646" dirty="0">
                <a:solidFill>
                  <a:srgbClr val="1D3B59"/>
                </a:solidFill>
                <a:effectLst>
                  <a:outerShdw blurRad="38100" dist="38100" dir="2700000" algn="tl">
                    <a:srgbClr val="C0C0C0"/>
                  </a:outerShdw>
                </a:effectLst>
              </a:rPr>
              <a:t>		- preserves CTL*</a:t>
            </a:r>
            <a:r>
              <a:rPr lang="en-AU" altLang="en-US" sz="2646" baseline="-25000" dirty="0">
                <a:solidFill>
                  <a:srgbClr val="1D3B59"/>
                </a:solidFill>
                <a:effectLst>
                  <a:outerShdw blurRad="38100" dist="38100" dir="2700000" algn="tl">
                    <a:srgbClr val="C0C0C0"/>
                  </a:outerShdw>
                </a:effectLst>
              </a:rPr>
              <a:t>-X</a:t>
            </a:r>
          </a:p>
        </p:txBody>
      </p:sp>
      <p:sp>
        <p:nvSpPr>
          <p:cNvPr id="13" name="Text Box 4"/>
          <p:cNvSpPr txBox="1">
            <a:spLocks noChangeArrowheads="1"/>
          </p:cNvSpPr>
          <p:nvPr/>
        </p:nvSpPr>
        <p:spPr bwMode="auto">
          <a:xfrm>
            <a:off x="1603941" y="5039784"/>
            <a:ext cx="9155606" cy="90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AU" altLang="en-US" sz="2646" dirty="0">
                <a:solidFill>
                  <a:srgbClr val="1D3B59"/>
                </a:solidFill>
                <a:effectLst>
                  <a:outerShdw blurRad="38100" dist="38100" dir="2700000" algn="tl">
                    <a:srgbClr val="C0C0C0"/>
                  </a:outerShdw>
                </a:effectLst>
              </a:rPr>
              <a:t>However, the next operator is useful in practice</a:t>
            </a:r>
          </a:p>
          <a:p>
            <a:r>
              <a:rPr lang="en-AU" altLang="en-US" sz="2646" dirty="0">
                <a:solidFill>
                  <a:srgbClr val="1D3B59"/>
                </a:solidFill>
                <a:effectLst>
                  <a:outerShdw blurRad="38100" dist="38100" dir="2700000" algn="tl">
                    <a:srgbClr val="C0C0C0"/>
                  </a:outerShdw>
                </a:effectLst>
              </a:rPr>
              <a:t>- e.g. for safety properties such as </a:t>
            </a:r>
            <a:r>
              <a:rPr lang="en-AU" altLang="en-US" sz="2646" i="1" dirty="0">
                <a:solidFill>
                  <a:srgbClr val="1D3B59"/>
                </a:solidFill>
                <a:effectLst>
                  <a:outerShdw blurRad="38100" dist="38100" dir="2700000" algn="tl">
                    <a:srgbClr val="C0C0C0"/>
                  </a:outerShdw>
                </a:effectLst>
              </a:rPr>
              <a:t>failure =&gt; </a:t>
            </a:r>
            <a:r>
              <a:rPr lang="en-AU" altLang="en-US" sz="2646" dirty="0">
                <a:solidFill>
                  <a:srgbClr val="1D3B59"/>
                </a:solidFill>
                <a:effectLst>
                  <a:outerShdw blurRad="38100" dist="38100" dir="2700000" algn="tl">
                    <a:srgbClr val="C0C0C0"/>
                  </a:outerShdw>
                </a:effectLst>
              </a:rPr>
              <a:t>X(</a:t>
            </a:r>
            <a:r>
              <a:rPr lang="en-AU" altLang="en-US" sz="2646" i="1" dirty="0">
                <a:solidFill>
                  <a:srgbClr val="1D3B59"/>
                </a:solidFill>
                <a:effectLst>
                  <a:outerShdw blurRad="38100" dist="38100" dir="2700000" algn="tl">
                    <a:srgbClr val="C0C0C0"/>
                  </a:outerShdw>
                </a:effectLst>
              </a:rPr>
              <a:t>set-alarm</a:t>
            </a:r>
            <a:r>
              <a:rPr lang="en-AU" altLang="en-US" sz="2646" dirty="0">
                <a:solidFill>
                  <a:srgbClr val="1D3B59"/>
                </a:solidFill>
                <a:effectLst>
                  <a:outerShdw blurRad="38100" dist="38100" dir="2700000" algn="tl">
                    <a:srgbClr val="C0C0C0"/>
                  </a:outerShdw>
                </a:effectLst>
              </a:rPr>
              <a:t>)</a:t>
            </a:r>
          </a:p>
        </p:txBody>
      </p:sp>
    </p:spTree>
    <p:extLst>
      <p:ext uri="{BB962C8B-B14F-4D97-AF65-F5344CB8AC3E}">
        <p14:creationId xmlns:p14="http://schemas.microsoft.com/office/powerpoint/2010/main" val="4191683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00" grpId="0"/>
      <p:bldP spid="11" grpId="0"/>
      <p:bldP spid="13"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35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3" name="Picture 5"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299"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4" name="Picture 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245"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5" name="Picture 7"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3886">
            <a:off x="549518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6" name="Picture 8"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30"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7" name="Picture 9"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076"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89098" name="Text Box 10"/>
          <p:cNvSpPr txBox="1">
            <a:spLocks noChangeArrowheads="1"/>
          </p:cNvSpPr>
          <p:nvPr/>
        </p:nvSpPr>
        <p:spPr bwMode="auto">
          <a:xfrm>
            <a:off x="1463357" y="419982"/>
            <a:ext cx="8819621" cy="11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527" dirty="0">
                <a:solidFill>
                  <a:srgbClr val="1D3B59"/>
                </a:solidFill>
              </a:rPr>
              <a:t>Branching </a:t>
            </a:r>
            <a:r>
              <a:rPr lang="en-US" altLang="en-US" sz="3527" dirty="0" err="1">
                <a:solidFill>
                  <a:srgbClr val="1D3B59"/>
                </a:solidFill>
              </a:rPr>
              <a:t>Bisimulation</a:t>
            </a:r>
            <a:r>
              <a:rPr lang="en-US" altLang="en-US" sz="3527" dirty="0">
                <a:solidFill>
                  <a:srgbClr val="1D3B59"/>
                </a:solidFill>
              </a:rPr>
              <a:t> with Explicit Divergence</a:t>
            </a:r>
          </a:p>
        </p:txBody>
      </p:sp>
      <p:pic>
        <p:nvPicPr>
          <p:cNvPr id="89099" name="Picture 11"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021" y="251989"/>
            <a:ext cx="1175949" cy="117594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14" name="Text Box 4"/>
              <p:cNvSpPr txBox="1">
                <a:spLocks noChangeArrowheads="1"/>
              </p:cNvSpPr>
              <p:nvPr/>
            </p:nvSpPr>
            <p:spPr bwMode="auto">
              <a:xfrm>
                <a:off x="1319237" y="1847920"/>
                <a:ext cx="9155606" cy="37567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AU" altLang="en-US" sz="2646" dirty="0">
                    <a:solidFill>
                      <a:srgbClr val="1D3B59"/>
                    </a:solidFill>
                    <a:effectLst>
                      <a:outerShdw blurRad="38100" dist="38100" dir="2700000" algn="tl">
                        <a:srgbClr val="C0C0C0"/>
                      </a:outerShdw>
                    </a:effectLst>
                  </a:rPr>
                  <a:t>If a state </a:t>
                </a:r>
                <a:r>
                  <a:rPr lang="en-AU" altLang="en-US" sz="2646" i="1" dirty="0">
                    <a:solidFill>
                      <a:srgbClr val="1D3B59"/>
                    </a:solidFill>
                    <a:effectLst>
                      <a:outerShdw blurRad="38100" dist="38100" dir="2700000" algn="tl">
                        <a:srgbClr val="C0C0C0"/>
                      </a:outerShdw>
                    </a:effectLst>
                  </a:rPr>
                  <a:t>s </a:t>
                </a:r>
                <a:r>
                  <a:rPr lang="en-AU" altLang="en-US" sz="2646" dirty="0">
                    <a:solidFill>
                      <a:srgbClr val="1D3B59"/>
                    </a:solidFill>
                    <a:effectLst>
                      <a:outerShdw blurRad="38100" dist="38100" dir="2700000" algn="tl">
                        <a:srgbClr val="C0C0C0"/>
                      </a:outerShdw>
                    </a:effectLst>
                  </a:rPr>
                  <a:t>takes a step </a:t>
                </a:r>
                <a14:m>
                  <m:oMath xmlns:m="http://schemas.openxmlformats.org/officeDocument/2006/math">
                    <m:r>
                      <a:rPr lang="en-AU" altLang="en-US" sz="2646" i="1">
                        <a:solidFill>
                          <a:srgbClr val="1D3B59"/>
                        </a:solidFill>
                        <a:effectLst>
                          <a:outerShdw blurRad="38100" dist="38100" dir="2700000" algn="tl">
                            <a:srgbClr val="C0C0C0"/>
                          </a:outerShdw>
                        </a:effectLst>
                        <a:latin typeface="Cambria Math"/>
                        <a:ea typeface="Cambria Math"/>
                      </a:rPr>
                      <m:t>𝛼</m:t>
                    </m:r>
                  </m:oMath>
                </a14:m>
                <a:r>
                  <a:rPr lang="en-AU" altLang="en-US" sz="2646" dirty="0">
                    <a:solidFill>
                      <a:srgbClr val="1D3B59"/>
                    </a:solidFill>
                    <a:effectLst>
                      <a:outerShdw blurRad="38100" dist="38100" dir="2700000" algn="tl">
                        <a:srgbClr val="C0C0C0"/>
                      </a:outerShdw>
                    </a:effectLst>
                  </a:rPr>
                  <a:t> to </a:t>
                </a:r>
                <a:r>
                  <a:rPr lang="en-AU" altLang="en-US" sz="2646" i="1" dirty="0">
                    <a:solidFill>
                      <a:srgbClr val="1D3B59"/>
                    </a:solidFill>
                    <a:effectLst>
                      <a:outerShdw blurRad="38100" dist="38100" dir="2700000" algn="tl">
                        <a:srgbClr val="C0C0C0"/>
                      </a:outerShdw>
                    </a:effectLst>
                  </a:rPr>
                  <a:t>s’</a:t>
                </a:r>
                <a:r>
                  <a:rPr lang="en-AU" altLang="en-US" sz="2646" dirty="0">
                    <a:solidFill>
                      <a:srgbClr val="1D3B59"/>
                    </a:solidFill>
                    <a:effectLst>
                      <a:outerShdw blurRad="38100" dist="38100" dir="2700000" algn="tl">
                        <a:srgbClr val="C0C0C0"/>
                      </a:outerShdw>
                    </a:effectLst>
                  </a:rPr>
                  <a:t>, </a:t>
                </a:r>
              </a:p>
              <a:p>
                <a:pPr marL="377979" indent="-377979">
                  <a:buFontTx/>
                  <a:buChar char="-"/>
                </a:pPr>
                <a:r>
                  <a:rPr lang="en-AU" altLang="en-US" sz="2646" dirty="0">
                    <a:solidFill>
                      <a:srgbClr val="1D3B59"/>
                    </a:solidFill>
                    <a:effectLst>
                      <a:outerShdw blurRad="38100" dist="38100" dir="2700000" algn="tl">
                        <a:srgbClr val="C0C0C0"/>
                      </a:outerShdw>
                    </a:effectLst>
                  </a:rPr>
                  <a:t>then if </a:t>
                </a:r>
                <a14:m>
                  <m:oMath xmlns:m="http://schemas.openxmlformats.org/officeDocument/2006/math">
                    <m:r>
                      <a:rPr lang="en-AU" altLang="en-US" sz="2646" i="1">
                        <a:solidFill>
                          <a:srgbClr val="1D3B59"/>
                        </a:solidFill>
                        <a:effectLst>
                          <a:outerShdw blurRad="38100" dist="38100" dir="2700000" algn="tl">
                            <a:srgbClr val="C0C0C0"/>
                          </a:outerShdw>
                        </a:effectLst>
                        <a:latin typeface="Cambria Math"/>
                        <a:ea typeface="Cambria Math"/>
                      </a:rPr>
                      <m:t>𝛼</m:t>
                    </m:r>
                    <m:r>
                      <a:rPr lang="en-AU" altLang="en-US" sz="2646" i="1">
                        <a:solidFill>
                          <a:srgbClr val="1D3B59"/>
                        </a:solidFill>
                        <a:effectLst>
                          <a:outerShdw blurRad="38100" dist="38100" dir="2700000" algn="tl">
                            <a:srgbClr val="C0C0C0"/>
                          </a:outerShdw>
                        </a:effectLst>
                        <a:latin typeface="Cambria Math"/>
                        <a:ea typeface="Cambria Math"/>
                      </a:rPr>
                      <m:t>=</m:t>
                    </m:r>
                    <m:r>
                      <a:rPr lang="en-US" altLang="en-US" sz="2646" i="1">
                        <a:solidFill>
                          <a:srgbClr val="1D3B59"/>
                        </a:solidFill>
                        <a:effectLst>
                          <a:outerShdw blurRad="38100" dist="38100" dir="2700000" algn="tl">
                            <a:srgbClr val="C0C0C0"/>
                          </a:outerShdw>
                        </a:effectLst>
                        <a:latin typeface="Cambria Math"/>
                        <a:ea typeface="Cambria Math"/>
                      </a:rPr>
                      <m:t>𝜏</m:t>
                    </m:r>
                  </m:oMath>
                </a14:m>
                <a:r>
                  <a:rPr lang="en-AU" altLang="en-US" sz="2646" dirty="0">
                    <a:solidFill>
                      <a:srgbClr val="1D3B59"/>
                    </a:solidFill>
                    <a:effectLst>
                      <a:outerShdw blurRad="38100" dist="38100" dir="2700000" algn="tl">
                        <a:srgbClr val="C0C0C0"/>
                      </a:outerShdw>
                    </a:effectLst>
                  </a:rPr>
                  <a:t>, </a:t>
                </a:r>
                <a:r>
                  <a:rPr lang="en-AU" altLang="en-US" sz="2646" i="1" dirty="0">
                    <a:solidFill>
                      <a:srgbClr val="1D3B59"/>
                    </a:solidFill>
                    <a:effectLst>
                      <a:outerShdw blurRad="38100" dist="38100" dir="2700000" algn="tl">
                        <a:srgbClr val="C0C0C0"/>
                      </a:outerShdw>
                    </a:effectLst>
                  </a:rPr>
                  <a:t>bb</a:t>
                </a:r>
                <a:r>
                  <a:rPr lang="en-AU" altLang="en-US" sz="2646" dirty="0">
                    <a:solidFill>
                      <a:srgbClr val="1D3B59"/>
                    </a:solidFill>
                    <a:effectLst>
                      <a:outerShdw blurRad="38100" dist="38100" dir="2700000" algn="tl">
                        <a:srgbClr val="C0C0C0"/>
                      </a:outerShdw>
                    </a:effectLst>
                  </a:rPr>
                  <a:t>(</a:t>
                </a:r>
                <a:r>
                  <a:rPr lang="en-AU" altLang="en-US" sz="2646" i="1" dirty="0">
                    <a:solidFill>
                      <a:srgbClr val="1D3B59"/>
                    </a:solidFill>
                    <a:effectLst>
                      <a:outerShdw blurRad="38100" dist="38100" dir="2700000" algn="tl">
                        <a:srgbClr val="C0C0C0"/>
                      </a:outerShdw>
                    </a:effectLst>
                  </a:rPr>
                  <a:t>s’</a:t>
                </a:r>
                <a:r>
                  <a:rPr lang="en-AU" altLang="en-US" sz="2646" dirty="0">
                    <a:solidFill>
                      <a:srgbClr val="1D3B59"/>
                    </a:solidFill>
                    <a:effectLst>
                      <a:outerShdw blurRad="38100" dist="38100" dir="2700000" algn="tl">
                        <a:srgbClr val="C0C0C0"/>
                      </a:outerShdw>
                    </a:effectLst>
                  </a:rPr>
                  <a:t>, </a:t>
                </a:r>
                <a:r>
                  <a:rPr lang="en-AU" altLang="en-US" sz="2646" i="1" dirty="0">
                    <a:solidFill>
                      <a:srgbClr val="1D3B59"/>
                    </a:solidFill>
                    <a:effectLst>
                      <a:outerShdw blurRad="38100" dist="38100" dir="2700000" algn="tl">
                        <a:srgbClr val="C0C0C0"/>
                      </a:outerShdw>
                    </a:effectLst>
                  </a:rPr>
                  <a:t>t</a:t>
                </a:r>
                <a:r>
                  <a:rPr lang="en-AU" altLang="en-US" sz="2646" dirty="0">
                    <a:solidFill>
                      <a:srgbClr val="1D3B59"/>
                    </a:solidFill>
                    <a:effectLst>
                      <a:outerShdw blurRad="38100" dist="38100" dir="2700000" algn="tl">
                        <a:srgbClr val="C0C0C0"/>
                      </a:outerShdw>
                    </a:effectLst>
                  </a:rPr>
                  <a:t>) or</a:t>
                </a:r>
              </a:p>
              <a:p>
                <a:endParaRPr lang="en-AU" altLang="en-US" sz="2646" dirty="0">
                  <a:solidFill>
                    <a:srgbClr val="1D3B59"/>
                  </a:solidFill>
                  <a:effectLst>
                    <a:outerShdw blurRad="38100" dist="38100" dir="2700000" algn="tl">
                      <a:srgbClr val="C0C0C0"/>
                    </a:outerShdw>
                  </a:effectLst>
                </a:endParaRPr>
              </a:p>
              <a:p>
                <a:pPr marL="377979" indent="-377979">
                  <a:buFontTx/>
                  <a:buChar char="-"/>
                </a:pPr>
                <a:r>
                  <a:rPr lang="en-AU" altLang="en-US" sz="2646" dirty="0">
                    <a:solidFill>
                      <a:srgbClr val="1D3B59"/>
                    </a:solidFill>
                    <a:effectLst>
                      <a:outerShdw blurRad="38100" dist="38100" dir="2700000" algn="tl">
                        <a:srgbClr val="C0C0C0"/>
                      </a:outerShdw>
                    </a:effectLst>
                  </a:rPr>
                  <a:t>there exist </a:t>
                </a:r>
                <a:r>
                  <a:rPr lang="en-AU" altLang="en-US" sz="2646" i="1" dirty="0">
                    <a:solidFill>
                      <a:srgbClr val="1D3B59"/>
                    </a:solidFill>
                    <a:effectLst>
                      <a:outerShdw blurRad="38100" dist="38100" dir="2700000" algn="tl">
                        <a:srgbClr val="C0C0C0"/>
                      </a:outerShdw>
                    </a:effectLst>
                  </a:rPr>
                  <a:t>t’</a:t>
                </a:r>
                <a:r>
                  <a:rPr lang="en-AU" altLang="en-US" sz="2646" dirty="0">
                    <a:solidFill>
                      <a:srgbClr val="1D3B59"/>
                    </a:solidFill>
                    <a:effectLst>
                      <a:outerShdw blurRad="38100" dist="38100" dir="2700000" algn="tl">
                        <a:srgbClr val="C0C0C0"/>
                      </a:outerShdw>
                    </a:effectLst>
                  </a:rPr>
                  <a:t>, </a:t>
                </a:r>
                <a:r>
                  <a:rPr lang="en-AU" altLang="en-US" sz="2646" i="1" dirty="0">
                    <a:solidFill>
                      <a:srgbClr val="1D3B59"/>
                    </a:solidFill>
                    <a:effectLst>
                      <a:outerShdw blurRad="38100" dist="38100" dir="2700000" algn="tl">
                        <a:srgbClr val="C0C0C0"/>
                      </a:outerShdw>
                    </a:effectLst>
                  </a:rPr>
                  <a:t>t’’</a:t>
                </a:r>
                <a:r>
                  <a:rPr lang="en-AU" altLang="en-US" sz="2646" dirty="0">
                    <a:solidFill>
                      <a:srgbClr val="1D3B59"/>
                    </a:solidFill>
                    <a:effectLst>
                      <a:outerShdw blurRad="38100" dist="38100" dir="2700000" algn="tl">
                        <a:srgbClr val="C0C0C0"/>
                      </a:outerShdw>
                    </a:effectLst>
                  </a:rPr>
                  <a:t> such that </a:t>
                </a:r>
                <a:r>
                  <a:rPr lang="en-AU" altLang="en-US" sz="2646" i="1" dirty="0">
                    <a:solidFill>
                      <a:srgbClr val="1D3B59"/>
                    </a:solidFill>
                    <a:effectLst>
                      <a:outerShdw blurRad="38100" dist="38100" dir="2700000" algn="tl">
                        <a:srgbClr val="C0C0C0"/>
                      </a:outerShdw>
                    </a:effectLst>
                  </a:rPr>
                  <a:t>t</a:t>
                </a:r>
                <a:r>
                  <a:rPr lang="en-AU" altLang="en-US" sz="2646" dirty="0">
                    <a:solidFill>
                      <a:srgbClr val="1D3B59"/>
                    </a:solidFill>
                    <a:effectLst>
                      <a:outerShdw blurRad="38100" dist="38100" dir="2700000" algn="tl">
                        <a:srgbClr val="C0C0C0"/>
                      </a:outerShdw>
                    </a:effectLst>
                  </a:rPr>
                  <a:t> is followed by any number of stuttering steps to </a:t>
                </a:r>
                <a:r>
                  <a:rPr lang="en-AU" altLang="en-US" sz="2646" i="1" dirty="0">
                    <a:solidFill>
                      <a:srgbClr val="1D3B59"/>
                    </a:solidFill>
                    <a:effectLst>
                      <a:outerShdw blurRad="38100" dist="38100" dir="2700000" algn="tl">
                        <a:srgbClr val="C0C0C0"/>
                      </a:outerShdw>
                    </a:effectLst>
                  </a:rPr>
                  <a:t>t’</a:t>
                </a:r>
                <a:r>
                  <a:rPr lang="en-AU" altLang="en-US" sz="2646" dirty="0">
                    <a:solidFill>
                      <a:srgbClr val="1D3B59"/>
                    </a:solidFill>
                    <a:effectLst>
                      <a:outerShdw blurRad="38100" dist="38100" dir="2700000" algn="tl">
                        <a:srgbClr val="C0C0C0"/>
                      </a:outerShdw>
                    </a:effectLst>
                  </a:rPr>
                  <a:t>, which is then followed by the </a:t>
                </a:r>
                <a14:m>
                  <m:oMath xmlns:m="http://schemas.openxmlformats.org/officeDocument/2006/math">
                    <m:r>
                      <a:rPr lang="en-AU" altLang="en-US" sz="2646" i="1">
                        <a:solidFill>
                          <a:srgbClr val="1D3B59"/>
                        </a:solidFill>
                        <a:effectLst>
                          <a:outerShdw blurRad="38100" dist="38100" dir="2700000" algn="tl">
                            <a:srgbClr val="C0C0C0"/>
                          </a:outerShdw>
                        </a:effectLst>
                        <a:latin typeface="Cambria Math"/>
                        <a:ea typeface="Cambria Math"/>
                      </a:rPr>
                      <m:t>𝛼</m:t>
                    </m:r>
                  </m:oMath>
                </a14:m>
                <a:r>
                  <a:rPr lang="en-AU" altLang="en-US" sz="2646" dirty="0">
                    <a:solidFill>
                      <a:srgbClr val="1D3B59"/>
                    </a:solidFill>
                    <a:effectLst>
                      <a:outerShdw blurRad="38100" dist="38100" dir="2700000" algn="tl">
                        <a:srgbClr val="C0C0C0"/>
                      </a:outerShdw>
                    </a:effectLst>
                  </a:rPr>
                  <a:t> step to </a:t>
                </a:r>
                <a:r>
                  <a:rPr lang="en-AU" altLang="en-US" sz="2646" i="1" dirty="0">
                    <a:solidFill>
                      <a:srgbClr val="1D3B59"/>
                    </a:solidFill>
                    <a:effectLst>
                      <a:outerShdw blurRad="38100" dist="38100" dir="2700000" algn="tl">
                        <a:srgbClr val="C0C0C0"/>
                      </a:outerShdw>
                    </a:effectLst>
                  </a:rPr>
                  <a:t>t’’</a:t>
                </a:r>
                <a:r>
                  <a:rPr lang="en-AU" altLang="en-US" sz="2646" dirty="0">
                    <a:solidFill>
                      <a:srgbClr val="1D3B59"/>
                    </a:solidFill>
                    <a:effectLst>
                      <a:outerShdw blurRad="38100" dist="38100" dir="2700000" algn="tl">
                        <a:srgbClr val="C0C0C0"/>
                      </a:outerShdw>
                    </a:effectLst>
                  </a:rPr>
                  <a:t>, where </a:t>
                </a:r>
                <a:r>
                  <a:rPr lang="en-AU" altLang="en-US" sz="2646" i="1" dirty="0">
                    <a:solidFill>
                      <a:srgbClr val="1D3B59"/>
                    </a:solidFill>
                    <a:effectLst>
                      <a:outerShdw blurRad="38100" dist="38100" dir="2700000" algn="tl">
                        <a:srgbClr val="C0C0C0"/>
                      </a:outerShdw>
                    </a:effectLst>
                  </a:rPr>
                  <a:t>bb</a:t>
                </a:r>
                <a:r>
                  <a:rPr lang="en-AU" altLang="en-US" sz="2646" dirty="0">
                    <a:solidFill>
                      <a:srgbClr val="1D3B59"/>
                    </a:solidFill>
                    <a:effectLst>
                      <a:outerShdw blurRad="38100" dist="38100" dir="2700000" algn="tl">
                        <a:srgbClr val="C0C0C0"/>
                      </a:outerShdw>
                    </a:effectLst>
                  </a:rPr>
                  <a:t>(</a:t>
                </a:r>
                <a:r>
                  <a:rPr lang="en-AU" altLang="en-US" sz="2646" i="1" dirty="0">
                    <a:solidFill>
                      <a:srgbClr val="1D3B59"/>
                    </a:solidFill>
                    <a:effectLst>
                      <a:outerShdw blurRad="38100" dist="38100" dir="2700000" algn="tl">
                        <a:srgbClr val="C0C0C0"/>
                      </a:outerShdw>
                    </a:effectLst>
                  </a:rPr>
                  <a:t>s</a:t>
                </a:r>
                <a:r>
                  <a:rPr lang="en-AU" altLang="en-US" sz="2646" dirty="0">
                    <a:solidFill>
                      <a:srgbClr val="1D3B59"/>
                    </a:solidFill>
                    <a:effectLst>
                      <a:outerShdw blurRad="38100" dist="38100" dir="2700000" algn="tl">
                        <a:srgbClr val="C0C0C0"/>
                      </a:outerShdw>
                    </a:effectLst>
                  </a:rPr>
                  <a:t>, </a:t>
                </a:r>
                <a:r>
                  <a:rPr lang="en-AU" altLang="en-US" sz="2646" i="1" dirty="0">
                    <a:solidFill>
                      <a:srgbClr val="1D3B59"/>
                    </a:solidFill>
                    <a:effectLst>
                      <a:outerShdw blurRad="38100" dist="38100" dir="2700000" algn="tl">
                        <a:srgbClr val="C0C0C0"/>
                      </a:outerShdw>
                    </a:effectLst>
                  </a:rPr>
                  <a:t>t’</a:t>
                </a:r>
                <a:r>
                  <a:rPr lang="en-AU" altLang="en-US" sz="2646" dirty="0">
                    <a:solidFill>
                      <a:srgbClr val="1D3B59"/>
                    </a:solidFill>
                    <a:effectLst>
                      <a:outerShdw blurRad="38100" dist="38100" dir="2700000" algn="tl">
                        <a:srgbClr val="C0C0C0"/>
                      </a:outerShdw>
                    </a:effectLst>
                  </a:rPr>
                  <a:t>) and </a:t>
                </a:r>
                <a:r>
                  <a:rPr lang="en-AU" altLang="en-US" sz="2646" i="1" dirty="0">
                    <a:solidFill>
                      <a:srgbClr val="1D3B59"/>
                    </a:solidFill>
                    <a:effectLst>
                      <a:outerShdw blurRad="38100" dist="38100" dir="2700000" algn="tl">
                        <a:srgbClr val="C0C0C0"/>
                      </a:outerShdw>
                    </a:effectLst>
                  </a:rPr>
                  <a:t>bb</a:t>
                </a:r>
                <a:r>
                  <a:rPr lang="en-AU" altLang="en-US" sz="2646" dirty="0">
                    <a:solidFill>
                      <a:srgbClr val="1D3B59"/>
                    </a:solidFill>
                    <a:effectLst>
                      <a:outerShdw blurRad="38100" dist="38100" dir="2700000" algn="tl">
                        <a:srgbClr val="C0C0C0"/>
                      </a:outerShdw>
                    </a:effectLst>
                  </a:rPr>
                  <a:t>(</a:t>
                </a:r>
                <a:r>
                  <a:rPr lang="en-AU" altLang="en-US" sz="2646" i="1" dirty="0">
                    <a:solidFill>
                      <a:srgbClr val="1D3B59"/>
                    </a:solidFill>
                    <a:effectLst>
                      <a:outerShdw blurRad="38100" dist="38100" dir="2700000" algn="tl">
                        <a:srgbClr val="C0C0C0"/>
                      </a:outerShdw>
                    </a:effectLst>
                  </a:rPr>
                  <a:t>s’</a:t>
                </a:r>
                <a:r>
                  <a:rPr lang="en-AU" altLang="en-US" sz="2646" dirty="0">
                    <a:solidFill>
                      <a:srgbClr val="1D3B59"/>
                    </a:solidFill>
                    <a:effectLst>
                      <a:outerShdw blurRad="38100" dist="38100" dir="2700000" algn="tl">
                        <a:srgbClr val="C0C0C0"/>
                      </a:outerShdw>
                    </a:effectLst>
                  </a:rPr>
                  <a:t>, </a:t>
                </a:r>
                <a:r>
                  <a:rPr lang="en-AU" altLang="en-US" sz="2646" i="1" dirty="0">
                    <a:solidFill>
                      <a:srgbClr val="1D3B59"/>
                    </a:solidFill>
                    <a:effectLst>
                      <a:outerShdw blurRad="38100" dist="38100" dir="2700000" algn="tl">
                        <a:srgbClr val="C0C0C0"/>
                      </a:outerShdw>
                    </a:effectLst>
                  </a:rPr>
                  <a:t>t’’</a:t>
                </a:r>
                <a:r>
                  <a:rPr lang="en-AU" altLang="en-US" sz="2646" dirty="0">
                    <a:solidFill>
                      <a:srgbClr val="1D3B59"/>
                    </a:solidFill>
                    <a:effectLst>
                      <a:outerShdw blurRad="38100" dist="38100" dir="2700000" algn="tl">
                        <a:srgbClr val="C0C0C0"/>
                      </a:outerShdw>
                    </a:effectLst>
                  </a:rPr>
                  <a:t>)</a:t>
                </a:r>
              </a:p>
              <a:p>
                <a:r>
                  <a:rPr lang="en-AU" altLang="en-US" sz="2646" dirty="0">
                    <a:solidFill>
                      <a:srgbClr val="1D3B59"/>
                    </a:solidFill>
                    <a:effectLst>
                      <a:outerShdw blurRad="38100" dist="38100" dir="2700000" algn="tl">
                        <a:srgbClr val="C0C0C0"/>
                      </a:outerShdw>
                    </a:effectLst>
                  </a:rPr>
                  <a:t> </a:t>
                </a:r>
              </a:p>
              <a:p>
                <a:pPr marL="377979" indent="-377979">
                  <a:buFontTx/>
                  <a:buChar char="-"/>
                </a:pPr>
                <a:r>
                  <a:rPr lang="en-AU" altLang="en-US" sz="2646" dirty="0">
                    <a:solidFill>
                      <a:srgbClr val="1D3B59"/>
                    </a:solidFill>
                    <a:effectLst>
                      <a:outerShdw blurRad="38100" dist="38100" dir="2700000" algn="tl">
                        <a:srgbClr val="C0C0C0"/>
                      </a:outerShdw>
                    </a:effectLst>
                  </a:rPr>
                  <a:t>if there exists an infinite stuttering path after </a:t>
                </a:r>
                <a:r>
                  <a:rPr lang="en-AU" altLang="en-US" sz="2646" i="1" dirty="0">
                    <a:solidFill>
                      <a:srgbClr val="1D3B59"/>
                    </a:solidFill>
                    <a:effectLst>
                      <a:outerShdw blurRad="38100" dist="38100" dir="2700000" algn="tl">
                        <a:srgbClr val="C0C0C0"/>
                      </a:outerShdw>
                    </a:effectLst>
                  </a:rPr>
                  <a:t>s</a:t>
                </a:r>
                <a:r>
                  <a:rPr lang="en-AU" altLang="en-US" sz="2646" dirty="0">
                    <a:solidFill>
                      <a:srgbClr val="1D3B59"/>
                    </a:solidFill>
                    <a:effectLst>
                      <a:outerShdw blurRad="38100" dist="38100" dir="2700000" algn="tl">
                        <a:srgbClr val="C0C0C0"/>
                      </a:outerShdw>
                    </a:effectLst>
                  </a:rPr>
                  <a:t> then there exists an infinite stuttering path after </a:t>
                </a:r>
                <a:r>
                  <a:rPr lang="en-AU" altLang="en-US" sz="2646" i="1" dirty="0">
                    <a:solidFill>
                      <a:srgbClr val="1D3B59"/>
                    </a:solidFill>
                    <a:effectLst>
                      <a:outerShdw blurRad="38100" dist="38100" dir="2700000" algn="tl">
                        <a:srgbClr val="C0C0C0"/>
                      </a:outerShdw>
                    </a:effectLst>
                  </a:rPr>
                  <a:t>t.</a:t>
                </a:r>
                <a:endParaRPr lang="en-AU" altLang="en-US" sz="2646" dirty="0">
                  <a:solidFill>
                    <a:srgbClr val="1D3B59"/>
                  </a:solidFill>
                  <a:effectLst>
                    <a:outerShdw blurRad="38100" dist="38100" dir="2700000" algn="tl">
                      <a:srgbClr val="C0C0C0"/>
                    </a:outerShdw>
                  </a:effectLst>
                </a:endParaRPr>
              </a:p>
            </p:txBody>
          </p:sp>
        </mc:Choice>
        <mc:Fallback>
          <p:sp>
            <p:nvSpPr>
              <p:cNvPr id="14" name="Text Box 4"/>
              <p:cNvSpPr txBox="1">
                <a:spLocks noRot="1" noChangeAspect="1" noMove="1" noResize="1" noEditPoints="1" noAdjustHandles="1" noChangeArrowheads="1" noChangeShapeType="1" noTextEdit="1"/>
              </p:cNvSpPr>
              <p:nvPr/>
            </p:nvSpPr>
            <p:spPr bwMode="auto">
              <a:xfrm>
                <a:off x="1319237" y="1847920"/>
                <a:ext cx="9155606" cy="3756798"/>
              </a:xfrm>
              <a:prstGeom prst="rect">
                <a:avLst/>
              </a:prstGeom>
              <a:blipFill>
                <a:blip r:embed="rId3"/>
                <a:stretch>
                  <a:fillRect l="-1265" t="-1461" r="-799" b="-438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sp>
        <p:nvSpPr>
          <p:cNvPr id="15" name="Text Box 4"/>
          <p:cNvSpPr txBox="1">
            <a:spLocks noChangeArrowheads="1"/>
          </p:cNvSpPr>
          <p:nvPr/>
        </p:nvSpPr>
        <p:spPr bwMode="auto">
          <a:xfrm>
            <a:off x="1547354" y="5790827"/>
            <a:ext cx="9155606"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646" dirty="0">
                <a:solidFill>
                  <a:srgbClr val="1D3B59"/>
                </a:solidFill>
                <a:effectLst>
                  <a:outerShdw blurRad="38100" dist="38100" dir="2700000" algn="tl">
                    <a:srgbClr val="C0C0C0"/>
                  </a:outerShdw>
                </a:effectLst>
              </a:rPr>
              <a:t>The relation is symmetric.</a:t>
            </a:r>
            <a:endParaRPr lang="en-AU" altLang="en-US" sz="2646" dirty="0">
              <a:solidFill>
                <a:srgbClr val="1D3B59"/>
              </a:solidFill>
              <a:effectLst>
                <a:outerShdw blurRad="38100" dist="38100" dir="2700000" algn="tl">
                  <a:srgbClr val="C0C0C0"/>
                </a:outerShdw>
              </a:effectLst>
            </a:endParaRPr>
          </a:p>
        </p:txBody>
      </p:sp>
      <p:sp>
        <p:nvSpPr>
          <p:cNvPr id="16" name="Text Box 4"/>
          <p:cNvSpPr txBox="1">
            <a:spLocks noChangeArrowheads="1"/>
          </p:cNvSpPr>
          <p:nvPr/>
        </p:nvSpPr>
        <p:spPr bwMode="auto">
          <a:xfrm>
            <a:off x="1365214" y="6467722"/>
            <a:ext cx="9155606" cy="90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646" dirty="0">
                <a:solidFill>
                  <a:srgbClr val="1D3B59"/>
                </a:solidFill>
                <a:effectLst>
                  <a:outerShdw blurRad="38100" dist="38100" dir="2700000" algn="tl">
                    <a:srgbClr val="C0C0C0"/>
                  </a:outerShdw>
                </a:effectLst>
              </a:rPr>
              <a:t>It is defined so that branching logics can be preserved. </a:t>
            </a:r>
          </a:p>
          <a:p>
            <a:r>
              <a:rPr lang="en-US" altLang="en-US" sz="2646" dirty="0">
                <a:solidFill>
                  <a:srgbClr val="1D3B59"/>
                </a:solidFill>
                <a:effectLst>
                  <a:outerShdw blurRad="38100" dist="38100" dir="2700000" algn="tl">
                    <a:srgbClr val="C0C0C0"/>
                  </a:outerShdw>
                </a:effectLst>
              </a:rPr>
              <a:t>- It preserves CTL*-X.</a:t>
            </a:r>
            <a:endParaRPr lang="en-AU" altLang="en-US" sz="2646" dirty="0">
              <a:solidFill>
                <a:srgbClr val="1D3B59"/>
              </a:solidFill>
              <a:effectLst>
                <a:outerShdw blurRad="38100" dist="38100" dir="2700000" algn="tl">
                  <a:srgbClr val="C0C0C0"/>
                </a:outerShdw>
              </a:effectLst>
            </a:endParaRPr>
          </a:p>
        </p:txBody>
      </p:sp>
    </p:spTree>
    <p:extLst>
      <p:ext uri="{BB962C8B-B14F-4D97-AF65-F5344CB8AC3E}">
        <p14:creationId xmlns:p14="http://schemas.microsoft.com/office/powerpoint/2010/main" val="122903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35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3" name="Picture 5"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299"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4" name="Picture 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245"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5" name="Picture 7"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3886">
            <a:off x="549518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6" name="Picture 8"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30"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7" name="Picture 9"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076"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89098" name="Text Box 10"/>
          <p:cNvSpPr txBox="1">
            <a:spLocks noChangeArrowheads="1"/>
          </p:cNvSpPr>
          <p:nvPr/>
        </p:nvSpPr>
        <p:spPr bwMode="auto">
          <a:xfrm>
            <a:off x="2723303" y="419981"/>
            <a:ext cx="6551718" cy="770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4409" dirty="0">
                <a:solidFill>
                  <a:srgbClr val="1D3B59"/>
                </a:solidFill>
              </a:rPr>
              <a:t>Eliminating Stuttering</a:t>
            </a:r>
          </a:p>
        </p:txBody>
      </p:sp>
      <p:pic>
        <p:nvPicPr>
          <p:cNvPr id="89099" name="Picture 11"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021"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911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505" y="1763923"/>
            <a:ext cx="6886527" cy="4439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13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147" t="71276" r="8259" b="15510"/>
          <a:stretch/>
        </p:blipFill>
        <p:spPr bwMode="auto">
          <a:xfrm>
            <a:off x="1616907" y="6131736"/>
            <a:ext cx="7925723" cy="1072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503291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35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3" name="Picture 5"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299"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4" name="Picture 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245"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5" name="Picture 7"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3886">
            <a:off x="549518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6" name="Picture 8"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30"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7" name="Picture 9"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076"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89098" name="Text Box 10"/>
          <p:cNvSpPr txBox="1">
            <a:spLocks noChangeArrowheads="1"/>
          </p:cNvSpPr>
          <p:nvPr/>
        </p:nvSpPr>
        <p:spPr bwMode="auto">
          <a:xfrm>
            <a:off x="3059288" y="419981"/>
            <a:ext cx="6467722" cy="770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4409" dirty="0">
                <a:solidFill>
                  <a:srgbClr val="1D3B59"/>
                </a:solidFill>
              </a:rPr>
              <a:t>Eliminating Stuttering</a:t>
            </a:r>
          </a:p>
        </p:txBody>
      </p:sp>
      <p:pic>
        <p:nvPicPr>
          <p:cNvPr id="89099" name="Picture 11"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021"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89100" name="Text Box 4"/>
          <p:cNvSpPr txBox="1">
            <a:spLocks noChangeArrowheads="1"/>
          </p:cNvSpPr>
          <p:nvPr/>
        </p:nvSpPr>
        <p:spPr bwMode="auto">
          <a:xfrm>
            <a:off x="1631350" y="2183906"/>
            <a:ext cx="9407596" cy="131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2646" dirty="0">
                <a:solidFill>
                  <a:srgbClr val="1D3B59"/>
                </a:solidFill>
                <a:effectLst>
                  <a:outerShdw blurRad="38100" dist="38100" dir="2700000" algn="tl">
                    <a:srgbClr val="C0C0C0"/>
                  </a:outerShdw>
                </a:effectLst>
              </a:rPr>
              <a:t>In the previous example, all three transition systems are related by branching </a:t>
            </a:r>
            <a:r>
              <a:rPr lang="en-AU" altLang="en-US" sz="2646" dirty="0" err="1">
                <a:solidFill>
                  <a:srgbClr val="1D3B59"/>
                </a:solidFill>
                <a:effectLst>
                  <a:outerShdw blurRad="38100" dist="38100" dir="2700000" algn="tl">
                    <a:srgbClr val="C0C0C0"/>
                  </a:outerShdw>
                </a:effectLst>
              </a:rPr>
              <a:t>bisimulation</a:t>
            </a:r>
            <a:r>
              <a:rPr lang="en-AU" altLang="en-US" sz="2646" dirty="0">
                <a:solidFill>
                  <a:srgbClr val="1D3B59"/>
                </a:solidFill>
                <a:effectLst>
                  <a:outerShdw blurRad="38100" dist="38100" dir="2700000" algn="tl">
                    <a:srgbClr val="C0C0C0"/>
                  </a:outerShdw>
                </a:effectLst>
              </a:rPr>
              <a:t>, but they don’t satisfy the same properties with X.</a:t>
            </a:r>
          </a:p>
        </p:txBody>
      </p:sp>
      <p:sp>
        <p:nvSpPr>
          <p:cNvPr id="14" name="Text Box 4"/>
          <p:cNvSpPr txBox="1">
            <a:spLocks noChangeArrowheads="1"/>
          </p:cNvSpPr>
          <p:nvPr/>
        </p:nvSpPr>
        <p:spPr bwMode="auto">
          <a:xfrm>
            <a:off x="1637539" y="3947830"/>
            <a:ext cx="9407596" cy="90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2646" dirty="0">
                <a:solidFill>
                  <a:srgbClr val="1D3B59"/>
                </a:solidFill>
                <a:effectLst>
                  <a:outerShdw blurRad="38100" dist="38100" dir="2700000" algn="tl">
                    <a:srgbClr val="C0C0C0"/>
                  </a:outerShdw>
                </a:effectLst>
              </a:rPr>
              <a:t>- shows that the stuttering before an observable step is important.</a:t>
            </a:r>
          </a:p>
        </p:txBody>
      </p:sp>
    </p:spTree>
    <p:extLst>
      <p:ext uri="{BB962C8B-B14F-4D97-AF65-F5344CB8AC3E}">
        <p14:creationId xmlns:p14="http://schemas.microsoft.com/office/powerpoint/2010/main" val="2598700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00" grpId="0"/>
      <p:bldP spid="14"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35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3" name="Picture 5"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299"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4" name="Picture 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245"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5" name="Picture 7"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3886">
            <a:off x="549518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6" name="Picture 8"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30"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7" name="Picture 9"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076"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89098" name="Text Box 10"/>
          <p:cNvSpPr txBox="1">
            <a:spLocks noChangeArrowheads="1"/>
          </p:cNvSpPr>
          <p:nvPr/>
        </p:nvSpPr>
        <p:spPr bwMode="auto">
          <a:xfrm>
            <a:off x="2723303" y="419981"/>
            <a:ext cx="6551718" cy="770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4409" dirty="0">
                <a:solidFill>
                  <a:srgbClr val="1D3B59"/>
                </a:solidFill>
              </a:rPr>
              <a:t>Eliminating Stuttering</a:t>
            </a:r>
          </a:p>
        </p:txBody>
      </p:sp>
      <p:pic>
        <p:nvPicPr>
          <p:cNvPr id="89099" name="Picture 11"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021"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921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078" y="1538460"/>
            <a:ext cx="9260642" cy="4328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6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258" t="76898" r="7957" b="11860"/>
          <a:stretch/>
        </p:blipFill>
        <p:spPr bwMode="auto">
          <a:xfrm>
            <a:off x="1919258" y="6131737"/>
            <a:ext cx="7943738" cy="912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110250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35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3" name="Picture 5"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299"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4" name="Picture 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245"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5" name="Picture 7"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3886">
            <a:off x="549518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6" name="Picture 8"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30"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7" name="Picture 9"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076"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89098" name="Text Box 10"/>
          <p:cNvSpPr txBox="1">
            <a:spLocks noChangeArrowheads="1"/>
          </p:cNvSpPr>
          <p:nvPr/>
        </p:nvSpPr>
        <p:spPr bwMode="auto">
          <a:xfrm>
            <a:off x="3059288" y="419981"/>
            <a:ext cx="6467722" cy="770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4409" dirty="0">
                <a:solidFill>
                  <a:srgbClr val="1D3B59"/>
                </a:solidFill>
              </a:rPr>
              <a:t>Observable Steps</a:t>
            </a:r>
          </a:p>
        </p:txBody>
      </p:sp>
      <p:pic>
        <p:nvPicPr>
          <p:cNvPr id="89099" name="Picture 11"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021"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4"/>
          <p:cNvSpPr txBox="1">
            <a:spLocks noChangeArrowheads="1"/>
          </p:cNvSpPr>
          <p:nvPr/>
        </p:nvSpPr>
        <p:spPr bwMode="auto">
          <a:xfrm>
            <a:off x="1379360" y="1847920"/>
            <a:ext cx="9407596"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2646" dirty="0">
                <a:solidFill>
                  <a:srgbClr val="1D3B59"/>
                </a:solidFill>
                <a:effectLst>
                  <a:outerShdw blurRad="38100" dist="38100" dir="2700000" algn="tl">
                    <a:srgbClr val="C0C0C0"/>
                  </a:outerShdw>
                </a:effectLst>
              </a:rPr>
              <a:t>These examples illustrate the notion of </a:t>
            </a:r>
            <a:r>
              <a:rPr lang="en-AU" altLang="en-US" sz="2646" i="1" dirty="0">
                <a:solidFill>
                  <a:srgbClr val="1D3B59"/>
                </a:solidFill>
                <a:effectLst>
                  <a:outerShdw blurRad="38100" dist="38100" dir="2700000" algn="tl">
                    <a:srgbClr val="C0C0C0"/>
                  </a:outerShdw>
                </a:effectLst>
              </a:rPr>
              <a:t>observable step</a:t>
            </a:r>
            <a:r>
              <a:rPr lang="en-AU" altLang="en-US" sz="2646" dirty="0">
                <a:solidFill>
                  <a:srgbClr val="1D3B59"/>
                </a:solidFill>
                <a:effectLst>
                  <a:outerShdw blurRad="38100" dist="38100" dir="2700000" algn="tl">
                    <a:srgbClr val="C0C0C0"/>
                  </a:outerShdw>
                </a:effectLst>
              </a:rPr>
              <a:t>.</a:t>
            </a:r>
          </a:p>
        </p:txBody>
      </p:sp>
      <p:sp>
        <p:nvSpPr>
          <p:cNvPr id="12" name="Text Box 4"/>
          <p:cNvSpPr txBox="1">
            <a:spLocks noChangeArrowheads="1"/>
          </p:cNvSpPr>
          <p:nvPr/>
        </p:nvSpPr>
        <p:spPr bwMode="auto">
          <a:xfrm>
            <a:off x="1379360" y="2687884"/>
            <a:ext cx="9407596" cy="212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2646" dirty="0">
                <a:solidFill>
                  <a:srgbClr val="1D3B59"/>
                </a:solidFill>
                <a:effectLst>
                  <a:outerShdw blurRad="38100" dist="38100" dir="2700000" algn="tl">
                    <a:srgbClr val="C0C0C0"/>
                  </a:outerShdw>
                </a:effectLst>
              </a:rPr>
              <a:t>An </a:t>
            </a:r>
            <a:r>
              <a:rPr lang="en-AU" altLang="en-US" sz="2646" i="1" dirty="0">
                <a:solidFill>
                  <a:srgbClr val="1D3B59"/>
                </a:solidFill>
                <a:effectLst>
                  <a:outerShdw blurRad="38100" dist="38100" dir="2700000" algn="tl">
                    <a:srgbClr val="C0C0C0"/>
                  </a:outerShdw>
                </a:effectLst>
              </a:rPr>
              <a:t>observable step</a:t>
            </a:r>
            <a:r>
              <a:rPr lang="en-AU" altLang="en-US" sz="2646" dirty="0">
                <a:solidFill>
                  <a:srgbClr val="1D3B59"/>
                </a:solidFill>
                <a:effectLst>
                  <a:outerShdw blurRad="38100" dist="38100" dir="2700000" algn="tl">
                    <a:srgbClr val="C0C0C0"/>
                  </a:outerShdw>
                </a:effectLst>
              </a:rPr>
              <a:t> is one which either:</a:t>
            </a:r>
          </a:p>
          <a:p>
            <a:pPr marL="377979" indent="-377979">
              <a:buFontTx/>
              <a:buChar char="-"/>
            </a:pPr>
            <a:r>
              <a:rPr lang="en-AU" altLang="en-US" sz="2646" dirty="0">
                <a:solidFill>
                  <a:srgbClr val="1D3B59"/>
                </a:solidFill>
                <a:effectLst>
                  <a:outerShdw blurRad="38100" dist="38100" dir="2700000" algn="tl">
                    <a:srgbClr val="C0C0C0"/>
                  </a:outerShdw>
                </a:effectLst>
              </a:rPr>
              <a:t>performs an observable (non-stuttering) action,</a:t>
            </a:r>
          </a:p>
          <a:p>
            <a:pPr marL="377979" indent="-377979">
              <a:buFontTx/>
              <a:buChar char="-"/>
            </a:pPr>
            <a:r>
              <a:rPr lang="en-AU" altLang="en-US" sz="2646" dirty="0">
                <a:solidFill>
                  <a:srgbClr val="1D3B59"/>
                </a:solidFill>
                <a:effectLst>
                  <a:outerShdw blurRad="38100" dist="38100" dir="2700000" algn="tl">
                    <a:srgbClr val="C0C0C0"/>
                  </a:outerShdw>
                </a:effectLst>
              </a:rPr>
              <a:t>passes a critical branching point, or</a:t>
            </a:r>
          </a:p>
          <a:p>
            <a:pPr marL="377979" indent="-377979">
              <a:buFontTx/>
              <a:buChar char="-"/>
            </a:pPr>
            <a:r>
              <a:rPr lang="en-AU" altLang="en-US" sz="2646" dirty="0">
                <a:solidFill>
                  <a:srgbClr val="1D3B59"/>
                </a:solidFill>
                <a:effectLst>
                  <a:outerShdw blurRad="38100" dist="38100" dir="2700000" algn="tl">
                    <a:srgbClr val="C0C0C0"/>
                  </a:outerShdw>
                </a:effectLst>
              </a:rPr>
              <a:t>performs a </a:t>
            </a:r>
            <a:r>
              <a:rPr lang="en-AU" altLang="en-US" sz="2646" i="1" dirty="0">
                <a:solidFill>
                  <a:srgbClr val="1D3B59"/>
                </a:solidFill>
                <a:effectLst>
                  <a:outerShdw blurRad="38100" dist="38100" dir="2700000" algn="tl">
                    <a:srgbClr val="C0C0C0"/>
                  </a:outerShdw>
                </a:effectLst>
              </a:rPr>
              <a:t>relevant stuttering step</a:t>
            </a:r>
            <a:r>
              <a:rPr lang="en-AU" altLang="en-US" sz="2646" dirty="0">
                <a:solidFill>
                  <a:srgbClr val="1D3B59"/>
                </a:solidFill>
                <a:effectLst>
                  <a:outerShdw blurRad="38100" dist="38100" dir="2700000" algn="tl">
                    <a:srgbClr val="C0C0C0"/>
                  </a:outerShdw>
                </a:effectLst>
              </a:rPr>
              <a:t> with respect to a particular formula.</a:t>
            </a:r>
          </a:p>
        </p:txBody>
      </p:sp>
      <p:sp>
        <p:nvSpPr>
          <p:cNvPr id="13" name="Text Box 4"/>
          <p:cNvSpPr txBox="1">
            <a:spLocks noChangeArrowheads="1"/>
          </p:cNvSpPr>
          <p:nvPr/>
        </p:nvSpPr>
        <p:spPr bwMode="auto">
          <a:xfrm>
            <a:off x="1379360" y="5039784"/>
            <a:ext cx="9407596" cy="90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2646" dirty="0">
                <a:solidFill>
                  <a:srgbClr val="1D3B59"/>
                </a:solidFill>
                <a:effectLst>
                  <a:outerShdw blurRad="38100" dist="38100" dir="2700000" algn="tl">
                    <a:srgbClr val="C0C0C0"/>
                  </a:outerShdw>
                </a:effectLst>
              </a:rPr>
              <a:t>Branching </a:t>
            </a:r>
            <a:r>
              <a:rPr lang="en-AU" altLang="en-US" sz="2646" dirty="0" err="1">
                <a:solidFill>
                  <a:srgbClr val="1D3B59"/>
                </a:solidFill>
                <a:effectLst>
                  <a:outerShdw blurRad="38100" dist="38100" dir="2700000" algn="tl">
                    <a:srgbClr val="C0C0C0"/>
                  </a:outerShdw>
                </a:effectLst>
              </a:rPr>
              <a:t>bisimulation</a:t>
            </a:r>
            <a:r>
              <a:rPr lang="en-AU" altLang="en-US" sz="2646" dirty="0">
                <a:solidFill>
                  <a:srgbClr val="1D3B59"/>
                </a:solidFill>
                <a:effectLst>
                  <a:outerShdw blurRad="38100" dist="38100" dir="2700000" algn="tl">
                    <a:srgbClr val="C0C0C0"/>
                  </a:outerShdw>
                </a:effectLst>
              </a:rPr>
              <a:t> covers only </a:t>
            </a:r>
            <a:r>
              <a:rPr lang="en-AU" altLang="en-US" sz="2646" i="1" dirty="0">
                <a:solidFill>
                  <a:srgbClr val="1D3B59"/>
                </a:solidFill>
                <a:effectLst>
                  <a:outerShdw blurRad="38100" dist="38100" dir="2700000" algn="tl">
                    <a:srgbClr val="C0C0C0"/>
                  </a:outerShdw>
                </a:effectLst>
              </a:rPr>
              <a:t>observable actions</a:t>
            </a:r>
            <a:r>
              <a:rPr lang="en-AU" altLang="en-US" sz="2646" dirty="0">
                <a:solidFill>
                  <a:srgbClr val="1D3B59"/>
                </a:solidFill>
                <a:effectLst>
                  <a:outerShdw blurRad="38100" dist="38100" dir="2700000" algn="tl">
                    <a:srgbClr val="C0C0C0"/>
                  </a:outerShdw>
                </a:effectLst>
              </a:rPr>
              <a:t> and </a:t>
            </a:r>
            <a:r>
              <a:rPr lang="en-AU" altLang="en-US" sz="2646" i="1" dirty="0">
                <a:solidFill>
                  <a:srgbClr val="1D3B59"/>
                </a:solidFill>
                <a:effectLst>
                  <a:outerShdw blurRad="38100" dist="38100" dir="2700000" algn="tl">
                    <a:srgbClr val="C0C0C0"/>
                  </a:outerShdw>
                </a:effectLst>
              </a:rPr>
              <a:t>critical branching points </a:t>
            </a:r>
            <a:r>
              <a:rPr lang="en-AU" altLang="en-US" sz="2646" dirty="0">
                <a:solidFill>
                  <a:srgbClr val="1D3B59"/>
                </a:solidFill>
                <a:effectLst>
                  <a:outerShdw blurRad="38100" dist="38100" dir="2700000" algn="tl">
                    <a:srgbClr val="C0C0C0"/>
                  </a:outerShdw>
                </a:effectLst>
              </a:rPr>
              <a:t>(called </a:t>
            </a:r>
            <a:r>
              <a:rPr lang="en-AU" altLang="en-US" sz="2646" i="1" dirty="0">
                <a:solidFill>
                  <a:srgbClr val="1D3B59"/>
                </a:solidFill>
                <a:effectLst>
                  <a:outerShdw blurRad="38100" dist="38100" dir="2700000" algn="tl">
                    <a:srgbClr val="C0C0C0"/>
                  </a:outerShdw>
                </a:effectLst>
              </a:rPr>
              <a:t>bb-observable steps</a:t>
            </a:r>
            <a:r>
              <a:rPr lang="en-AU" altLang="en-US" sz="2646" dirty="0">
                <a:solidFill>
                  <a:srgbClr val="1D3B59"/>
                </a:solidFill>
                <a:effectLst>
                  <a:outerShdw blurRad="38100" dist="38100" dir="2700000" algn="tl">
                    <a:srgbClr val="C0C0C0"/>
                  </a:outerShdw>
                </a:effectLst>
              </a:rPr>
              <a:t>).</a:t>
            </a:r>
          </a:p>
        </p:txBody>
      </p:sp>
      <p:sp>
        <p:nvSpPr>
          <p:cNvPr id="15" name="Text Box 4"/>
          <p:cNvSpPr txBox="1">
            <a:spLocks noChangeArrowheads="1"/>
          </p:cNvSpPr>
          <p:nvPr/>
        </p:nvSpPr>
        <p:spPr bwMode="auto">
          <a:xfrm>
            <a:off x="1295364" y="6131736"/>
            <a:ext cx="9407596" cy="90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2646" dirty="0">
                <a:solidFill>
                  <a:srgbClr val="1D3B59"/>
                </a:solidFill>
                <a:effectLst>
                  <a:outerShdw blurRad="38100" dist="38100" dir="2700000" algn="tl">
                    <a:srgbClr val="C0C0C0"/>
                  </a:outerShdw>
                </a:effectLst>
              </a:rPr>
              <a:t>Next-preserving branching </a:t>
            </a:r>
            <a:r>
              <a:rPr lang="en-AU" altLang="en-US" sz="2646" dirty="0" err="1">
                <a:solidFill>
                  <a:srgbClr val="1D3B59"/>
                </a:solidFill>
                <a:effectLst>
                  <a:outerShdw blurRad="38100" dist="38100" dir="2700000" algn="tl">
                    <a:srgbClr val="C0C0C0"/>
                  </a:outerShdw>
                </a:effectLst>
              </a:rPr>
              <a:t>bisimulation</a:t>
            </a:r>
            <a:r>
              <a:rPr lang="en-AU" altLang="en-US" sz="2646" dirty="0">
                <a:solidFill>
                  <a:srgbClr val="1D3B59"/>
                </a:solidFill>
                <a:effectLst>
                  <a:outerShdw blurRad="38100" dist="38100" dir="2700000" algn="tl">
                    <a:srgbClr val="C0C0C0"/>
                  </a:outerShdw>
                </a:effectLst>
              </a:rPr>
              <a:t> additionally considers </a:t>
            </a:r>
            <a:r>
              <a:rPr lang="en-AU" altLang="en-US" sz="2646" i="1" dirty="0">
                <a:solidFill>
                  <a:srgbClr val="1D3B59"/>
                </a:solidFill>
                <a:effectLst>
                  <a:outerShdw blurRad="38100" dist="38100" dir="2700000" algn="tl">
                    <a:srgbClr val="C0C0C0"/>
                  </a:outerShdw>
                </a:effectLst>
              </a:rPr>
              <a:t>relevant stuttering steps.</a:t>
            </a:r>
            <a:endParaRPr lang="en-AU" altLang="en-US" sz="2646" dirty="0">
              <a:solidFill>
                <a:srgbClr val="1D3B59"/>
              </a:solidFill>
              <a:effectLst>
                <a:outerShdw blurRad="38100" dist="38100" dir="2700000" algn="tl">
                  <a:srgbClr val="C0C0C0"/>
                </a:outerShdw>
              </a:effectLst>
            </a:endParaRPr>
          </a:p>
        </p:txBody>
      </p:sp>
    </p:spTree>
    <p:extLst>
      <p:ext uri="{BB962C8B-B14F-4D97-AF65-F5344CB8AC3E}">
        <p14:creationId xmlns:p14="http://schemas.microsoft.com/office/powerpoint/2010/main" val="398110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13" grpId="0"/>
      <p:bldP spid="15"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9" name="Picture 11"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021"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2"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35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3" name="Picture 5"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299"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4" name="Picture 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245"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5" name="Picture 7"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3886">
            <a:off x="549518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6" name="Picture 8"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30"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7" name="Picture 9"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076"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89098" name="Text Box 10"/>
          <p:cNvSpPr txBox="1">
            <a:spLocks noChangeArrowheads="1"/>
          </p:cNvSpPr>
          <p:nvPr/>
        </p:nvSpPr>
        <p:spPr bwMode="auto">
          <a:xfrm>
            <a:off x="2303321" y="419981"/>
            <a:ext cx="7643671" cy="770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4409" dirty="0">
                <a:solidFill>
                  <a:srgbClr val="1D3B59"/>
                </a:solidFill>
              </a:rPr>
              <a:t>Relevant Stuttering Steps</a:t>
            </a:r>
          </a:p>
        </p:txBody>
      </p:sp>
      <p:sp>
        <p:nvSpPr>
          <p:cNvPr id="14" name="Text Box 4"/>
          <p:cNvSpPr txBox="1">
            <a:spLocks noChangeArrowheads="1"/>
          </p:cNvSpPr>
          <p:nvPr/>
        </p:nvSpPr>
        <p:spPr bwMode="auto">
          <a:xfrm>
            <a:off x="1379360" y="1638868"/>
            <a:ext cx="9407596" cy="90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2646" dirty="0">
                <a:solidFill>
                  <a:srgbClr val="1D3B59"/>
                </a:solidFill>
                <a:effectLst>
                  <a:outerShdw blurRad="38100" dist="38100" dir="2700000" algn="tl">
                    <a:srgbClr val="C0C0C0"/>
                  </a:outerShdw>
                </a:effectLst>
              </a:rPr>
              <a:t>The </a:t>
            </a:r>
            <a:r>
              <a:rPr lang="en-AU" altLang="en-US" sz="2646" i="1" dirty="0">
                <a:solidFill>
                  <a:srgbClr val="1D3B59"/>
                </a:solidFill>
                <a:effectLst>
                  <a:outerShdw blurRad="38100" dist="38100" dir="2700000" algn="tl">
                    <a:srgbClr val="C0C0C0"/>
                  </a:outerShdw>
                </a:effectLst>
              </a:rPr>
              <a:t>relevant stuttering steps</a:t>
            </a:r>
            <a:r>
              <a:rPr lang="en-AU" altLang="en-US" sz="2646" dirty="0">
                <a:solidFill>
                  <a:srgbClr val="1D3B59"/>
                </a:solidFill>
                <a:effectLst>
                  <a:outerShdw blurRad="38100" dist="38100" dir="2700000" algn="tl">
                    <a:srgbClr val="C0C0C0"/>
                  </a:outerShdw>
                </a:effectLst>
              </a:rPr>
              <a:t> are the ones which must be preserved, determined according to the </a:t>
            </a:r>
            <a:r>
              <a:rPr lang="en-AU" altLang="en-US" sz="2646" i="1" dirty="0" err="1">
                <a:solidFill>
                  <a:srgbClr val="1D3B59"/>
                </a:solidFill>
                <a:effectLst>
                  <a:outerShdw blurRad="38100" dist="38100" dir="2700000" algn="tl">
                    <a:srgbClr val="C0C0C0"/>
                  </a:outerShdw>
                </a:effectLst>
              </a:rPr>
              <a:t>xdepth</a:t>
            </a:r>
            <a:r>
              <a:rPr lang="en-AU" altLang="en-US" sz="2646" dirty="0">
                <a:solidFill>
                  <a:srgbClr val="1D3B59"/>
                </a:solidFill>
                <a:effectLst>
                  <a:outerShdw blurRad="38100" dist="38100" dir="2700000" algn="tl">
                    <a:srgbClr val="C0C0C0"/>
                  </a:outerShdw>
                </a:effectLst>
              </a:rPr>
              <a:t> of a formula:</a:t>
            </a:r>
          </a:p>
        </p:txBody>
      </p:sp>
      <p:pic>
        <p:nvPicPr>
          <p:cNvPr id="942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368" y="2771881"/>
            <a:ext cx="7979657" cy="3806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Box 4"/>
          <p:cNvSpPr txBox="1">
            <a:spLocks noChangeArrowheads="1"/>
          </p:cNvSpPr>
          <p:nvPr/>
        </p:nvSpPr>
        <p:spPr bwMode="auto">
          <a:xfrm>
            <a:off x="6335147" y="5949020"/>
            <a:ext cx="4703798" cy="90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2646" dirty="0">
                <a:solidFill>
                  <a:srgbClr val="1D3B59"/>
                </a:solidFill>
                <a:effectLst>
                  <a:outerShdw blurRad="38100" dist="38100" dir="2700000" algn="tl">
                    <a:srgbClr val="C0C0C0"/>
                  </a:outerShdw>
                </a:effectLst>
              </a:rPr>
              <a:t>e.g. </a:t>
            </a:r>
            <a:r>
              <a:rPr lang="en-AU" altLang="en-US" sz="2646" dirty="0" err="1">
                <a:solidFill>
                  <a:srgbClr val="1D3B59"/>
                </a:solidFill>
                <a:effectLst>
                  <a:outerShdw blurRad="38100" dist="38100" dir="2700000" algn="tl">
                    <a:srgbClr val="C0C0C0"/>
                  </a:outerShdw>
                </a:effectLst>
              </a:rPr>
              <a:t>xdepth</a:t>
            </a:r>
            <a:r>
              <a:rPr lang="en-AU" altLang="en-US" sz="2646" dirty="0">
                <a:solidFill>
                  <a:srgbClr val="1D3B59"/>
                </a:solidFill>
                <a:effectLst>
                  <a:outerShdw blurRad="38100" dist="38100" dir="2700000" algn="tl">
                    <a:srgbClr val="C0C0C0"/>
                  </a:outerShdw>
                </a:effectLst>
              </a:rPr>
              <a:t>(</a:t>
            </a:r>
            <a:r>
              <a:rPr lang="en-AU" altLang="en-US" sz="2646" dirty="0" err="1">
                <a:solidFill>
                  <a:srgbClr val="1D3B59"/>
                </a:solidFill>
                <a:effectLst>
                  <a:outerShdw blurRad="38100" dist="38100" dir="2700000" algn="tl">
                    <a:srgbClr val="C0C0C0"/>
                  </a:outerShdw>
                </a:effectLst>
              </a:rPr>
              <a:t>Xp</a:t>
            </a:r>
            <a:r>
              <a:rPr lang="en-AU" altLang="en-US" sz="2646" dirty="0">
                <a:solidFill>
                  <a:srgbClr val="1D3B59"/>
                </a:solidFill>
                <a:effectLst>
                  <a:outerShdw blurRad="38100" dist="38100" dir="2700000" algn="tl">
                    <a:srgbClr val="C0C0C0"/>
                  </a:outerShdw>
                </a:effectLst>
              </a:rPr>
              <a:t>) = 1</a:t>
            </a:r>
          </a:p>
          <a:p>
            <a:pPr>
              <a:buFont typeface="Wingdings" pitchFamily="2" charset="2"/>
              <a:buNone/>
            </a:pPr>
            <a:r>
              <a:rPr lang="en-AU" altLang="en-US" sz="2646" dirty="0">
                <a:solidFill>
                  <a:srgbClr val="1D3B59"/>
                </a:solidFill>
                <a:effectLst>
                  <a:outerShdw blurRad="38100" dist="38100" dir="2700000" algn="tl">
                    <a:srgbClr val="C0C0C0"/>
                  </a:outerShdw>
                </a:effectLst>
              </a:rPr>
              <a:t>       </a:t>
            </a:r>
            <a:r>
              <a:rPr lang="en-AU" altLang="en-US" sz="2646" dirty="0" err="1">
                <a:solidFill>
                  <a:srgbClr val="1D3B59"/>
                </a:solidFill>
                <a:effectLst>
                  <a:outerShdw blurRad="38100" dist="38100" dir="2700000" algn="tl">
                    <a:srgbClr val="C0C0C0"/>
                  </a:outerShdw>
                </a:effectLst>
              </a:rPr>
              <a:t>xdepth</a:t>
            </a:r>
            <a:r>
              <a:rPr lang="en-AU" altLang="en-US" sz="2646" dirty="0">
                <a:solidFill>
                  <a:srgbClr val="1D3B59"/>
                </a:solidFill>
                <a:effectLst>
                  <a:outerShdw blurRad="38100" dist="38100" dir="2700000" algn="tl">
                    <a:srgbClr val="C0C0C0"/>
                  </a:outerShdw>
                </a:effectLst>
              </a:rPr>
              <a:t>((</a:t>
            </a:r>
            <a:r>
              <a:rPr lang="en-AU" altLang="en-US" sz="2646" dirty="0" err="1">
                <a:solidFill>
                  <a:srgbClr val="1D3B59"/>
                </a:solidFill>
                <a:effectLst>
                  <a:outerShdw blurRad="38100" dist="38100" dir="2700000" algn="tl">
                    <a:srgbClr val="C0C0C0"/>
                  </a:outerShdw>
                </a:effectLst>
              </a:rPr>
              <a:t>Xp</a:t>
            </a:r>
            <a:r>
              <a:rPr lang="en-AU" altLang="en-US" sz="2646" dirty="0">
                <a:solidFill>
                  <a:srgbClr val="1D3B59"/>
                </a:solidFill>
                <a:effectLst>
                  <a:outerShdw blurRad="38100" dist="38100" dir="2700000" algn="tl">
                    <a:srgbClr val="C0C0C0"/>
                  </a:outerShdw>
                </a:effectLst>
              </a:rPr>
              <a:t>) U (</a:t>
            </a:r>
            <a:r>
              <a:rPr lang="en-AU" altLang="en-US" sz="2646" dirty="0" err="1">
                <a:solidFill>
                  <a:srgbClr val="1D3B59"/>
                </a:solidFill>
                <a:effectLst>
                  <a:outerShdw blurRad="38100" dist="38100" dir="2700000" algn="tl">
                    <a:srgbClr val="C0C0C0"/>
                  </a:outerShdw>
                </a:effectLst>
              </a:rPr>
              <a:t>XXq</a:t>
            </a:r>
            <a:r>
              <a:rPr lang="en-AU" altLang="en-US" sz="2646" dirty="0">
                <a:solidFill>
                  <a:srgbClr val="1D3B59"/>
                </a:solidFill>
                <a:effectLst>
                  <a:outerShdw blurRad="38100" dist="38100" dir="2700000" algn="tl">
                    <a:srgbClr val="C0C0C0"/>
                  </a:outerShdw>
                </a:effectLst>
              </a:rPr>
              <a:t>)) = 2</a:t>
            </a:r>
          </a:p>
        </p:txBody>
      </p:sp>
    </p:spTree>
    <p:extLst>
      <p:ext uri="{BB962C8B-B14F-4D97-AF65-F5344CB8AC3E}">
        <p14:creationId xmlns:p14="http://schemas.microsoft.com/office/powerpoint/2010/main" val="352879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Safety Properties</a:t>
            </a:r>
            <a:endParaRPr lang="en-US" sz="4330"/>
          </a:p>
        </p:txBody>
      </p:sp>
      <p:sp>
        <p:nvSpPr>
          <p:cNvPr id="5" name="Rectangle 4"/>
          <p:cNvSpPr/>
          <p:nvPr/>
        </p:nvSpPr>
        <p:spPr>
          <a:xfrm>
            <a:off x="631677" y="1626253"/>
            <a:ext cx="11040766" cy="1362994"/>
          </a:xfrm>
          <a:prstGeom prst="rect">
            <a:avLst/>
          </a:prstGeom>
        </p:spPr>
        <p:txBody>
          <a:bodyPr wrap="square">
            <a:spAutoFit/>
          </a:bodyPr>
          <a:lstStyle/>
          <a:p>
            <a:pPr algn="l"/>
            <a:r>
              <a:rPr lang="en-GB" sz="2755">
                <a:latin typeface="Times New Roman" panose="02020603050405020304" pitchFamily="18" charset="0"/>
              </a:rPr>
              <a:t>A </a:t>
            </a:r>
            <a:r>
              <a:rPr lang="en-GB" sz="2755" i="1">
                <a:latin typeface="Times New Roman" panose="02020603050405020304" pitchFamily="18" charset="0"/>
              </a:rPr>
              <a:t>labelled transition system </a:t>
            </a:r>
            <a:r>
              <a:rPr lang="en-GB" sz="2755">
                <a:latin typeface="Times New Roman" panose="02020603050405020304" pitchFamily="18" charset="0"/>
              </a:rPr>
              <a:t>is a tuple (</a:t>
            </a:r>
            <a:r>
              <a:rPr lang="en-GB" sz="2755" b="1">
                <a:latin typeface="ScriptMTBold"/>
              </a:rPr>
              <a:t>S</a:t>
            </a:r>
            <a:r>
              <a:rPr lang="en-GB" sz="2755">
                <a:latin typeface="Times New Roman" panose="02020603050405020304" pitchFamily="18" charset="0"/>
              </a:rPr>
              <a:t>, </a:t>
            </a:r>
            <a:r>
              <a:rPr lang="en-GB" sz="2755" b="1">
                <a:latin typeface="ScriptMTBold"/>
              </a:rPr>
              <a:t>I</a:t>
            </a:r>
            <a:r>
              <a:rPr lang="en-GB" sz="2755">
                <a:latin typeface="Times New Roman" panose="02020603050405020304" pitchFamily="18" charset="0"/>
              </a:rPr>
              <a:t>, </a:t>
            </a:r>
            <a:r>
              <a:rPr lang="en-GB" sz="2755" i="1">
                <a:latin typeface="Times New Roman" panose="02020603050405020304" pitchFamily="18" charset="0"/>
              </a:rPr>
              <a:t>A</a:t>
            </a:r>
            <a:r>
              <a:rPr lang="en-GB" sz="2755">
                <a:latin typeface="Times New Roman" panose="02020603050405020304" pitchFamily="18" charset="0"/>
              </a:rPr>
              <a:t>,</a:t>
            </a:r>
            <a:r>
              <a:rPr lang="en-GB" sz="2755">
                <a:latin typeface="TimesNewRoman"/>
              </a:rPr>
              <a:t>→</a:t>
            </a:r>
            <a:r>
              <a:rPr lang="en-GB" sz="2755">
                <a:latin typeface="Times New Roman" panose="02020603050405020304" pitchFamily="18" charset="0"/>
              </a:rPr>
              <a:t>), where </a:t>
            </a:r>
            <a:r>
              <a:rPr lang="en-GB" sz="2755" b="1">
                <a:latin typeface="ScriptMTBold"/>
              </a:rPr>
              <a:t>S</a:t>
            </a:r>
          </a:p>
          <a:p>
            <a:pPr algn="l"/>
            <a:r>
              <a:rPr lang="en-GB" sz="2755">
                <a:latin typeface="Times New Roman" panose="02020603050405020304" pitchFamily="18" charset="0"/>
              </a:rPr>
              <a:t>is a set of states, </a:t>
            </a:r>
            <a:r>
              <a:rPr lang="en-GB" sz="2755" b="1">
                <a:latin typeface="ScriptMTBold"/>
              </a:rPr>
              <a:t>I </a:t>
            </a:r>
            <a:r>
              <a:rPr lang="en-GB" sz="2755">
                <a:latin typeface="Times New Roman" panose="02020603050405020304" pitchFamily="18" charset="0"/>
              </a:rPr>
              <a:t>is the set of initial states, </a:t>
            </a:r>
            <a:r>
              <a:rPr lang="en-GB" sz="2755" i="1">
                <a:latin typeface="Times New Roman" panose="02020603050405020304" pitchFamily="18" charset="0"/>
              </a:rPr>
              <a:t>A </a:t>
            </a:r>
            <a:r>
              <a:rPr lang="en-GB" sz="2755">
                <a:latin typeface="Times New Roman" panose="02020603050405020304" pitchFamily="18" charset="0"/>
              </a:rPr>
              <a:t>is a set of actions and</a:t>
            </a:r>
          </a:p>
          <a:p>
            <a:pPr algn="l"/>
            <a:r>
              <a:rPr lang="en-GB" sz="2755">
                <a:latin typeface="Times New Roman" panose="02020603050405020304" pitchFamily="18" charset="0"/>
              </a:rPr>
              <a:t> </a:t>
            </a:r>
            <a:r>
              <a:rPr lang="en-GB" sz="2755">
                <a:latin typeface="TimesNewRoman"/>
              </a:rPr>
              <a:t>→</a:t>
            </a:r>
            <a:r>
              <a:rPr lang="en-GB" sz="2755">
                <a:latin typeface="MSMincho-WinCharSetFFFF-H"/>
              </a:rPr>
              <a:t>⊆ </a:t>
            </a:r>
            <a:r>
              <a:rPr lang="en-GB" sz="2755" b="1">
                <a:latin typeface="ScriptMTBold"/>
              </a:rPr>
              <a:t>S </a:t>
            </a:r>
            <a:r>
              <a:rPr lang="en-GB" sz="2755">
                <a:latin typeface="Zed"/>
              </a:rPr>
              <a:t>x </a:t>
            </a:r>
            <a:r>
              <a:rPr lang="en-GB" sz="2755" i="1">
                <a:latin typeface="Times New Roman" panose="02020603050405020304" pitchFamily="18" charset="0"/>
              </a:rPr>
              <a:t>A </a:t>
            </a:r>
            <a:r>
              <a:rPr lang="en-GB" sz="2755">
                <a:latin typeface="Zed"/>
              </a:rPr>
              <a:t>x </a:t>
            </a:r>
            <a:r>
              <a:rPr lang="en-GB" sz="2755" b="1">
                <a:latin typeface="ScriptMTBold"/>
              </a:rPr>
              <a:t>S </a:t>
            </a:r>
            <a:r>
              <a:rPr lang="en-GB" sz="2755">
                <a:latin typeface="Times New Roman" panose="02020603050405020304" pitchFamily="18" charset="0"/>
              </a:rPr>
              <a:t>is the transition </a:t>
            </a:r>
            <a:r>
              <a:rPr lang="en-AU" sz="2755">
                <a:latin typeface="Times New Roman" panose="02020603050405020304" pitchFamily="18" charset="0"/>
              </a:rPr>
              <a:t>relation.</a:t>
            </a:r>
            <a:r>
              <a:rPr lang="en-AU" altLang="en-US" sz="2755">
                <a:latin typeface="Cambria" panose="02040503050406030204" pitchFamily="18" charset="0"/>
              </a:rPr>
              <a:t> </a:t>
            </a:r>
            <a:endParaRPr lang="en-AU" altLang="en-US" sz="2755" dirty="0">
              <a:latin typeface="Cambria" panose="02040503050406030204" pitchFamily="18" charset="0"/>
            </a:endParaRPr>
          </a:p>
        </p:txBody>
      </p:sp>
      <p:sp>
        <p:nvSpPr>
          <p:cNvPr id="9" name="TextBox 8">
            <a:extLst>
              <a:ext uri="{FF2B5EF4-FFF2-40B4-BE49-F238E27FC236}">
                <a16:creationId xmlns:a16="http://schemas.microsoft.com/office/drawing/2014/main" id="{B83E9894-BF96-4ADD-BE64-9596452D57BC}"/>
              </a:ext>
            </a:extLst>
          </p:cNvPr>
          <p:cNvSpPr txBox="1"/>
          <p:nvPr/>
        </p:nvSpPr>
        <p:spPr>
          <a:xfrm>
            <a:off x="597049" y="3251309"/>
            <a:ext cx="10804226" cy="1787036"/>
          </a:xfrm>
          <a:prstGeom prst="rect">
            <a:avLst/>
          </a:prstGeom>
          <a:noFill/>
        </p:spPr>
        <p:txBody>
          <a:bodyPr wrap="square">
            <a:spAutoFit/>
          </a:bodyPr>
          <a:lstStyle/>
          <a:p>
            <a:pPr algn="l"/>
            <a:r>
              <a:rPr lang="en-AU" sz="2755">
                <a:latin typeface="Times New Roman" panose="02020603050405020304" pitchFamily="18" charset="0"/>
              </a:rPr>
              <a:t>A</a:t>
            </a:r>
            <a:r>
              <a:rPr lang="en-AU" sz="2755" i="1">
                <a:latin typeface="Times New Roman" panose="02020603050405020304" pitchFamily="18" charset="0"/>
              </a:rPr>
              <a:t> Kripke Structure</a:t>
            </a:r>
            <a:r>
              <a:rPr lang="en-AU" sz="2755">
                <a:latin typeface="Times New Roman" panose="02020603050405020304" pitchFamily="18" charset="0"/>
              </a:rPr>
              <a:t>, is a tuple </a:t>
            </a:r>
            <a:r>
              <a:rPr lang="en-AU" sz="2755" i="1">
                <a:latin typeface="Times New Roman" panose="02020603050405020304" pitchFamily="18" charset="0"/>
              </a:rPr>
              <a:t>T = </a:t>
            </a:r>
            <a:r>
              <a:rPr lang="en-GB" sz="2755">
                <a:latin typeface="Times New Roman" panose="02020603050405020304" pitchFamily="18" charset="0"/>
              </a:rPr>
              <a:t>(</a:t>
            </a:r>
            <a:r>
              <a:rPr lang="en-GB" sz="2755" b="1">
                <a:latin typeface="ScriptMTBold"/>
              </a:rPr>
              <a:t>S</a:t>
            </a:r>
            <a:r>
              <a:rPr lang="en-GB" sz="2755">
                <a:latin typeface="Times New Roman" panose="02020603050405020304" pitchFamily="18" charset="0"/>
              </a:rPr>
              <a:t>, </a:t>
            </a:r>
            <a:r>
              <a:rPr lang="en-GB" sz="2755" i="1">
                <a:latin typeface="Times New Roman" panose="02020603050405020304" pitchFamily="18" charset="0"/>
              </a:rPr>
              <a:t>AP</a:t>
            </a:r>
            <a:r>
              <a:rPr lang="en-GB" sz="2755">
                <a:latin typeface="Times New Roman" panose="02020603050405020304" pitchFamily="18" charset="0"/>
              </a:rPr>
              <a:t>, </a:t>
            </a:r>
            <a:r>
              <a:rPr lang="en-GB" sz="2755" b="1">
                <a:latin typeface="ScriptMTBold"/>
              </a:rPr>
              <a:t>L</a:t>
            </a:r>
            <a:r>
              <a:rPr lang="en-GB" sz="2755">
                <a:latin typeface="Times New Roman" panose="02020603050405020304" pitchFamily="18" charset="0"/>
              </a:rPr>
              <a:t>, </a:t>
            </a:r>
            <a:r>
              <a:rPr lang="en-GB" sz="2755" b="1">
                <a:latin typeface="ScriptMTBold"/>
              </a:rPr>
              <a:t>I</a:t>
            </a:r>
            <a:r>
              <a:rPr lang="en-GB" sz="2755">
                <a:latin typeface="Times New Roman" panose="02020603050405020304" pitchFamily="18" charset="0"/>
              </a:rPr>
              <a:t>, </a:t>
            </a:r>
            <a:r>
              <a:rPr lang="en-GB" sz="2755">
                <a:latin typeface="LucidaSansUnicode"/>
              </a:rPr>
              <a:t>→</a:t>
            </a:r>
            <a:r>
              <a:rPr lang="en-GB" sz="2755">
                <a:latin typeface="Times New Roman" panose="02020603050405020304" pitchFamily="18" charset="0"/>
              </a:rPr>
              <a:t>), where </a:t>
            </a:r>
            <a:r>
              <a:rPr lang="en-GB" sz="2755" b="1">
                <a:latin typeface="ScriptMTBold"/>
              </a:rPr>
              <a:t>S </a:t>
            </a:r>
            <a:r>
              <a:rPr lang="en-GB" sz="2755">
                <a:latin typeface="Times New Roman" panose="02020603050405020304" pitchFamily="18" charset="0"/>
              </a:rPr>
              <a:t>is a set of states, </a:t>
            </a:r>
            <a:r>
              <a:rPr lang="en-GB" sz="2755" i="1">
                <a:latin typeface="Times New Roman" panose="02020603050405020304" pitchFamily="18" charset="0"/>
              </a:rPr>
              <a:t>AP </a:t>
            </a:r>
            <a:r>
              <a:rPr lang="en-GB" sz="2755">
                <a:latin typeface="Times New Roman" panose="02020603050405020304" pitchFamily="18" charset="0"/>
              </a:rPr>
              <a:t>is a set of atomic propositions, </a:t>
            </a:r>
            <a:r>
              <a:rPr lang="en-GB" sz="2755" b="1">
                <a:latin typeface="ScriptMTBold"/>
              </a:rPr>
              <a:t>L </a:t>
            </a:r>
            <a:r>
              <a:rPr lang="en-GB" sz="2755">
                <a:latin typeface="Times New Roman" panose="02020603050405020304" pitchFamily="18" charset="0"/>
              </a:rPr>
              <a:t>is a labelling function which labels each state with the set of atomic propositions that hold in that state, </a:t>
            </a:r>
            <a:r>
              <a:rPr lang="en-GB" sz="2755" b="1">
                <a:latin typeface="ScriptMTBold"/>
              </a:rPr>
              <a:t>I </a:t>
            </a:r>
            <a:r>
              <a:rPr lang="en-GB" sz="2755">
                <a:latin typeface="Times New Roman" panose="02020603050405020304" pitchFamily="18" charset="0"/>
              </a:rPr>
              <a:t>is a set of initial states and </a:t>
            </a:r>
            <a:r>
              <a:rPr lang="en-GB" sz="2755">
                <a:latin typeface="LucidaSansUnicode"/>
              </a:rPr>
              <a:t>→</a:t>
            </a:r>
            <a:r>
              <a:rPr lang="en-GB" sz="2755">
                <a:latin typeface="MSMincho-WinCharSetFFFF-H"/>
              </a:rPr>
              <a:t>⊆ </a:t>
            </a:r>
            <a:r>
              <a:rPr lang="en-GB" sz="2755" b="1">
                <a:latin typeface="ScriptMTBold"/>
              </a:rPr>
              <a:t>S </a:t>
            </a:r>
            <a:r>
              <a:rPr lang="en-GB" sz="2755">
                <a:latin typeface="Zed"/>
              </a:rPr>
              <a:t>x </a:t>
            </a:r>
            <a:r>
              <a:rPr lang="en-GB" sz="2755" b="1">
                <a:latin typeface="ScriptMTBold"/>
              </a:rPr>
              <a:t>S </a:t>
            </a:r>
            <a:r>
              <a:rPr lang="en-GB" sz="2755">
                <a:latin typeface="Times New Roman" panose="02020603050405020304" pitchFamily="18" charset="0"/>
              </a:rPr>
              <a:t>is the transition relation.</a:t>
            </a:r>
            <a:endParaRPr lang="en-AU" sz="2755"/>
          </a:p>
        </p:txBody>
      </p:sp>
      <p:sp>
        <p:nvSpPr>
          <p:cNvPr id="10" name="TextBox 9">
            <a:extLst>
              <a:ext uri="{FF2B5EF4-FFF2-40B4-BE49-F238E27FC236}">
                <a16:creationId xmlns:a16="http://schemas.microsoft.com/office/drawing/2014/main" id="{2199425D-246F-442E-B03E-F130F446C1F5}"/>
              </a:ext>
            </a:extLst>
          </p:cNvPr>
          <p:cNvSpPr txBox="1"/>
          <p:nvPr/>
        </p:nvSpPr>
        <p:spPr>
          <a:xfrm>
            <a:off x="609342" y="5367330"/>
            <a:ext cx="10804226" cy="514908"/>
          </a:xfrm>
          <a:prstGeom prst="rect">
            <a:avLst/>
          </a:prstGeom>
          <a:noFill/>
        </p:spPr>
        <p:txBody>
          <a:bodyPr wrap="square">
            <a:spAutoFit/>
          </a:bodyPr>
          <a:lstStyle/>
          <a:p>
            <a:pPr algn="l"/>
            <a:r>
              <a:rPr lang="en-AU" sz="2755">
                <a:latin typeface="Times New Roman" panose="02020603050405020304" pitchFamily="18" charset="0"/>
              </a:rPr>
              <a:t>A</a:t>
            </a:r>
            <a:r>
              <a:rPr lang="en-AU" sz="2755" i="1">
                <a:latin typeface="Times New Roman" panose="02020603050405020304" pitchFamily="18" charset="0"/>
              </a:rPr>
              <a:t> doubly-labelled transition system</a:t>
            </a:r>
            <a:r>
              <a:rPr lang="en-AU" sz="2755">
                <a:latin typeface="Times New Roman" panose="02020603050405020304" pitchFamily="18" charset="0"/>
              </a:rPr>
              <a:t> labels both states and actions.</a:t>
            </a:r>
            <a:endParaRPr lang="en-AU" sz="2755"/>
          </a:p>
        </p:txBody>
      </p:sp>
    </p:spTree>
    <p:extLst>
      <p:ext uri="{BB962C8B-B14F-4D97-AF65-F5344CB8AC3E}">
        <p14:creationId xmlns:p14="http://schemas.microsoft.com/office/powerpoint/2010/main" val="36041123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9" name="Picture 11"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021"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2"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35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3" name="Picture 5"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299"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4" name="Picture 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245"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5" name="Picture 7"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3886">
            <a:off x="549518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6" name="Picture 8"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30"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7" name="Picture 9"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076"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89098" name="Text Box 10"/>
          <p:cNvSpPr txBox="1">
            <a:spLocks noChangeArrowheads="1"/>
          </p:cNvSpPr>
          <p:nvPr/>
        </p:nvSpPr>
        <p:spPr bwMode="auto">
          <a:xfrm>
            <a:off x="2303321" y="419981"/>
            <a:ext cx="7643671" cy="770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4409" dirty="0">
                <a:solidFill>
                  <a:srgbClr val="1D3B59"/>
                </a:solidFill>
              </a:rPr>
              <a:t>Relevant Stuttering Steps</a:t>
            </a:r>
          </a:p>
        </p:txBody>
      </p:sp>
      <mc:AlternateContent xmlns:mc="http://schemas.openxmlformats.org/markup-compatibility/2006">
        <mc:Choice xmlns:a14="http://schemas.microsoft.com/office/drawing/2010/main" Requires="a14">
          <p:sp>
            <p:nvSpPr>
              <p:cNvPr id="14" name="Text Box 4"/>
              <p:cNvSpPr txBox="1">
                <a:spLocks noChangeArrowheads="1"/>
              </p:cNvSpPr>
              <p:nvPr/>
            </p:nvSpPr>
            <p:spPr bwMode="auto">
              <a:xfrm>
                <a:off x="1379360" y="2096877"/>
                <a:ext cx="9407596" cy="21281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2646" dirty="0">
                    <a:solidFill>
                      <a:srgbClr val="1D3B59"/>
                    </a:solidFill>
                    <a:effectLst>
                      <a:outerShdw blurRad="38100" dist="38100" dir="2700000" algn="tl">
                        <a:srgbClr val="C0C0C0"/>
                      </a:outerShdw>
                    </a:effectLst>
                  </a:rPr>
                  <a:t>If a transition system has more than </a:t>
                </a:r>
                <a:r>
                  <a:rPr lang="en-AU" altLang="en-US" sz="2646" dirty="0" err="1">
                    <a:solidFill>
                      <a:srgbClr val="1D3B59"/>
                    </a:solidFill>
                    <a:effectLst>
                      <a:outerShdw blurRad="38100" dist="38100" dir="2700000" algn="tl">
                        <a:srgbClr val="C0C0C0"/>
                      </a:outerShdw>
                    </a:effectLst>
                  </a:rPr>
                  <a:t>xdepth</a:t>
                </a:r>
                <a:r>
                  <a:rPr lang="en-AU" altLang="en-US" sz="2646" dirty="0">
                    <a:solidFill>
                      <a:srgbClr val="1D3B59"/>
                    </a:solidFill>
                    <a:effectLst>
                      <a:outerShdw blurRad="38100" dist="38100" dir="2700000" algn="tl">
                        <a:srgbClr val="C0C0C0"/>
                      </a:outerShdw>
                    </a:effectLst>
                  </a:rPr>
                  <a:t>(</a:t>
                </a:r>
                <a14:m>
                  <m:oMath xmlns:m="http://schemas.openxmlformats.org/officeDocument/2006/math">
                    <m:r>
                      <a:rPr lang="en-AU" altLang="en-US" sz="2646" i="1">
                        <a:solidFill>
                          <a:srgbClr val="1D3B59"/>
                        </a:solidFill>
                        <a:effectLst>
                          <a:outerShdw blurRad="38100" dist="38100" dir="2700000" algn="tl">
                            <a:srgbClr val="C0C0C0"/>
                          </a:outerShdw>
                        </a:effectLst>
                        <a:latin typeface="Cambria Math"/>
                        <a:ea typeface="Cambria Math"/>
                      </a:rPr>
                      <m:t>𝜑</m:t>
                    </m:r>
                  </m:oMath>
                </a14:m>
                <a:r>
                  <a:rPr lang="en-AU" altLang="en-US" sz="2646" dirty="0">
                    <a:solidFill>
                      <a:srgbClr val="1D3B59"/>
                    </a:solidFill>
                    <a:effectLst>
                      <a:outerShdw blurRad="38100" dist="38100" dir="2700000" algn="tl">
                        <a:srgbClr val="C0C0C0"/>
                      </a:outerShdw>
                    </a:effectLst>
                  </a:rPr>
                  <a:t>) stuttering steps before a bb-observable step, then the validity of </a:t>
                </a:r>
                <a14:m>
                  <m:oMath xmlns:m="http://schemas.openxmlformats.org/officeDocument/2006/math">
                    <m:r>
                      <a:rPr lang="en-AU" altLang="en-US" sz="2646" i="1">
                        <a:solidFill>
                          <a:srgbClr val="1D3B59"/>
                        </a:solidFill>
                        <a:effectLst>
                          <a:outerShdw blurRad="38100" dist="38100" dir="2700000" algn="tl">
                            <a:srgbClr val="C0C0C0"/>
                          </a:outerShdw>
                        </a:effectLst>
                        <a:latin typeface="Cambria Math"/>
                        <a:ea typeface="Cambria Math"/>
                      </a:rPr>
                      <m:t>𝜑</m:t>
                    </m:r>
                  </m:oMath>
                </a14:m>
                <a:r>
                  <a:rPr lang="en-AU" altLang="en-US" sz="2646" dirty="0">
                    <a:solidFill>
                      <a:srgbClr val="1D3B59"/>
                    </a:solidFill>
                    <a:effectLst>
                      <a:outerShdw blurRad="38100" dist="38100" dir="2700000" algn="tl">
                        <a:srgbClr val="C0C0C0"/>
                      </a:outerShdw>
                    </a:effectLst>
                  </a:rPr>
                  <a:t> does not change along the excess stuttering steps (the stuttering steps that are more than xdepth(</a:t>
                </a:r>
                <a14:m>
                  <m:oMath xmlns:m="http://schemas.openxmlformats.org/officeDocument/2006/math">
                    <m:r>
                      <a:rPr lang="en-AU" altLang="en-US" sz="2646" i="1">
                        <a:solidFill>
                          <a:srgbClr val="1D3B59"/>
                        </a:solidFill>
                        <a:effectLst>
                          <a:outerShdw blurRad="38100" dist="38100" dir="2700000" algn="tl">
                            <a:srgbClr val="C0C0C0"/>
                          </a:outerShdw>
                        </a:effectLst>
                        <a:latin typeface="Cambria Math"/>
                        <a:ea typeface="Cambria Math"/>
                      </a:rPr>
                      <m:t>𝜑</m:t>
                    </m:r>
                  </m:oMath>
                </a14:m>
                <a:r>
                  <a:rPr lang="en-AU" altLang="en-US" sz="2646" dirty="0">
                    <a:solidFill>
                      <a:srgbClr val="1D3B59"/>
                    </a:solidFill>
                    <a:effectLst>
                      <a:outerShdw blurRad="38100" dist="38100" dir="2700000" algn="tl">
                        <a:srgbClr val="C0C0C0"/>
                      </a:outerShdw>
                    </a:effectLst>
                  </a:rPr>
                  <a:t>) steps away from the bb-observable step).</a:t>
                </a:r>
              </a:p>
            </p:txBody>
          </p:sp>
        </mc:Choice>
        <mc:Fallback>
          <p:sp>
            <p:nvSpPr>
              <p:cNvPr id="14" name="Text Box 4"/>
              <p:cNvSpPr txBox="1">
                <a:spLocks noRot="1" noChangeAspect="1" noMove="1" noResize="1" noEditPoints="1" noAdjustHandles="1" noChangeArrowheads="1" noChangeShapeType="1" noTextEdit="1"/>
              </p:cNvSpPr>
              <p:nvPr/>
            </p:nvSpPr>
            <p:spPr bwMode="auto">
              <a:xfrm>
                <a:off x="1379360" y="2096877"/>
                <a:ext cx="9407596" cy="2128147"/>
              </a:xfrm>
              <a:prstGeom prst="rect">
                <a:avLst/>
              </a:prstGeom>
              <a:blipFill>
                <a:blip r:embed="rId3"/>
                <a:stretch>
                  <a:fillRect l="-1231" t="-2579" r="-1619" b="-802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spTree>
    <p:extLst>
      <p:ext uri="{BB962C8B-B14F-4D97-AF65-F5344CB8AC3E}">
        <p14:creationId xmlns:p14="http://schemas.microsoft.com/office/powerpoint/2010/main" val="185506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9" name="Picture 11"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021"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2"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35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3" name="Picture 5"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299"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4" name="Picture 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245"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5" name="Picture 7"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3886">
            <a:off x="549518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6" name="Picture 8"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30"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7" name="Picture 9"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076"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89098" name="Text Box 10"/>
          <p:cNvSpPr txBox="1">
            <a:spLocks noChangeArrowheads="1"/>
          </p:cNvSpPr>
          <p:nvPr/>
        </p:nvSpPr>
        <p:spPr bwMode="auto">
          <a:xfrm>
            <a:off x="1402349" y="483733"/>
            <a:ext cx="9300611" cy="702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968" dirty="0">
                <a:solidFill>
                  <a:srgbClr val="1D3B59"/>
                </a:solidFill>
              </a:rPr>
              <a:t>Next-preserving Branching </a:t>
            </a:r>
            <a:r>
              <a:rPr lang="en-US" altLang="en-US" sz="3968" dirty="0" err="1">
                <a:solidFill>
                  <a:srgbClr val="1D3B59"/>
                </a:solidFill>
              </a:rPr>
              <a:t>Bisimulation</a:t>
            </a:r>
            <a:endParaRPr lang="en-US" altLang="en-US" sz="3968" dirty="0">
              <a:solidFill>
                <a:srgbClr val="1D3B59"/>
              </a:solidFill>
            </a:endParaRPr>
          </a:p>
        </p:txBody>
      </p:sp>
      <mc:AlternateContent xmlns:mc="http://schemas.openxmlformats.org/markup-compatibility/2006">
        <mc:Choice xmlns:a14="http://schemas.microsoft.com/office/drawing/2010/main" Requires="a14">
          <p:sp>
            <p:nvSpPr>
              <p:cNvPr id="14" name="Text Box 4"/>
              <p:cNvSpPr txBox="1">
                <a:spLocks noChangeArrowheads="1"/>
              </p:cNvSpPr>
              <p:nvPr/>
            </p:nvSpPr>
            <p:spPr bwMode="auto">
              <a:xfrm>
                <a:off x="1402348" y="4955787"/>
                <a:ext cx="9407596" cy="13138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AU" altLang="en-US" sz="2646" dirty="0">
                    <a:solidFill>
                      <a:srgbClr val="1D3B59"/>
                    </a:solidFill>
                    <a:effectLst>
                      <a:outerShdw blurRad="38100" dist="38100" dir="2700000" algn="tl">
                        <a:srgbClr val="C0C0C0"/>
                      </a:outerShdw>
                    </a:effectLst>
                  </a:rPr>
                  <a:t>If a </a:t>
                </a:r>
                <a14:m>
                  <m:oMath xmlns:m="http://schemas.openxmlformats.org/officeDocument/2006/math">
                    <m:r>
                      <a:rPr lang="en-AU" altLang="en-US" sz="2646" i="1">
                        <a:solidFill>
                          <a:srgbClr val="1D3B59"/>
                        </a:solidFill>
                        <a:effectLst>
                          <a:outerShdw blurRad="38100" dist="38100" dir="2700000" algn="tl">
                            <a:srgbClr val="C0C0C0"/>
                          </a:outerShdw>
                        </a:effectLst>
                        <a:latin typeface="Cambria Math"/>
                        <a:ea typeface="Cambria Math"/>
                      </a:rPr>
                      <m:t>𝜏</m:t>
                    </m:r>
                  </m:oMath>
                </a14:m>
                <a:r>
                  <a:rPr lang="en-US" altLang="en-US" sz="2646" dirty="0">
                    <a:solidFill>
                      <a:srgbClr val="1D3B59"/>
                    </a:solidFill>
                    <a:effectLst>
                      <a:outerShdw blurRad="38100" dist="38100" dir="2700000" algn="tl">
                        <a:srgbClr val="C0C0C0"/>
                      </a:outerShdw>
                    </a:effectLst>
                    <a:ea typeface="Cambria Math"/>
                  </a:rPr>
                  <a:t> step occurs from </a:t>
                </a:r>
                <a:r>
                  <a:rPr lang="en-US" altLang="en-US" sz="2646" i="1" dirty="0">
                    <a:solidFill>
                      <a:srgbClr val="1D3B59"/>
                    </a:solidFill>
                    <a:effectLst>
                      <a:outerShdw blurRad="38100" dist="38100" dir="2700000" algn="tl">
                        <a:srgbClr val="C0C0C0"/>
                      </a:outerShdw>
                    </a:effectLst>
                    <a:ea typeface="Cambria Math"/>
                  </a:rPr>
                  <a:t>s </a:t>
                </a:r>
                <a:r>
                  <a:rPr lang="en-US" altLang="en-US" sz="2646" dirty="0">
                    <a:solidFill>
                      <a:srgbClr val="1D3B59"/>
                    </a:solidFill>
                    <a:effectLst>
                      <a:outerShdw blurRad="38100" dist="38100" dir="2700000" algn="tl">
                        <a:srgbClr val="C0C0C0"/>
                      </a:outerShdw>
                    </a:effectLst>
                    <a:ea typeface="Cambria Math"/>
                  </a:rPr>
                  <a:t>to </a:t>
                </a:r>
                <a:r>
                  <a:rPr lang="en-US" altLang="en-US" sz="2646" i="1" dirty="0">
                    <a:solidFill>
                      <a:srgbClr val="1D3B59"/>
                    </a:solidFill>
                    <a:effectLst>
                      <a:outerShdw blurRad="38100" dist="38100" dir="2700000" algn="tl">
                        <a:srgbClr val="C0C0C0"/>
                      </a:outerShdw>
                    </a:effectLst>
                    <a:ea typeface="Cambria Math"/>
                  </a:rPr>
                  <a:t>s’</a:t>
                </a:r>
                <a:r>
                  <a:rPr lang="en-US" altLang="en-US" sz="2646" dirty="0">
                    <a:solidFill>
                      <a:srgbClr val="1D3B59"/>
                    </a:solidFill>
                    <a:effectLst>
                      <a:outerShdw blurRad="38100" dist="38100" dir="2700000" algn="tl">
                        <a:srgbClr val="C0C0C0"/>
                      </a:outerShdw>
                    </a:effectLst>
                    <a:ea typeface="Cambria Math"/>
                  </a:rPr>
                  <a:t>, which is not bb-observable, and </a:t>
                </a:r>
                <a:r>
                  <a:rPr lang="en-US" altLang="en-US" sz="2646" i="1" dirty="0">
                    <a:solidFill>
                      <a:srgbClr val="1D3B59"/>
                    </a:solidFill>
                    <a:effectLst>
                      <a:outerShdw blurRad="38100" dist="38100" dir="2700000" algn="tl">
                        <a:srgbClr val="C0C0C0"/>
                      </a:outerShdw>
                    </a:effectLst>
                    <a:ea typeface="Cambria Math"/>
                  </a:rPr>
                  <a:t>s’</a:t>
                </a:r>
                <a:r>
                  <a:rPr lang="en-US" altLang="en-US" sz="2646" dirty="0">
                    <a:solidFill>
                      <a:srgbClr val="1D3B59"/>
                    </a:solidFill>
                    <a:effectLst>
                      <a:outerShdw blurRad="38100" dist="38100" dir="2700000" algn="tl">
                        <a:srgbClr val="C0C0C0"/>
                      </a:outerShdw>
                    </a:effectLst>
                    <a:ea typeface="Cambria Math"/>
                  </a:rPr>
                  <a:t> is </a:t>
                </a:r>
                <a:r>
                  <a:rPr lang="en-US" altLang="en-US" sz="2646" dirty="0" err="1">
                    <a:solidFill>
                      <a:srgbClr val="1D3B59"/>
                    </a:solidFill>
                    <a:effectLst>
                      <a:outerShdw blurRad="38100" dist="38100" dir="2700000" algn="tl">
                        <a:srgbClr val="C0C0C0"/>
                      </a:outerShdw>
                    </a:effectLst>
                    <a:ea typeface="Cambria Math"/>
                  </a:rPr>
                  <a:t>npbb</a:t>
                </a:r>
                <a:r>
                  <a:rPr lang="en-US" altLang="en-US" sz="2646" dirty="0">
                    <a:solidFill>
                      <a:srgbClr val="1D3B59"/>
                    </a:solidFill>
                    <a:effectLst>
                      <a:outerShdw blurRad="38100" dist="38100" dir="2700000" algn="tl">
                        <a:srgbClr val="C0C0C0"/>
                      </a:outerShdw>
                    </a:effectLst>
                    <a:ea typeface="Cambria Math"/>
                  </a:rPr>
                  <a:t> with depth </a:t>
                </a:r>
                <a:r>
                  <a:rPr lang="en-US" altLang="en-US" sz="2646" i="1" dirty="0" err="1">
                    <a:solidFill>
                      <a:srgbClr val="1D3B59"/>
                    </a:solidFill>
                    <a:effectLst>
                      <a:outerShdw blurRad="38100" dist="38100" dir="2700000" algn="tl">
                        <a:srgbClr val="C0C0C0"/>
                      </a:outerShdw>
                    </a:effectLst>
                    <a:ea typeface="Cambria Math"/>
                  </a:rPr>
                  <a:t>xd</a:t>
                </a:r>
                <a:r>
                  <a:rPr lang="en-US" altLang="en-US" sz="2646" dirty="0">
                    <a:solidFill>
                      <a:srgbClr val="1D3B59"/>
                    </a:solidFill>
                    <a:effectLst>
                      <a:outerShdw blurRad="38100" dist="38100" dir="2700000" algn="tl">
                        <a:srgbClr val="C0C0C0"/>
                      </a:outerShdw>
                    </a:effectLst>
                    <a:ea typeface="Cambria Math"/>
                  </a:rPr>
                  <a:t> to state </a:t>
                </a:r>
                <a:r>
                  <a:rPr lang="en-US" altLang="en-US" sz="2646" i="1" dirty="0">
                    <a:solidFill>
                      <a:srgbClr val="1D3B59"/>
                    </a:solidFill>
                    <a:effectLst>
                      <a:outerShdw blurRad="38100" dist="38100" dir="2700000" algn="tl">
                        <a:srgbClr val="C0C0C0"/>
                      </a:outerShdw>
                    </a:effectLst>
                    <a:ea typeface="Cambria Math"/>
                  </a:rPr>
                  <a:t>t</a:t>
                </a:r>
                <a:r>
                  <a:rPr lang="en-US" altLang="en-US" sz="2646" dirty="0">
                    <a:solidFill>
                      <a:srgbClr val="1D3B59"/>
                    </a:solidFill>
                    <a:effectLst>
                      <a:outerShdw blurRad="38100" dist="38100" dir="2700000" algn="tl">
                        <a:srgbClr val="C0C0C0"/>
                      </a:outerShdw>
                    </a:effectLst>
                    <a:ea typeface="Cambria Math"/>
                  </a:rPr>
                  <a:t>, then </a:t>
                </a:r>
                <a:r>
                  <a:rPr lang="en-US" altLang="en-US" sz="2646" i="1" dirty="0">
                    <a:solidFill>
                      <a:srgbClr val="1D3B59"/>
                    </a:solidFill>
                    <a:effectLst>
                      <a:outerShdw blurRad="38100" dist="38100" dir="2700000" algn="tl">
                        <a:srgbClr val="C0C0C0"/>
                      </a:outerShdw>
                    </a:effectLst>
                    <a:ea typeface="Cambria Math"/>
                  </a:rPr>
                  <a:t>t </a:t>
                </a:r>
                <a:r>
                  <a:rPr lang="en-US" altLang="en-US" sz="2646" dirty="0">
                    <a:solidFill>
                      <a:srgbClr val="1D3B59"/>
                    </a:solidFill>
                    <a:effectLst>
                      <a:outerShdw blurRad="38100" dist="38100" dir="2700000" algn="tl">
                        <a:srgbClr val="C0C0C0"/>
                      </a:outerShdw>
                    </a:effectLst>
                    <a:ea typeface="Cambria Math"/>
                  </a:rPr>
                  <a:t>is not required to do a matching step.</a:t>
                </a:r>
              </a:p>
            </p:txBody>
          </p:sp>
        </mc:Choice>
        <mc:Fallback>
          <p:sp>
            <p:nvSpPr>
              <p:cNvPr id="14" name="Text Box 4"/>
              <p:cNvSpPr txBox="1">
                <a:spLocks noRot="1" noChangeAspect="1" noMove="1" noResize="1" noEditPoints="1" noAdjustHandles="1" noChangeArrowheads="1" noChangeShapeType="1" noTextEdit="1"/>
              </p:cNvSpPr>
              <p:nvPr/>
            </p:nvSpPr>
            <p:spPr bwMode="auto">
              <a:xfrm>
                <a:off x="1402348" y="4955787"/>
                <a:ext cx="9407596" cy="1313821"/>
              </a:xfrm>
              <a:prstGeom prst="rect">
                <a:avLst/>
              </a:prstGeom>
              <a:blipFill>
                <a:blip r:embed="rId3"/>
                <a:stretch>
                  <a:fillRect l="-1231" t="-4186" r="-2268" b="-1395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pic>
        <p:nvPicPr>
          <p:cNvPr id="952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8352" y="1763924"/>
            <a:ext cx="9491592" cy="3023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4"/>
          <p:cNvSpPr txBox="1">
            <a:spLocks noChangeArrowheads="1"/>
          </p:cNvSpPr>
          <p:nvPr/>
        </p:nvSpPr>
        <p:spPr bwMode="auto">
          <a:xfrm>
            <a:off x="3953186" y="2003609"/>
            <a:ext cx="2729883" cy="2535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US" altLang="en-US" sz="2646" dirty="0">
                <a:solidFill>
                  <a:srgbClr val="1D3B59"/>
                </a:solidFill>
                <a:effectLst>
                  <a:outerShdw blurRad="38100" dist="38100" dir="2700000" algn="tl">
                    <a:srgbClr val="C0C0C0"/>
                  </a:outerShdw>
                </a:effectLst>
              </a:rPr>
              <a:t>The solid ellipses represent next-preserving branching </a:t>
            </a:r>
            <a:r>
              <a:rPr lang="en-US" altLang="en-US" sz="2646" dirty="0" err="1">
                <a:solidFill>
                  <a:srgbClr val="1D3B59"/>
                </a:solidFill>
                <a:effectLst>
                  <a:outerShdw blurRad="38100" dist="38100" dir="2700000" algn="tl">
                    <a:srgbClr val="C0C0C0"/>
                  </a:outerShdw>
                </a:effectLst>
              </a:rPr>
              <a:t>bisimulation</a:t>
            </a:r>
            <a:r>
              <a:rPr lang="en-US" altLang="en-US" sz="2646" dirty="0">
                <a:solidFill>
                  <a:srgbClr val="1D3B59"/>
                </a:solidFill>
                <a:effectLst>
                  <a:outerShdw blurRad="38100" dist="38100" dir="2700000" algn="tl">
                    <a:srgbClr val="C0C0C0"/>
                  </a:outerShdw>
                </a:effectLst>
              </a:rPr>
              <a:t>.</a:t>
            </a:r>
            <a:endParaRPr lang="en-US" altLang="en-US" sz="2646" dirty="0">
              <a:solidFill>
                <a:srgbClr val="1D3B59"/>
              </a:solidFill>
              <a:effectLst>
                <a:outerShdw blurRad="38100" dist="38100" dir="2700000" algn="tl">
                  <a:srgbClr val="C0C0C0"/>
                </a:outerShdw>
              </a:effectLst>
              <a:ea typeface="Cambria Math"/>
            </a:endParaRPr>
          </a:p>
        </p:txBody>
      </p:sp>
    </p:spTree>
    <p:extLst>
      <p:ext uri="{BB962C8B-B14F-4D97-AF65-F5344CB8AC3E}">
        <p14:creationId xmlns:p14="http://schemas.microsoft.com/office/powerpoint/2010/main" val="206449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9" name="Picture 11"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021"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2"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35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3" name="Picture 5"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299"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4" name="Picture 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245"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5" name="Picture 7"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3886">
            <a:off x="549518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6" name="Picture 8"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30"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7" name="Picture 9"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076" y="251989"/>
            <a:ext cx="1175949" cy="117594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14" name="Text Box 4"/>
              <p:cNvSpPr txBox="1">
                <a:spLocks noChangeArrowheads="1"/>
              </p:cNvSpPr>
              <p:nvPr/>
            </p:nvSpPr>
            <p:spPr bwMode="auto">
              <a:xfrm>
                <a:off x="1402348" y="4955787"/>
                <a:ext cx="9407596" cy="21281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US" altLang="en-US" sz="2646" dirty="0">
                    <a:solidFill>
                      <a:srgbClr val="1D3B59"/>
                    </a:solidFill>
                    <a:effectLst>
                      <a:outerShdw blurRad="38100" dist="38100" dir="2700000" algn="tl">
                        <a:srgbClr val="C0C0C0"/>
                      </a:outerShdw>
                    </a:effectLst>
                  </a:rPr>
                  <a:t>If a bb-observable step </a:t>
                </a:r>
                <a14:m>
                  <m:oMath xmlns:m="http://schemas.openxmlformats.org/officeDocument/2006/math">
                    <m:r>
                      <a:rPr lang="en-US" altLang="en-US" sz="2646" i="1">
                        <a:solidFill>
                          <a:srgbClr val="1D3B59"/>
                        </a:solidFill>
                        <a:effectLst>
                          <a:outerShdw blurRad="38100" dist="38100" dir="2700000" algn="tl">
                            <a:srgbClr val="C0C0C0"/>
                          </a:outerShdw>
                        </a:effectLst>
                        <a:latin typeface="Cambria Math"/>
                        <a:ea typeface="Cambria Math"/>
                      </a:rPr>
                      <m:t>𝛼</m:t>
                    </m:r>
                    <m:r>
                      <a:rPr lang="en-US" altLang="en-US" sz="2646">
                        <a:solidFill>
                          <a:srgbClr val="1D3B59"/>
                        </a:solidFill>
                        <a:effectLst>
                          <a:outerShdw blurRad="38100" dist="38100" dir="2700000" algn="tl">
                            <a:srgbClr val="C0C0C0"/>
                          </a:outerShdw>
                        </a:effectLst>
                        <a:latin typeface="Cambria Math"/>
                        <a:ea typeface="Cambria Math"/>
                      </a:rPr>
                      <m:t> </m:t>
                    </m:r>
                  </m:oMath>
                </a14:m>
                <a:r>
                  <a:rPr lang="en-US" altLang="en-US" sz="2646" dirty="0">
                    <a:solidFill>
                      <a:srgbClr val="1D3B59"/>
                    </a:solidFill>
                    <a:effectLst>
                      <a:outerShdw blurRad="38100" dist="38100" dir="2700000" algn="tl">
                        <a:srgbClr val="C0C0C0"/>
                      </a:outerShdw>
                    </a:effectLst>
                    <a:ea typeface="Cambria Math"/>
                  </a:rPr>
                  <a:t>occurs after </a:t>
                </a:r>
                <a:r>
                  <a:rPr lang="en-US" altLang="en-US" sz="2646" i="1" dirty="0">
                    <a:solidFill>
                      <a:srgbClr val="1D3B59"/>
                    </a:solidFill>
                    <a:effectLst>
                      <a:outerShdw blurRad="38100" dist="38100" dir="2700000" algn="tl">
                        <a:srgbClr val="C0C0C0"/>
                      </a:outerShdw>
                    </a:effectLst>
                    <a:ea typeface="Cambria Math"/>
                  </a:rPr>
                  <a:t>s</a:t>
                </a:r>
                <a:r>
                  <a:rPr lang="en-US" altLang="en-US" sz="2646" dirty="0">
                    <a:solidFill>
                      <a:srgbClr val="1D3B59"/>
                    </a:solidFill>
                    <a:effectLst>
                      <a:outerShdw blurRad="38100" dist="38100" dir="2700000" algn="tl">
                        <a:srgbClr val="C0C0C0"/>
                      </a:outerShdw>
                    </a:effectLst>
                    <a:ea typeface="Cambria Math"/>
                  </a:rPr>
                  <a:t>, possibly preceded by non-bb-observable steps, then this must be matched by </a:t>
                </a:r>
                <a:r>
                  <a:rPr lang="en-US" altLang="en-US" sz="2646" i="1" dirty="0">
                    <a:solidFill>
                      <a:srgbClr val="1D3B59"/>
                    </a:solidFill>
                    <a:effectLst>
                      <a:outerShdw blurRad="38100" dist="38100" dir="2700000" algn="tl">
                        <a:srgbClr val="C0C0C0"/>
                      </a:outerShdw>
                    </a:effectLst>
                    <a:ea typeface="Cambria Math"/>
                  </a:rPr>
                  <a:t>t</a:t>
                </a:r>
                <a:r>
                  <a:rPr lang="en-US" altLang="en-US" sz="2646" dirty="0">
                    <a:solidFill>
                      <a:srgbClr val="1D3B59"/>
                    </a:solidFill>
                    <a:effectLst>
                      <a:outerShdw blurRad="38100" dist="38100" dir="2700000" algn="tl">
                        <a:srgbClr val="C0C0C0"/>
                      </a:outerShdw>
                    </a:effectLst>
                    <a:ea typeface="Cambria Math"/>
                  </a:rPr>
                  <a:t>, also possibly preceded by non-bb-observable steps.</a:t>
                </a:r>
              </a:p>
              <a:p>
                <a:pPr>
                  <a:buFont typeface="Wingdings" pitchFamily="2" charset="2"/>
                  <a:buNone/>
                </a:pPr>
                <a:r>
                  <a:rPr lang="en-US" altLang="en-US" sz="2646" dirty="0">
                    <a:solidFill>
                      <a:srgbClr val="1D3B59"/>
                    </a:solidFill>
                    <a:effectLst>
                      <a:outerShdw blurRad="38100" dist="38100" dir="2700000" algn="tl">
                        <a:srgbClr val="C0C0C0"/>
                      </a:outerShdw>
                    </a:effectLst>
                    <a:ea typeface="Cambria Math"/>
                  </a:rPr>
                  <a:t>- The non-bb-observable steps which are </a:t>
                </a:r>
                <a:r>
                  <a:rPr lang="en-US" altLang="en-US" sz="2646" i="1" dirty="0" err="1">
                    <a:solidFill>
                      <a:srgbClr val="1D3B59"/>
                    </a:solidFill>
                    <a:effectLst>
                      <a:outerShdw blurRad="38100" dist="38100" dir="2700000" algn="tl">
                        <a:srgbClr val="C0C0C0"/>
                      </a:outerShdw>
                    </a:effectLst>
                    <a:ea typeface="Cambria Math"/>
                  </a:rPr>
                  <a:t>xd</a:t>
                </a:r>
                <a:r>
                  <a:rPr lang="en-US" altLang="en-US" sz="2646" i="1" dirty="0">
                    <a:solidFill>
                      <a:srgbClr val="1D3B59"/>
                    </a:solidFill>
                    <a:effectLst>
                      <a:outerShdw blurRad="38100" dist="38100" dir="2700000" algn="tl">
                        <a:srgbClr val="C0C0C0"/>
                      </a:outerShdw>
                    </a:effectLst>
                    <a:ea typeface="Cambria Math"/>
                  </a:rPr>
                  <a:t>-relevant</a:t>
                </a:r>
                <a:r>
                  <a:rPr lang="en-US" altLang="en-US" sz="2646" dirty="0">
                    <a:solidFill>
                      <a:srgbClr val="1D3B59"/>
                    </a:solidFill>
                    <a:effectLst>
                      <a:outerShdw blurRad="38100" dist="38100" dir="2700000" algn="tl">
                        <a:srgbClr val="C0C0C0"/>
                      </a:outerShdw>
                    </a:effectLst>
                    <a:ea typeface="Cambria Math"/>
                  </a:rPr>
                  <a:t> must be preserved.</a:t>
                </a:r>
              </a:p>
            </p:txBody>
          </p:sp>
        </mc:Choice>
        <mc:Fallback>
          <p:sp>
            <p:nvSpPr>
              <p:cNvPr id="14" name="Text Box 4"/>
              <p:cNvSpPr txBox="1">
                <a:spLocks noRot="1" noChangeAspect="1" noMove="1" noResize="1" noEditPoints="1" noAdjustHandles="1" noChangeArrowheads="1" noChangeShapeType="1" noTextEdit="1"/>
              </p:cNvSpPr>
              <p:nvPr/>
            </p:nvSpPr>
            <p:spPr bwMode="auto">
              <a:xfrm>
                <a:off x="1402348" y="4955787"/>
                <a:ext cx="9407596" cy="2128147"/>
              </a:xfrm>
              <a:prstGeom prst="rect">
                <a:avLst/>
              </a:prstGeom>
              <a:blipFill>
                <a:blip r:embed="rId3"/>
                <a:stretch>
                  <a:fillRect l="-1231" t="-2579" r="-2009" b="-802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pic>
        <p:nvPicPr>
          <p:cNvPr id="952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8352" y="1763924"/>
            <a:ext cx="9491592" cy="3023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 Box 10"/>
          <p:cNvSpPr txBox="1">
            <a:spLocks noChangeArrowheads="1"/>
          </p:cNvSpPr>
          <p:nvPr/>
        </p:nvSpPr>
        <p:spPr bwMode="auto">
          <a:xfrm>
            <a:off x="1402349" y="483733"/>
            <a:ext cx="9300611" cy="702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968" dirty="0">
                <a:solidFill>
                  <a:srgbClr val="1D3B59"/>
                </a:solidFill>
              </a:rPr>
              <a:t>Next-preserving Branching </a:t>
            </a:r>
            <a:r>
              <a:rPr lang="en-US" altLang="en-US" sz="3968" dirty="0" err="1">
                <a:solidFill>
                  <a:srgbClr val="1D3B59"/>
                </a:solidFill>
              </a:rPr>
              <a:t>Bisimulation</a:t>
            </a:r>
            <a:endParaRPr lang="en-US" altLang="en-US" sz="3968" dirty="0">
              <a:solidFill>
                <a:srgbClr val="1D3B59"/>
              </a:solidFill>
            </a:endParaRPr>
          </a:p>
        </p:txBody>
      </p:sp>
    </p:spTree>
    <p:extLst>
      <p:ext uri="{BB962C8B-B14F-4D97-AF65-F5344CB8AC3E}">
        <p14:creationId xmlns:p14="http://schemas.microsoft.com/office/powerpoint/2010/main" val="344134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9" name="Picture 11"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021"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2"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35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3" name="Picture 5"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299"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4" name="Picture 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245"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5" name="Picture 7"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3886">
            <a:off x="549518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6" name="Picture 8"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30"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7" name="Picture 9"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076" y="251989"/>
            <a:ext cx="1175949" cy="117594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14" name="Text Box 4"/>
              <p:cNvSpPr txBox="1">
                <a:spLocks noChangeArrowheads="1"/>
              </p:cNvSpPr>
              <p:nvPr/>
            </p:nvSpPr>
            <p:spPr bwMode="auto">
              <a:xfrm>
                <a:off x="1402348" y="4955786"/>
                <a:ext cx="9407596" cy="9066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377979" indent="-377979">
                  <a:buFontTx/>
                  <a:buChar char="-"/>
                </a:pPr>
                <a:r>
                  <a:rPr lang="en-US" altLang="en-US" sz="2646" dirty="0">
                    <a:solidFill>
                      <a:srgbClr val="1D3B59"/>
                    </a:solidFill>
                    <a:effectLst>
                      <a:outerShdw blurRad="38100" dist="38100" dir="2700000" algn="tl">
                        <a:srgbClr val="C0C0C0"/>
                      </a:outerShdw>
                    </a:effectLst>
                  </a:rPr>
                  <a:t>if j &lt; </a:t>
                </a:r>
                <a:r>
                  <a:rPr lang="en-US" altLang="en-US" sz="2646" i="1" dirty="0" err="1">
                    <a:solidFill>
                      <a:srgbClr val="1D3B59"/>
                    </a:solidFill>
                    <a:effectLst>
                      <a:outerShdw blurRad="38100" dist="38100" dir="2700000" algn="tl">
                        <a:srgbClr val="C0C0C0"/>
                      </a:outerShdw>
                    </a:effectLst>
                  </a:rPr>
                  <a:t>xd</a:t>
                </a:r>
                <a:r>
                  <a:rPr lang="en-US" altLang="en-US" sz="2646" dirty="0">
                    <a:solidFill>
                      <a:srgbClr val="1D3B59"/>
                    </a:solidFill>
                    <a:effectLst>
                      <a:outerShdw blurRad="38100" dist="38100" dir="2700000" algn="tl">
                        <a:srgbClr val="C0C0C0"/>
                      </a:outerShdw>
                    </a:effectLst>
                  </a:rPr>
                  <a:t> then k = j</a:t>
                </a:r>
              </a:p>
              <a:p>
                <a:pPr marL="377979" indent="-377979">
                  <a:buFontTx/>
                  <a:buChar char="-"/>
                </a:pPr>
                <a:r>
                  <a:rPr lang="en-US" altLang="en-US" sz="2646" dirty="0">
                    <a:solidFill>
                      <a:srgbClr val="1D3B59"/>
                    </a:solidFill>
                    <a:effectLst>
                      <a:outerShdw blurRad="38100" dist="38100" dir="2700000" algn="tl">
                        <a:srgbClr val="C0C0C0"/>
                      </a:outerShdw>
                    </a:effectLst>
                    <a:ea typeface="Cambria Math"/>
                  </a:rPr>
                  <a:t>if j </a:t>
                </a:r>
                <a14:m>
                  <m:oMath xmlns:m="http://schemas.openxmlformats.org/officeDocument/2006/math">
                    <m:r>
                      <a:rPr lang="en-US" altLang="en-US" sz="2646" i="1">
                        <a:solidFill>
                          <a:srgbClr val="1D3B59"/>
                        </a:solidFill>
                        <a:effectLst>
                          <a:outerShdw blurRad="38100" dist="38100" dir="2700000" algn="tl">
                            <a:srgbClr val="C0C0C0"/>
                          </a:outerShdw>
                        </a:effectLst>
                        <a:latin typeface="Cambria Math"/>
                        <a:ea typeface="Cambria Math"/>
                      </a:rPr>
                      <m:t>≥</m:t>
                    </m:r>
                  </m:oMath>
                </a14:m>
                <a:r>
                  <a:rPr lang="en-US" altLang="en-US" sz="2646" dirty="0">
                    <a:solidFill>
                      <a:srgbClr val="1D3B59"/>
                    </a:solidFill>
                    <a:effectLst>
                      <a:outerShdw blurRad="38100" dist="38100" dir="2700000" algn="tl">
                        <a:srgbClr val="C0C0C0"/>
                      </a:outerShdw>
                    </a:effectLst>
                    <a:ea typeface="Cambria Math"/>
                  </a:rPr>
                  <a:t> </a:t>
                </a:r>
                <a:r>
                  <a:rPr lang="en-US" altLang="en-US" sz="2646" i="1" dirty="0" err="1">
                    <a:solidFill>
                      <a:srgbClr val="1D3B59"/>
                    </a:solidFill>
                    <a:effectLst>
                      <a:outerShdw blurRad="38100" dist="38100" dir="2700000" algn="tl">
                        <a:srgbClr val="C0C0C0"/>
                      </a:outerShdw>
                    </a:effectLst>
                    <a:ea typeface="Cambria Math"/>
                  </a:rPr>
                  <a:t>xd</a:t>
                </a:r>
                <a:r>
                  <a:rPr lang="en-US" altLang="en-US" sz="2646" dirty="0">
                    <a:solidFill>
                      <a:srgbClr val="1D3B59"/>
                    </a:solidFill>
                    <a:effectLst>
                      <a:outerShdw blurRad="38100" dist="38100" dir="2700000" algn="tl">
                        <a:srgbClr val="C0C0C0"/>
                      </a:outerShdw>
                    </a:effectLst>
                    <a:ea typeface="Cambria Math"/>
                  </a:rPr>
                  <a:t> then k </a:t>
                </a:r>
                <a14:m>
                  <m:oMath xmlns:m="http://schemas.openxmlformats.org/officeDocument/2006/math">
                    <m:r>
                      <a:rPr lang="en-US" altLang="en-US" sz="2646" i="1">
                        <a:solidFill>
                          <a:srgbClr val="1D3B59"/>
                        </a:solidFill>
                        <a:effectLst>
                          <a:outerShdw blurRad="38100" dist="38100" dir="2700000" algn="tl">
                            <a:srgbClr val="C0C0C0"/>
                          </a:outerShdw>
                        </a:effectLst>
                        <a:latin typeface="Cambria Math"/>
                        <a:ea typeface="Cambria Math"/>
                      </a:rPr>
                      <m:t>≥</m:t>
                    </m:r>
                  </m:oMath>
                </a14:m>
                <a:r>
                  <a:rPr lang="en-US" altLang="en-US" sz="2646" dirty="0">
                    <a:solidFill>
                      <a:srgbClr val="1D3B59"/>
                    </a:solidFill>
                    <a:effectLst>
                      <a:outerShdw blurRad="38100" dist="38100" dir="2700000" algn="tl">
                        <a:srgbClr val="C0C0C0"/>
                      </a:outerShdw>
                    </a:effectLst>
                    <a:ea typeface="Cambria Math"/>
                  </a:rPr>
                  <a:t> </a:t>
                </a:r>
                <a:r>
                  <a:rPr lang="en-US" altLang="en-US" sz="2646" i="1" dirty="0" err="1">
                    <a:solidFill>
                      <a:srgbClr val="1D3B59"/>
                    </a:solidFill>
                    <a:effectLst>
                      <a:outerShdw blurRad="38100" dist="38100" dir="2700000" algn="tl">
                        <a:srgbClr val="C0C0C0"/>
                      </a:outerShdw>
                    </a:effectLst>
                    <a:ea typeface="Cambria Math"/>
                  </a:rPr>
                  <a:t>xd</a:t>
                </a:r>
                <a:r>
                  <a:rPr lang="en-US" altLang="en-US" sz="2646" dirty="0">
                    <a:solidFill>
                      <a:srgbClr val="1D3B59"/>
                    </a:solidFill>
                    <a:effectLst>
                      <a:outerShdw blurRad="38100" dist="38100" dir="2700000" algn="tl">
                        <a:srgbClr val="C0C0C0"/>
                      </a:outerShdw>
                    </a:effectLst>
                    <a:ea typeface="Cambria Math"/>
                  </a:rPr>
                  <a:t> </a:t>
                </a:r>
              </a:p>
            </p:txBody>
          </p:sp>
        </mc:Choice>
        <mc:Fallback>
          <p:sp>
            <p:nvSpPr>
              <p:cNvPr id="14" name="Text Box 4"/>
              <p:cNvSpPr txBox="1">
                <a:spLocks noRot="1" noChangeAspect="1" noMove="1" noResize="1" noEditPoints="1" noAdjustHandles="1" noChangeArrowheads="1" noChangeShapeType="1" noTextEdit="1"/>
              </p:cNvSpPr>
              <p:nvPr/>
            </p:nvSpPr>
            <p:spPr bwMode="auto">
              <a:xfrm>
                <a:off x="1402348" y="4955786"/>
                <a:ext cx="9407596" cy="906658"/>
              </a:xfrm>
              <a:prstGeom prst="rect">
                <a:avLst/>
              </a:prstGeom>
              <a:blipFill>
                <a:blip r:embed="rId3"/>
                <a:stretch>
                  <a:fillRect l="-1102" t="-6040" b="-2013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pic>
        <p:nvPicPr>
          <p:cNvPr id="952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8352" y="1763924"/>
            <a:ext cx="9491592" cy="3023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4"/>
          <p:cNvSpPr txBox="1">
            <a:spLocks noChangeArrowheads="1"/>
          </p:cNvSpPr>
          <p:nvPr/>
        </p:nvSpPr>
        <p:spPr bwMode="auto">
          <a:xfrm>
            <a:off x="2832940" y="3057534"/>
            <a:ext cx="4451809" cy="1720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Wingdings" pitchFamily="2" charset="2"/>
              <a:buNone/>
            </a:pPr>
            <a:r>
              <a:rPr lang="en-US" altLang="en-US" sz="2646" dirty="0">
                <a:solidFill>
                  <a:srgbClr val="1D3B59"/>
                </a:solidFill>
                <a:effectLst>
                  <a:outerShdw blurRad="38100" dist="38100" dir="2700000" algn="tl">
                    <a:srgbClr val="C0C0C0"/>
                  </a:outerShdw>
                </a:effectLst>
              </a:rPr>
              <a:t>The dotted ellipse represents branching </a:t>
            </a:r>
            <a:r>
              <a:rPr lang="en-US" altLang="en-US" sz="2646" dirty="0" err="1">
                <a:solidFill>
                  <a:srgbClr val="1D3B59"/>
                </a:solidFill>
                <a:effectLst>
                  <a:outerShdw blurRad="38100" dist="38100" dir="2700000" algn="tl">
                    <a:srgbClr val="C0C0C0"/>
                  </a:outerShdw>
                </a:effectLst>
              </a:rPr>
              <a:t>bisimulation</a:t>
            </a:r>
            <a:r>
              <a:rPr lang="en-US" altLang="en-US" sz="2646" dirty="0">
                <a:solidFill>
                  <a:srgbClr val="1D3B59"/>
                </a:solidFill>
                <a:effectLst>
                  <a:outerShdw blurRad="38100" dist="38100" dir="2700000" algn="tl">
                    <a:srgbClr val="C0C0C0"/>
                  </a:outerShdw>
                </a:effectLst>
              </a:rPr>
              <a:t> with explicit divergence.</a:t>
            </a:r>
            <a:endParaRPr lang="en-US" altLang="en-US" sz="2646" dirty="0">
              <a:solidFill>
                <a:srgbClr val="1D3B59"/>
              </a:solidFill>
              <a:effectLst>
                <a:outerShdw blurRad="38100" dist="38100" dir="2700000" algn="tl">
                  <a:srgbClr val="C0C0C0"/>
                </a:outerShdw>
              </a:effectLst>
              <a:ea typeface="Cambria Math"/>
            </a:endParaRPr>
          </a:p>
        </p:txBody>
      </p:sp>
      <p:sp>
        <p:nvSpPr>
          <p:cNvPr id="13" name="Text Box 4"/>
          <p:cNvSpPr txBox="1">
            <a:spLocks noChangeArrowheads="1"/>
          </p:cNvSpPr>
          <p:nvPr/>
        </p:nvSpPr>
        <p:spPr bwMode="auto">
          <a:xfrm>
            <a:off x="1402348" y="6047739"/>
            <a:ext cx="9407596"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646" dirty="0">
                <a:solidFill>
                  <a:srgbClr val="1D3B59"/>
                </a:solidFill>
                <a:effectLst>
                  <a:outerShdw blurRad="38100" dist="38100" dir="2700000" algn="tl">
                    <a:srgbClr val="C0C0C0"/>
                  </a:outerShdw>
                </a:effectLst>
                <a:ea typeface="Cambria Math"/>
              </a:rPr>
              <a:t>Note that the relation is symmetric.</a:t>
            </a:r>
          </a:p>
        </p:txBody>
      </p:sp>
      <p:sp>
        <p:nvSpPr>
          <p:cNvPr id="15" name="Text Box 10"/>
          <p:cNvSpPr txBox="1">
            <a:spLocks noChangeArrowheads="1"/>
          </p:cNvSpPr>
          <p:nvPr/>
        </p:nvSpPr>
        <p:spPr bwMode="auto">
          <a:xfrm>
            <a:off x="1402349" y="483733"/>
            <a:ext cx="9300611" cy="702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968" dirty="0">
                <a:solidFill>
                  <a:srgbClr val="1D3B59"/>
                </a:solidFill>
              </a:rPr>
              <a:t>Next-preserving Branching </a:t>
            </a:r>
            <a:r>
              <a:rPr lang="en-US" altLang="en-US" sz="3968" dirty="0" err="1">
                <a:solidFill>
                  <a:srgbClr val="1D3B59"/>
                </a:solidFill>
              </a:rPr>
              <a:t>Bisimulation</a:t>
            </a:r>
            <a:endParaRPr lang="en-US" altLang="en-US" sz="3968" dirty="0">
              <a:solidFill>
                <a:srgbClr val="1D3B59"/>
              </a:solidFill>
            </a:endParaRPr>
          </a:p>
        </p:txBody>
      </p:sp>
    </p:spTree>
    <p:extLst>
      <p:ext uri="{BB962C8B-B14F-4D97-AF65-F5344CB8AC3E}">
        <p14:creationId xmlns:p14="http://schemas.microsoft.com/office/powerpoint/2010/main" val="350498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13"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9" name="Picture 11"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021"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2"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35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3" name="Picture 5"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299"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4" name="Picture 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245"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5" name="Picture 7"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3886">
            <a:off x="549518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6" name="Picture 8"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30"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7" name="Picture 9"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076"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4"/>
          <p:cNvSpPr txBox="1">
            <a:spLocks noChangeArrowheads="1"/>
          </p:cNvSpPr>
          <p:nvPr/>
        </p:nvSpPr>
        <p:spPr bwMode="auto">
          <a:xfrm>
            <a:off x="1402348" y="4703797"/>
            <a:ext cx="9407596" cy="90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646" dirty="0">
                <a:solidFill>
                  <a:srgbClr val="1D3B59"/>
                </a:solidFill>
                <a:effectLst>
                  <a:outerShdw blurRad="38100" dist="38100" dir="2700000" algn="tl">
                    <a:srgbClr val="C0C0C0"/>
                  </a:outerShdw>
                </a:effectLst>
                <a:ea typeface="Cambria Math"/>
              </a:rPr>
              <a:t>If j &lt; </a:t>
            </a:r>
            <a:r>
              <a:rPr lang="en-US" altLang="en-US" sz="2646" i="1" dirty="0" err="1">
                <a:solidFill>
                  <a:srgbClr val="1D3B59"/>
                </a:solidFill>
                <a:effectLst>
                  <a:outerShdw blurRad="38100" dist="38100" dir="2700000" algn="tl">
                    <a:srgbClr val="C0C0C0"/>
                  </a:outerShdw>
                </a:effectLst>
                <a:ea typeface="Cambria Math"/>
              </a:rPr>
              <a:t>xd</a:t>
            </a:r>
            <a:r>
              <a:rPr lang="en-US" altLang="en-US" sz="2646" dirty="0">
                <a:solidFill>
                  <a:srgbClr val="1D3B59"/>
                </a:solidFill>
                <a:effectLst>
                  <a:outerShdw blurRad="38100" dist="38100" dir="2700000" algn="tl">
                    <a:srgbClr val="C0C0C0"/>
                  </a:outerShdw>
                </a:effectLst>
                <a:ea typeface="Cambria Math"/>
              </a:rPr>
              <a:t>, then all the stuttering steps are </a:t>
            </a:r>
            <a:r>
              <a:rPr lang="en-US" altLang="en-US" sz="2646" i="1" dirty="0" err="1">
                <a:solidFill>
                  <a:srgbClr val="1D3B59"/>
                </a:solidFill>
                <a:effectLst>
                  <a:outerShdw blurRad="38100" dist="38100" dir="2700000" algn="tl">
                    <a:srgbClr val="C0C0C0"/>
                  </a:outerShdw>
                </a:effectLst>
                <a:ea typeface="Cambria Math"/>
              </a:rPr>
              <a:t>xd</a:t>
            </a:r>
            <a:r>
              <a:rPr lang="en-US" altLang="en-US" sz="2646" i="1" dirty="0">
                <a:solidFill>
                  <a:srgbClr val="1D3B59"/>
                </a:solidFill>
                <a:effectLst>
                  <a:outerShdw blurRad="38100" dist="38100" dir="2700000" algn="tl">
                    <a:srgbClr val="C0C0C0"/>
                  </a:outerShdw>
                </a:effectLst>
                <a:ea typeface="Cambria Math"/>
              </a:rPr>
              <a:t>-relevant</a:t>
            </a:r>
            <a:r>
              <a:rPr lang="en-US" altLang="en-US" sz="2646" dirty="0">
                <a:solidFill>
                  <a:srgbClr val="1D3B59"/>
                </a:solidFill>
                <a:effectLst>
                  <a:outerShdw blurRad="38100" dist="38100" dir="2700000" algn="tl">
                    <a:srgbClr val="C0C0C0"/>
                  </a:outerShdw>
                </a:effectLst>
                <a:ea typeface="Cambria Math"/>
              </a:rPr>
              <a:t>, so must be matched.</a:t>
            </a:r>
          </a:p>
        </p:txBody>
      </p:sp>
      <p:pic>
        <p:nvPicPr>
          <p:cNvPr id="962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379" y="1931917"/>
            <a:ext cx="10079567" cy="269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 Box 10"/>
          <p:cNvSpPr txBox="1">
            <a:spLocks noChangeArrowheads="1"/>
          </p:cNvSpPr>
          <p:nvPr/>
        </p:nvSpPr>
        <p:spPr bwMode="auto">
          <a:xfrm>
            <a:off x="1402349" y="483733"/>
            <a:ext cx="9300611" cy="131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968" dirty="0">
                <a:solidFill>
                  <a:srgbClr val="1D3B59"/>
                </a:solidFill>
              </a:rPr>
              <a:t>Next-preserving Branching </a:t>
            </a:r>
            <a:r>
              <a:rPr lang="en-US" altLang="en-US" sz="3968" dirty="0" err="1">
                <a:solidFill>
                  <a:srgbClr val="1D3B59"/>
                </a:solidFill>
              </a:rPr>
              <a:t>Bisimulation</a:t>
            </a:r>
            <a:endParaRPr lang="en-US" altLang="en-US" sz="3968" dirty="0">
              <a:solidFill>
                <a:srgbClr val="1D3B59"/>
              </a:solidFill>
            </a:endParaRPr>
          </a:p>
          <a:p>
            <a:r>
              <a:rPr lang="en-US" altLang="en-US" sz="3968" dirty="0">
                <a:solidFill>
                  <a:srgbClr val="1D3B59"/>
                </a:solidFill>
              </a:rPr>
              <a:t>(Paths)</a:t>
            </a:r>
          </a:p>
        </p:txBody>
      </p:sp>
      <p:sp>
        <p:nvSpPr>
          <p:cNvPr id="16" name="Text Box 4"/>
          <p:cNvSpPr txBox="1">
            <a:spLocks noChangeArrowheads="1"/>
          </p:cNvSpPr>
          <p:nvPr/>
        </p:nvSpPr>
        <p:spPr bwMode="auto">
          <a:xfrm>
            <a:off x="1379360" y="5795750"/>
            <a:ext cx="9407596"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646" dirty="0">
                <a:solidFill>
                  <a:srgbClr val="1D3B59"/>
                </a:solidFill>
                <a:effectLst>
                  <a:outerShdw blurRad="38100" dist="38100" dir="2700000" algn="tl">
                    <a:srgbClr val="C0C0C0"/>
                  </a:outerShdw>
                </a:effectLst>
                <a:ea typeface="Cambria Math"/>
              </a:rPr>
              <a:t>Otherwise, only </a:t>
            </a:r>
            <a:r>
              <a:rPr lang="en-US" altLang="en-US" sz="2646" i="1" dirty="0" err="1">
                <a:solidFill>
                  <a:srgbClr val="1D3B59"/>
                </a:solidFill>
                <a:effectLst>
                  <a:outerShdw blurRad="38100" dist="38100" dir="2700000" algn="tl">
                    <a:srgbClr val="C0C0C0"/>
                  </a:outerShdw>
                </a:effectLst>
                <a:ea typeface="Cambria Math"/>
              </a:rPr>
              <a:t>xd</a:t>
            </a:r>
            <a:r>
              <a:rPr lang="en-US" altLang="en-US" sz="2646" dirty="0">
                <a:solidFill>
                  <a:srgbClr val="1D3B59"/>
                </a:solidFill>
                <a:effectLst>
                  <a:outerShdw blurRad="38100" dist="38100" dir="2700000" algn="tl">
                    <a:srgbClr val="C0C0C0"/>
                  </a:outerShdw>
                </a:effectLst>
                <a:ea typeface="Cambria Math"/>
              </a:rPr>
              <a:t> stuttering steps must be matched.</a:t>
            </a:r>
          </a:p>
        </p:txBody>
      </p:sp>
    </p:spTree>
    <p:extLst>
      <p:ext uri="{BB962C8B-B14F-4D97-AF65-F5344CB8AC3E}">
        <p14:creationId xmlns:p14="http://schemas.microsoft.com/office/powerpoint/2010/main" val="5907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9" name="Picture 11"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021"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2"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35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3" name="Picture 5"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299"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4" name="Picture 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245"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5" name="Picture 7"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3886">
            <a:off x="549518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6" name="Picture 8"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30"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7" name="Picture 9"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076"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4"/>
          <p:cNvSpPr txBox="1">
            <a:spLocks noChangeArrowheads="1"/>
          </p:cNvSpPr>
          <p:nvPr/>
        </p:nvSpPr>
        <p:spPr bwMode="auto">
          <a:xfrm>
            <a:off x="1402348" y="4703797"/>
            <a:ext cx="9407596" cy="90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646" dirty="0">
                <a:solidFill>
                  <a:srgbClr val="1D3B59"/>
                </a:solidFill>
                <a:effectLst>
                  <a:outerShdw blurRad="38100" dist="38100" dir="2700000" algn="tl">
                    <a:srgbClr val="C0C0C0"/>
                  </a:outerShdw>
                </a:effectLst>
                <a:ea typeface="Cambria Math"/>
              </a:rPr>
              <a:t>This gives rise to an alternative definition using </a:t>
            </a:r>
          </a:p>
          <a:p>
            <a:r>
              <a:rPr lang="en-US" altLang="en-US" sz="2646" i="1" dirty="0" err="1">
                <a:solidFill>
                  <a:srgbClr val="1D3B59"/>
                </a:solidFill>
                <a:effectLst>
                  <a:outerShdw blurRad="38100" dist="38100" dir="2700000" algn="tl">
                    <a:srgbClr val="C0C0C0"/>
                  </a:outerShdw>
                </a:effectLst>
                <a:ea typeface="Cambria Math"/>
              </a:rPr>
              <a:t>xd</a:t>
            </a:r>
            <a:r>
              <a:rPr lang="en-US" altLang="en-US" sz="2646" i="1" dirty="0">
                <a:solidFill>
                  <a:srgbClr val="1D3B59"/>
                </a:solidFill>
                <a:effectLst>
                  <a:outerShdw blurRad="38100" dist="38100" dir="2700000" algn="tl">
                    <a:srgbClr val="C0C0C0"/>
                  </a:outerShdw>
                </a:effectLst>
                <a:ea typeface="Cambria Math"/>
              </a:rPr>
              <a:t>-equivalent partitions</a:t>
            </a:r>
            <a:r>
              <a:rPr lang="en-US" altLang="en-US" sz="2646" dirty="0">
                <a:solidFill>
                  <a:srgbClr val="1D3B59"/>
                </a:solidFill>
                <a:effectLst>
                  <a:outerShdw blurRad="38100" dist="38100" dir="2700000" algn="tl">
                    <a:srgbClr val="C0C0C0"/>
                  </a:outerShdw>
                </a:effectLst>
                <a:ea typeface="Cambria Math"/>
              </a:rPr>
              <a:t>.</a:t>
            </a:r>
          </a:p>
        </p:txBody>
      </p:sp>
      <p:pic>
        <p:nvPicPr>
          <p:cNvPr id="962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379" y="1931917"/>
            <a:ext cx="10079567" cy="269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 Box 10"/>
          <p:cNvSpPr txBox="1">
            <a:spLocks noChangeArrowheads="1"/>
          </p:cNvSpPr>
          <p:nvPr/>
        </p:nvSpPr>
        <p:spPr bwMode="auto">
          <a:xfrm>
            <a:off x="1402349" y="483733"/>
            <a:ext cx="9300611" cy="131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968" dirty="0">
                <a:solidFill>
                  <a:srgbClr val="1D3B59"/>
                </a:solidFill>
              </a:rPr>
              <a:t>Next-preserving Branching </a:t>
            </a:r>
            <a:r>
              <a:rPr lang="en-US" altLang="en-US" sz="3968" dirty="0" err="1">
                <a:solidFill>
                  <a:srgbClr val="1D3B59"/>
                </a:solidFill>
              </a:rPr>
              <a:t>Bisimulation</a:t>
            </a:r>
            <a:endParaRPr lang="en-US" altLang="en-US" sz="3968" dirty="0">
              <a:solidFill>
                <a:srgbClr val="1D3B59"/>
              </a:solidFill>
            </a:endParaRPr>
          </a:p>
          <a:p>
            <a:r>
              <a:rPr lang="en-US" altLang="en-US" sz="3968" dirty="0">
                <a:solidFill>
                  <a:srgbClr val="1D3B59"/>
                </a:solidFill>
              </a:rPr>
              <a:t>(Paths)</a:t>
            </a:r>
          </a:p>
        </p:txBody>
      </p:sp>
      <p:sp>
        <p:nvSpPr>
          <p:cNvPr id="14" name="Text Box 4"/>
          <p:cNvSpPr txBox="1">
            <a:spLocks noChangeArrowheads="1"/>
          </p:cNvSpPr>
          <p:nvPr/>
        </p:nvSpPr>
        <p:spPr bwMode="auto">
          <a:xfrm>
            <a:off x="1366097" y="5795750"/>
            <a:ext cx="9407596" cy="90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646" dirty="0">
                <a:solidFill>
                  <a:srgbClr val="1D3B59"/>
                </a:solidFill>
                <a:effectLst>
                  <a:outerShdw blurRad="38100" dist="38100" dir="2700000" algn="tl">
                    <a:srgbClr val="C0C0C0"/>
                  </a:outerShdw>
                </a:effectLst>
                <a:ea typeface="Cambria Math"/>
              </a:rPr>
              <a:t>Each </a:t>
            </a:r>
            <a:r>
              <a:rPr lang="en-US" altLang="en-US" sz="2646" i="1" dirty="0" err="1">
                <a:solidFill>
                  <a:srgbClr val="1D3B59"/>
                </a:solidFill>
                <a:effectLst>
                  <a:outerShdw blurRad="38100" dist="38100" dir="2700000" algn="tl">
                    <a:srgbClr val="C0C0C0"/>
                  </a:outerShdw>
                </a:effectLst>
                <a:ea typeface="Cambria Math"/>
              </a:rPr>
              <a:t>xd</a:t>
            </a:r>
            <a:r>
              <a:rPr lang="en-US" altLang="en-US" sz="2646" i="1" dirty="0">
                <a:solidFill>
                  <a:srgbClr val="1D3B59"/>
                </a:solidFill>
                <a:effectLst>
                  <a:outerShdw blurRad="38100" dist="38100" dir="2700000" algn="tl">
                    <a:srgbClr val="C0C0C0"/>
                  </a:outerShdw>
                </a:effectLst>
                <a:ea typeface="Cambria Math"/>
              </a:rPr>
              <a:t>-equivalent partition</a:t>
            </a:r>
            <a:r>
              <a:rPr lang="en-US" altLang="en-US" sz="2646" dirty="0">
                <a:solidFill>
                  <a:srgbClr val="1D3B59"/>
                </a:solidFill>
                <a:effectLst>
                  <a:outerShdw blurRad="38100" dist="38100" dir="2700000" algn="tl">
                    <a:srgbClr val="C0C0C0"/>
                  </a:outerShdw>
                </a:effectLst>
                <a:ea typeface="Cambria Math"/>
              </a:rPr>
              <a:t> of a path has to be matched by an </a:t>
            </a:r>
            <a:r>
              <a:rPr lang="en-US" altLang="en-US" sz="2646" i="1" dirty="0" err="1">
                <a:solidFill>
                  <a:srgbClr val="1D3B59"/>
                </a:solidFill>
                <a:effectLst>
                  <a:outerShdw blurRad="38100" dist="38100" dir="2700000" algn="tl">
                    <a:srgbClr val="C0C0C0"/>
                  </a:outerShdw>
                </a:effectLst>
                <a:ea typeface="Cambria Math"/>
              </a:rPr>
              <a:t>xd</a:t>
            </a:r>
            <a:r>
              <a:rPr lang="en-US" altLang="en-US" sz="2646" i="1" dirty="0">
                <a:solidFill>
                  <a:srgbClr val="1D3B59"/>
                </a:solidFill>
                <a:effectLst>
                  <a:outerShdw blurRad="38100" dist="38100" dir="2700000" algn="tl">
                    <a:srgbClr val="C0C0C0"/>
                  </a:outerShdw>
                </a:effectLst>
                <a:ea typeface="Cambria Math"/>
              </a:rPr>
              <a:t>-equivalent partition</a:t>
            </a:r>
            <a:r>
              <a:rPr lang="en-US" altLang="en-US" sz="2646" dirty="0">
                <a:solidFill>
                  <a:srgbClr val="1D3B59"/>
                </a:solidFill>
                <a:effectLst>
                  <a:outerShdw blurRad="38100" dist="38100" dir="2700000" algn="tl">
                    <a:srgbClr val="C0C0C0"/>
                  </a:outerShdw>
                </a:effectLst>
                <a:ea typeface="Cambria Math"/>
              </a:rPr>
              <a:t> in the other path.</a:t>
            </a:r>
          </a:p>
        </p:txBody>
      </p:sp>
    </p:spTree>
    <p:extLst>
      <p:ext uri="{BB962C8B-B14F-4D97-AF65-F5344CB8AC3E}">
        <p14:creationId xmlns:p14="http://schemas.microsoft.com/office/powerpoint/2010/main" val="188336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9" name="Picture 11"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021"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2"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35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3" name="Picture 5"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299"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4" name="Picture 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245"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5" name="Picture 7"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3886">
            <a:off x="549518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6" name="Picture 8"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30"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7" name="Picture 9"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076"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4"/>
          <p:cNvSpPr txBox="1">
            <a:spLocks noChangeArrowheads="1"/>
          </p:cNvSpPr>
          <p:nvPr/>
        </p:nvSpPr>
        <p:spPr bwMode="auto">
          <a:xfrm>
            <a:off x="1595983" y="2855877"/>
            <a:ext cx="9407596" cy="131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646" dirty="0">
                <a:solidFill>
                  <a:srgbClr val="1D3B59"/>
                </a:solidFill>
                <a:effectLst>
                  <a:outerShdw blurRad="38100" dist="38100" dir="2700000" algn="tl">
                    <a:srgbClr val="C0C0C0"/>
                  </a:outerShdw>
                </a:effectLst>
                <a:ea typeface="Cambria Math"/>
              </a:rPr>
              <a:t>When </a:t>
            </a:r>
            <a:r>
              <a:rPr lang="en-US" altLang="en-US" sz="2646" i="1" dirty="0" err="1">
                <a:solidFill>
                  <a:srgbClr val="1D3B59"/>
                </a:solidFill>
                <a:effectLst>
                  <a:outerShdw blurRad="38100" dist="38100" dir="2700000" algn="tl">
                    <a:srgbClr val="C0C0C0"/>
                  </a:outerShdw>
                </a:effectLst>
                <a:ea typeface="Cambria Math"/>
              </a:rPr>
              <a:t>xd</a:t>
            </a:r>
            <a:r>
              <a:rPr lang="en-US" altLang="en-US" sz="2646" dirty="0">
                <a:solidFill>
                  <a:srgbClr val="1D3B59"/>
                </a:solidFill>
                <a:effectLst>
                  <a:outerShdw blurRad="38100" dist="38100" dir="2700000" algn="tl">
                    <a:srgbClr val="C0C0C0"/>
                  </a:outerShdw>
                </a:effectLst>
                <a:ea typeface="Cambria Math"/>
              </a:rPr>
              <a:t> = 0, the equivalence coincides with branching </a:t>
            </a:r>
            <a:r>
              <a:rPr lang="en-US" altLang="en-US" sz="2646" dirty="0" err="1">
                <a:solidFill>
                  <a:srgbClr val="1D3B59"/>
                </a:solidFill>
                <a:effectLst>
                  <a:outerShdw blurRad="38100" dist="38100" dir="2700000" algn="tl">
                    <a:srgbClr val="C0C0C0"/>
                  </a:outerShdw>
                </a:effectLst>
                <a:ea typeface="Cambria Math"/>
              </a:rPr>
              <a:t>bisimulation</a:t>
            </a:r>
            <a:r>
              <a:rPr lang="en-US" altLang="en-US" sz="2646" dirty="0">
                <a:solidFill>
                  <a:srgbClr val="1D3B59"/>
                </a:solidFill>
                <a:effectLst>
                  <a:outerShdw blurRad="38100" dist="38100" dir="2700000" algn="tl">
                    <a:srgbClr val="C0C0C0"/>
                  </a:outerShdw>
                </a:effectLst>
                <a:ea typeface="Cambria Math"/>
              </a:rPr>
              <a:t> with explicit divergence. This is the weakest next-preserving branching </a:t>
            </a:r>
            <a:r>
              <a:rPr lang="en-US" altLang="en-US" sz="2646" dirty="0" err="1">
                <a:solidFill>
                  <a:srgbClr val="1D3B59"/>
                </a:solidFill>
                <a:effectLst>
                  <a:outerShdw blurRad="38100" dist="38100" dir="2700000" algn="tl">
                    <a:srgbClr val="C0C0C0"/>
                  </a:outerShdw>
                </a:effectLst>
                <a:ea typeface="Cambria Math"/>
              </a:rPr>
              <a:t>bisimulation</a:t>
            </a:r>
            <a:r>
              <a:rPr lang="en-US" altLang="en-US" sz="2646" dirty="0">
                <a:solidFill>
                  <a:srgbClr val="1D3B59"/>
                </a:solidFill>
                <a:effectLst>
                  <a:outerShdw blurRad="38100" dist="38100" dir="2700000" algn="tl">
                    <a:srgbClr val="C0C0C0"/>
                  </a:outerShdw>
                </a:effectLst>
                <a:ea typeface="Cambria Math"/>
              </a:rPr>
              <a:t>.</a:t>
            </a:r>
          </a:p>
        </p:txBody>
      </p:sp>
      <p:sp>
        <p:nvSpPr>
          <p:cNvPr id="15" name="Text Box 10"/>
          <p:cNvSpPr txBox="1">
            <a:spLocks noChangeArrowheads="1"/>
          </p:cNvSpPr>
          <p:nvPr/>
        </p:nvSpPr>
        <p:spPr bwMode="auto">
          <a:xfrm>
            <a:off x="1402349" y="483733"/>
            <a:ext cx="9300611" cy="702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968" dirty="0">
                <a:solidFill>
                  <a:srgbClr val="1D3B59"/>
                </a:solidFill>
              </a:rPr>
              <a:t>Next-preserving Branching </a:t>
            </a:r>
            <a:r>
              <a:rPr lang="en-US" altLang="en-US" sz="3968" dirty="0" err="1">
                <a:solidFill>
                  <a:srgbClr val="1D3B59"/>
                </a:solidFill>
              </a:rPr>
              <a:t>Bisimulation</a:t>
            </a:r>
            <a:endParaRPr lang="en-US" altLang="en-US" sz="3968" dirty="0">
              <a:solidFill>
                <a:srgbClr val="1D3B59"/>
              </a:solidFill>
            </a:endParaRPr>
          </a:p>
        </p:txBody>
      </p:sp>
      <p:sp>
        <p:nvSpPr>
          <p:cNvPr id="16" name="Text Box 4"/>
          <p:cNvSpPr txBox="1">
            <a:spLocks noChangeArrowheads="1"/>
          </p:cNvSpPr>
          <p:nvPr/>
        </p:nvSpPr>
        <p:spPr bwMode="auto">
          <a:xfrm>
            <a:off x="1547353" y="1626489"/>
            <a:ext cx="9407596" cy="90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646" dirty="0">
                <a:solidFill>
                  <a:srgbClr val="1D3B59"/>
                </a:solidFill>
                <a:effectLst>
                  <a:outerShdw blurRad="38100" dist="38100" dir="2700000" algn="tl">
                    <a:srgbClr val="C0C0C0"/>
                  </a:outerShdw>
                </a:effectLst>
                <a:ea typeface="Cambria Math"/>
              </a:rPr>
              <a:t>The </a:t>
            </a:r>
            <a:r>
              <a:rPr lang="en-US" altLang="en-US" sz="2646" dirty="0" err="1">
                <a:solidFill>
                  <a:srgbClr val="1D3B59"/>
                </a:solidFill>
                <a:effectLst>
                  <a:outerShdw blurRad="38100" dist="38100" dir="2700000" algn="tl">
                    <a:srgbClr val="C0C0C0"/>
                  </a:outerShdw>
                </a:effectLst>
                <a:ea typeface="Cambria Math"/>
              </a:rPr>
              <a:t>parameterised</a:t>
            </a:r>
            <a:r>
              <a:rPr lang="en-US" altLang="en-US" sz="2646" dirty="0">
                <a:solidFill>
                  <a:srgbClr val="1D3B59"/>
                </a:solidFill>
                <a:effectLst>
                  <a:outerShdw blurRad="38100" dist="38100" dir="2700000" algn="tl">
                    <a:srgbClr val="C0C0C0"/>
                  </a:outerShdw>
                </a:effectLst>
                <a:ea typeface="Cambria Math"/>
              </a:rPr>
              <a:t> next-preserving branching </a:t>
            </a:r>
            <a:r>
              <a:rPr lang="en-US" altLang="en-US" sz="2646" dirty="0" err="1">
                <a:solidFill>
                  <a:srgbClr val="1D3B59"/>
                </a:solidFill>
                <a:effectLst>
                  <a:outerShdw blurRad="38100" dist="38100" dir="2700000" algn="tl">
                    <a:srgbClr val="C0C0C0"/>
                  </a:outerShdw>
                </a:effectLst>
                <a:ea typeface="Cambria Math"/>
              </a:rPr>
              <a:t>bisimulation</a:t>
            </a:r>
            <a:r>
              <a:rPr lang="en-US" altLang="en-US" sz="2646" dirty="0">
                <a:solidFill>
                  <a:srgbClr val="1D3B59"/>
                </a:solidFill>
                <a:effectLst>
                  <a:outerShdw blurRad="38100" dist="38100" dir="2700000" algn="tl">
                    <a:srgbClr val="C0C0C0"/>
                  </a:outerShdw>
                </a:effectLst>
                <a:ea typeface="Cambria Math"/>
              </a:rPr>
              <a:t> gives rise to a </a:t>
            </a:r>
            <a:r>
              <a:rPr lang="en-US" altLang="en-US" sz="2646" dirty="0" err="1">
                <a:solidFill>
                  <a:srgbClr val="1D3B59"/>
                </a:solidFill>
                <a:effectLst>
                  <a:outerShdw blurRad="38100" dist="38100" dir="2700000" algn="tl">
                    <a:srgbClr val="C0C0C0"/>
                  </a:outerShdw>
                </a:effectLst>
                <a:ea typeface="Cambria Math"/>
              </a:rPr>
              <a:t>heirarchy</a:t>
            </a:r>
            <a:r>
              <a:rPr lang="en-US" altLang="en-US" sz="2646" dirty="0">
                <a:solidFill>
                  <a:srgbClr val="1D3B59"/>
                </a:solidFill>
                <a:effectLst>
                  <a:outerShdw blurRad="38100" dist="38100" dir="2700000" algn="tl">
                    <a:srgbClr val="C0C0C0"/>
                  </a:outerShdw>
                </a:effectLst>
                <a:ea typeface="Cambria Math"/>
              </a:rPr>
              <a:t>.</a:t>
            </a:r>
          </a:p>
        </p:txBody>
      </p:sp>
      <mc:AlternateContent xmlns:mc="http://schemas.openxmlformats.org/markup-compatibility/2006">
        <mc:Choice xmlns:a14="http://schemas.microsoft.com/office/drawing/2010/main" Requires="a14">
          <p:sp>
            <p:nvSpPr>
              <p:cNvPr id="12" name="Text Box 4"/>
              <p:cNvSpPr txBox="1">
                <a:spLocks noChangeArrowheads="1"/>
              </p:cNvSpPr>
              <p:nvPr/>
            </p:nvSpPr>
            <p:spPr bwMode="auto">
              <a:xfrm>
                <a:off x="1631350" y="4283816"/>
                <a:ext cx="9407596" cy="13138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646" dirty="0">
                    <a:solidFill>
                      <a:srgbClr val="1D3B59"/>
                    </a:solidFill>
                    <a:effectLst>
                      <a:outerShdw blurRad="38100" dist="38100" dir="2700000" algn="tl">
                        <a:srgbClr val="C0C0C0"/>
                      </a:outerShdw>
                    </a:effectLst>
                    <a:ea typeface="Cambria Math"/>
                  </a:rPr>
                  <a:t>When </a:t>
                </a:r>
                <a:r>
                  <a:rPr lang="en-US" altLang="en-US" sz="2646" i="1" dirty="0" err="1">
                    <a:solidFill>
                      <a:srgbClr val="1D3B59"/>
                    </a:solidFill>
                    <a:effectLst>
                      <a:outerShdw blurRad="38100" dist="38100" dir="2700000" algn="tl">
                        <a:srgbClr val="C0C0C0"/>
                      </a:outerShdw>
                    </a:effectLst>
                    <a:ea typeface="Cambria Math"/>
                  </a:rPr>
                  <a:t>xd</a:t>
                </a:r>
                <a:r>
                  <a:rPr lang="en-US" altLang="en-US" sz="2646" dirty="0">
                    <a:solidFill>
                      <a:srgbClr val="1D3B59"/>
                    </a:solidFill>
                    <a:effectLst>
                      <a:outerShdw blurRad="38100" dist="38100" dir="2700000" algn="tl">
                        <a:srgbClr val="C0C0C0"/>
                      </a:outerShdw>
                    </a:effectLst>
                    <a:ea typeface="Cambria Math"/>
                  </a:rPr>
                  <a:t> = </a:t>
                </a:r>
                <a14:m>
                  <m:oMath xmlns:m="http://schemas.openxmlformats.org/officeDocument/2006/math">
                    <m:r>
                      <a:rPr lang="en-US" altLang="en-US" sz="2646" i="1" dirty="0">
                        <a:solidFill>
                          <a:srgbClr val="1D3B59"/>
                        </a:solidFill>
                        <a:effectLst>
                          <a:outerShdw blurRad="38100" dist="38100" dir="2700000" algn="tl">
                            <a:srgbClr val="C0C0C0"/>
                          </a:outerShdw>
                        </a:effectLst>
                        <a:latin typeface="Cambria Math"/>
                        <a:ea typeface="Cambria Math"/>
                      </a:rPr>
                      <m:t>∞</m:t>
                    </m:r>
                  </m:oMath>
                </a14:m>
                <a:r>
                  <a:rPr lang="en-US" altLang="en-US" sz="2646" dirty="0">
                    <a:solidFill>
                      <a:srgbClr val="1D3B59"/>
                    </a:solidFill>
                    <a:effectLst>
                      <a:outerShdw blurRad="38100" dist="38100" dir="2700000" algn="tl">
                        <a:srgbClr val="C0C0C0"/>
                      </a:outerShdw>
                    </a:effectLst>
                    <a:ea typeface="Cambria Math"/>
                  </a:rPr>
                  <a:t>, the equivalence coincides with strong </a:t>
                </a:r>
                <a:r>
                  <a:rPr lang="en-US" altLang="en-US" sz="2646" dirty="0" err="1">
                    <a:solidFill>
                      <a:srgbClr val="1D3B59"/>
                    </a:solidFill>
                    <a:effectLst>
                      <a:outerShdw blurRad="38100" dist="38100" dir="2700000" algn="tl">
                        <a:srgbClr val="C0C0C0"/>
                      </a:outerShdw>
                    </a:effectLst>
                    <a:ea typeface="Cambria Math"/>
                  </a:rPr>
                  <a:t>bisimulation</a:t>
                </a:r>
                <a:r>
                  <a:rPr lang="en-US" altLang="en-US" sz="2646" dirty="0">
                    <a:solidFill>
                      <a:srgbClr val="1D3B59"/>
                    </a:solidFill>
                    <a:effectLst>
                      <a:outerShdw blurRad="38100" dist="38100" dir="2700000" algn="tl">
                        <a:srgbClr val="C0C0C0"/>
                      </a:outerShdw>
                    </a:effectLst>
                    <a:ea typeface="Cambria Math"/>
                  </a:rPr>
                  <a:t>. This is the strongest next-preserving branching </a:t>
                </a:r>
                <a:r>
                  <a:rPr lang="en-US" altLang="en-US" sz="2646" dirty="0" err="1">
                    <a:solidFill>
                      <a:srgbClr val="1D3B59"/>
                    </a:solidFill>
                    <a:effectLst>
                      <a:outerShdw blurRad="38100" dist="38100" dir="2700000" algn="tl">
                        <a:srgbClr val="C0C0C0"/>
                      </a:outerShdw>
                    </a:effectLst>
                    <a:ea typeface="Cambria Math"/>
                  </a:rPr>
                  <a:t>bisimulation</a:t>
                </a:r>
                <a:r>
                  <a:rPr lang="en-US" altLang="en-US" sz="2646" dirty="0">
                    <a:solidFill>
                      <a:srgbClr val="1D3B59"/>
                    </a:solidFill>
                    <a:effectLst>
                      <a:outerShdw blurRad="38100" dist="38100" dir="2700000" algn="tl">
                        <a:srgbClr val="C0C0C0"/>
                      </a:outerShdw>
                    </a:effectLst>
                    <a:ea typeface="Cambria Math"/>
                  </a:rPr>
                  <a:t>.</a:t>
                </a:r>
              </a:p>
            </p:txBody>
          </p:sp>
        </mc:Choice>
        <mc:Fallback>
          <p:sp>
            <p:nvSpPr>
              <p:cNvPr id="12" name="Text Box 4"/>
              <p:cNvSpPr txBox="1">
                <a:spLocks noRot="1" noChangeAspect="1" noMove="1" noResize="1" noEditPoints="1" noAdjustHandles="1" noChangeArrowheads="1" noChangeShapeType="1" noTextEdit="1"/>
              </p:cNvSpPr>
              <p:nvPr/>
            </p:nvSpPr>
            <p:spPr bwMode="auto">
              <a:xfrm>
                <a:off x="1631350" y="4283816"/>
                <a:ext cx="9407596" cy="1313821"/>
              </a:xfrm>
              <a:prstGeom prst="rect">
                <a:avLst/>
              </a:prstGeom>
              <a:blipFill>
                <a:blip r:embed="rId3"/>
                <a:stretch>
                  <a:fillRect l="-1296" t="-4651" b="-1395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spTree>
    <p:extLst>
      <p:ext uri="{BB962C8B-B14F-4D97-AF65-F5344CB8AC3E}">
        <p14:creationId xmlns:p14="http://schemas.microsoft.com/office/powerpoint/2010/main" val="426971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2"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9" name="Picture 11"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021"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2"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35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3" name="Picture 5"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299"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4" name="Picture 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245"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5" name="Picture 7"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3886">
            <a:off x="549518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6" name="Picture 8"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30"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7" name="Picture 9"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076"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10"/>
          <p:cNvSpPr txBox="1">
            <a:spLocks noChangeArrowheads="1"/>
          </p:cNvSpPr>
          <p:nvPr/>
        </p:nvSpPr>
        <p:spPr bwMode="auto">
          <a:xfrm>
            <a:off x="1402349" y="483733"/>
            <a:ext cx="9300611" cy="702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968" dirty="0">
                <a:solidFill>
                  <a:srgbClr val="1D3B59"/>
                </a:solidFill>
              </a:rPr>
              <a:t>Next-preserving Branching </a:t>
            </a:r>
            <a:r>
              <a:rPr lang="en-US" altLang="en-US" sz="3968" dirty="0" err="1">
                <a:solidFill>
                  <a:srgbClr val="1D3B59"/>
                </a:solidFill>
              </a:rPr>
              <a:t>Bisimulation</a:t>
            </a:r>
            <a:endParaRPr lang="en-US" altLang="en-US" sz="3968" dirty="0">
              <a:solidFill>
                <a:srgbClr val="1D3B59"/>
              </a:solidFill>
            </a:endParaRPr>
          </a:p>
        </p:txBody>
      </p:sp>
      <p:pic>
        <p:nvPicPr>
          <p:cNvPr id="675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9902" y="1758475"/>
            <a:ext cx="6597145" cy="496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173450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9" name="Picture 11"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021"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2"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35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3" name="Picture 5"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299"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4" name="Picture 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245"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5" name="Picture 7"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3886">
            <a:off x="549518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6" name="Picture 8"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30"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7" name="Picture 9"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076"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10"/>
          <p:cNvSpPr txBox="1">
            <a:spLocks noChangeArrowheads="1"/>
          </p:cNvSpPr>
          <p:nvPr/>
        </p:nvSpPr>
        <p:spPr bwMode="auto">
          <a:xfrm>
            <a:off x="1802879" y="483733"/>
            <a:ext cx="9300611" cy="702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968" dirty="0">
                <a:solidFill>
                  <a:srgbClr val="1D3B59"/>
                </a:solidFill>
              </a:rPr>
              <a:t>Next-preserving Slicing</a:t>
            </a:r>
          </a:p>
        </p:txBody>
      </p:sp>
      <p:sp>
        <p:nvSpPr>
          <p:cNvPr id="16" name="Text Box 4"/>
          <p:cNvSpPr txBox="1">
            <a:spLocks noChangeArrowheads="1"/>
          </p:cNvSpPr>
          <p:nvPr/>
        </p:nvSpPr>
        <p:spPr bwMode="auto">
          <a:xfrm>
            <a:off x="1547353" y="1626490"/>
            <a:ext cx="9407596" cy="90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646" dirty="0">
                <a:solidFill>
                  <a:srgbClr val="1D3B59"/>
                </a:solidFill>
                <a:effectLst>
                  <a:outerShdw blurRad="38100" dist="38100" dir="2700000" algn="tl">
                    <a:srgbClr val="C0C0C0"/>
                  </a:outerShdw>
                </a:effectLst>
                <a:ea typeface="Cambria Math"/>
              </a:rPr>
              <a:t>The next-preserving branching </a:t>
            </a:r>
            <a:r>
              <a:rPr lang="en-US" altLang="en-US" sz="2646" dirty="0" err="1">
                <a:solidFill>
                  <a:srgbClr val="1D3B59"/>
                </a:solidFill>
                <a:effectLst>
                  <a:outerShdw blurRad="38100" dist="38100" dir="2700000" algn="tl">
                    <a:srgbClr val="C0C0C0"/>
                  </a:outerShdw>
                </a:effectLst>
                <a:ea typeface="Cambria Math"/>
              </a:rPr>
              <a:t>bisimulation</a:t>
            </a:r>
            <a:r>
              <a:rPr lang="en-US" altLang="en-US" sz="2646" dirty="0">
                <a:solidFill>
                  <a:srgbClr val="1D3B59"/>
                </a:solidFill>
                <a:effectLst>
                  <a:outerShdw blurRad="38100" dist="38100" dir="2700000" algn="tl">
                    <a:srgbClr val="C0C0C0"/>
                  </a:outerShdw>
                </a:effectLst>
                <a:ea typeface="Cambria Math"/>
              </a:rPr>
              <a:t> definition was used to create a slicing method that preserves CTL*.</a:t>
            </a:r>
          </a:p>
        </p:txBody>
      </p:sp>
      <p:sp>
        <p:nvSpPr>
          <p:cNvPr id="14" name="Text Box 4"/>
          <p:cNvSpPr txBox="1">
            <a:spLocks noChangeArrowheads="1"/>
          </p:cNvSpPr>
          <p:nvPr/>
        </p:nvSpPr>
        <p:spPr bwMode="auto">
          <a:xfrm>
            <a:off x="1547353" y="2855877"/>
            <a:ext cx="9407596"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646" dirty="0">
                <a:solidFill>
                  <a:srgbClr val="1D3B59"/>
                </a:solidFill>
                <a:effectLst>
                  <a:outerShdw blurRad="38100" dist="38100" dir="2700000" algn="tl">
                    <a:srgbClr val="C0C0C0"/>
                  </a:outerShdw>
                </a:effectLst>
                <a:ea typeface="Cambria Math"/>
              </a:rPr>
              <a:t>- requires extra stuttering nodes to be kept in the slice.</a:t>
            </a:r>
          </a:p>
        </p:txBody>
      </p:sp>
      <p:sp>
        <p:nvSpPr>
          <p:cNvPr id="17" name="Text Box 4"/>
          <p:cNvSpPr txBox="1">
            <a:spLocks noChangeArrowheads="1"/>
          </p:cNvSpPr>
          <p:nvPr/>
        </p:nvSpPr>
        <p:spPr bwMode="auto">
          <a:xfrm>
            <a:off x="1547353" y="3443852"/>
            <a:ext cx="9407596" cy="1720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646" dirty="0">
                <a:solidFill>
                  <a:srgbClr val="1D3B59"/>
                </a:solidFill>
                <a:effectLst>
                  <a:outerShdw blurRad="38100" dist="38100" dir="2700000" algn="tl">
                    <a:srgbClr val="C0C0C0"/>
                  </a:outerShdw>
                </a:effectLst>
                <a:ea typeface="Cambria Math"/>
              </a:rPr>
              <a:t>- Extra nodes are placed before critical nodes and branching points in the transition system – equivalent to several constructs in the BT diagram, i.e. alternative branching, concurrent branching, conditional nodes.</a:t>
            </a:r>
          </a:p>
        </p:txBody>
      </p:sp>
    </p:spTree>
    <p:extLst>
      <p:ext uri="{BB962C8B-B14F-4D97-AF65-F5344CB8AC3E}">
        <p14:creationId xmlns:p14="http://schemas.microsoft.com/office/powerpoint/2010/main" val="26709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p:bldP spid="17"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9" name="Picture 11"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021"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2"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35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3" name="Picture 5"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299"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4" name="Picture 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245"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5" name="Picture 7"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3886">
            <a:off x="549518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6" name="Picture 8"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30"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7" name="Picture 9"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076"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10"/>
          <p:cNvSpPr txBox="1">
            <a:spLocks noChangeArrowheads="1"/>
          </p:cNvSpPr>
          <p:nvPr/>
        </p:nvSpPr>
        <p:spPr bwMode="auto">
          <a:xfrm>
            <a:off x="1802879" y="483733"/>
            <a:ext cx="9300611" cy="702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968" dirty="0">
                <a:solidFill>
                  <a:srgbClr val="1D3B59"/>
                </a:solidFill>
              </a:rPr>
              <a:t>Next-preserving Slicing</a:t>
            </a:r>
          </a:p>
        </p:txBody>
      </p:sp>
      <p:sp>
        <p:nvSpPr>
          <p:cNvPr id="16" name="Text Box 4"/>
          <p:cNvSpPr txBox="1">
            <a:spLocks noChangeArrowheads="1"/>
          </p:cNvSpPr>
          <p:nvPr/>
        </p:nvSpPr>
        <p:spPr bwMode="auto">
          <a:xfrm>
            <a:off x="1547353" y="1626490"/>
            <a:ext cx="9407596" cy="90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646" dirty="0">
                <a:solidFill>
                  <a:srgbClr val="1D3B59"/>
                </a:solidFill>
                <a:effectLst>
                  <a:outerShdw blurRad="38100" dist="38100" dir="2700000" algn="tl">
                    <a:srgbClr val="C0C0C0"/>
                  </a:outerShdw>
                </a:effectLst>
                <a:ea typeface="Cambria Math"/>
              </a:rPr>
              <a:t>Alternative branching – need to look for cases where one branch leads to an observable node where the other doesn’t.</a:t>
            </a:r>
          </a:p>
        </p:txBody>
      </p:sp>
      <p:sp>
        <p:nvSpPr>
          <p:cNvPr id="13" name="Text Box 4"/>
          <p:cNvSpPr txBox="1">
            <a:spLocks noChangeArrowheads="1"/>
          </p:cNvSpPr>
          <p:nvPr/>
        </p:nvSpPr>
        <p:spPr bwMode="auto">
          <a:xfrm>
            <a:off x="1488114" y="3359855"/>
            <a:ext cx="9407596" cy="2535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646" dirty="0">
                <a:solidFill>
                  <a:srgbClr val="1D3B59"/>
                </a:solidFill>
                <a:effectLst>
                  <a:outerShdw blurRad="38100" dist="38100" dir="2700000" algn="tl">
                    <a:srgbClr val="C0C0C0"/>
                  </a:outerShdw>
                </a:effectLst>
                <a:ea typeface="Cambria Math"/>
              </a:rPr>
              <a:t>Concurrent branching – non-determinism arises from the interleaved execution of nodes in different threads</a:t>
            </a:r>
          </a:p>
          <a:p>
            <a:pPr marL="377979" indent="-377979">
              <a:buFontTx/>
              <a:buChar char="-"/>
            </a:pPr>
            <a:r>
              <a:rPr lang="en-US" altLang="en-US" sz="2646" dirty="0">
                <a:solidFill>
                  <a:srgbClr val="1D3B59"/>
                </a:solidFill>
                <a:effectLst>
                  <a:outerShdw blurRad="38100" dist="38100" dir="2700000" algn="tl">
                    <a:srgbClr val="C0C0C0"/>
                  </a:outerShdw>
                </a:effectLst>
                <a:ea typeface="Cambria Math"/>
              </a:rPr>
              <a:t>Therefore any node in a concurrent branch is a branching point</a:t>
            </a:r>
          </a:p>
          <a:p>
            <a:pPr marL="377979" indent="-377979">
              <a:buFontTx/>
              <a:buChar char="-"/>
            </a:pPr>
            <a:r>
              <a:rPr lang="en-US" altLang="en-US" sz="2646" dirty="0">
                <a:solidFill>
                  <a:srgbClr val="1D3B59"/>
                </a:solidFill>
                <a:effectLst>
                  <a:outerShdw blurRad="38100" dist="38100" dir="2700000" algn="tl">
                    <a:srgbClr val="C0C0C0"/>
                  </a:outerShdw>
                </a:effectLst>
                <a:ea typeface="Cambria Math"/>
              </a:rPr>
              <a:t>but most cases are not critical since they do not prevent the other nodes from executing</a:t>
            </a:r>
          </a:p>
        </p:txBody>
      </p:sp>
    </p:spTree>
    <p:extLst>
      <p:ext uri="{BB962C8B-B14F-4D97-AF65-F5344CB8AC3E}">
        <p14:creationId xmlns:p14="http://schemas.microsoft.com/office/powerpoint/2010/main" val="33025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854542" y="661328"/>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CTL* Properties</a:t>
            </a:r>
            <a:endParaRPr lang="en-US" sz="4330"/>
          </a:p>
        </p:txBody>
      </p:sp>
      <p:sp>
        <p:nvSpPr>
          <p:cNvPr id="7" name="TextBox 6">
            <a:extLst>
              <a:ext uri="{FF2B5EF4-FFF2-40B4-BE49-F238E27FC236}">
                <a16:creationId xmlns:a16="http://schemas.microsoft.com/office/drawing/2014/main" id="{5D37C96E-61C4-4C04-9FEF-589DD49170CD}"/>
              </a:ext>
            </a:extLst>
          </p:cNvPr>
          <p:cNvSpPr txBox="1"/>
          <p:nvPr/>
        </p:nvSpPr>
        <p:spPr>
          <a:xfrm>
            <a:off x="1124842" y="1802164"/>
            <a:ext cx="9957627" cy="4331290"/>
          </a:xfrm>
          <a:prstGeom prst="rect">
            <a:avLst/>
          </a:prstGeom>
          <a:noFill/>
        </p:spPr>
        <p:txBody>
          <a:bodyPr wrap="square">
            <a:spAutoFit/>
          </a:bodyPr>
          <a:lstStyle/>
          <a:p>
            <a:pPr algn="l"/>
            <a:r>
              <a:rPr lang="en-GB" sz="2755">
                <a:latin typeface="Times New Roman" panose="02020603050405020304" pitchFamily="18" charset="0"/>
              </a:rPr>
              <a:t>A CTL* </a:t>
            </a:r>
            <a:r>
              <a:rPr lang="en-GB" sz="2755" i="1">
                <a:latin typeface="Times New Roman" panose="02020603050405020304" pitchFamily="18" charset="0"/>
              </a:rPr>
              <a:t>state formula </a:t>
            </a:r>
            <a:r>
              <a:rPr lang="en-GB" sz="2755">
                <a:latin typeface="Sylfaen" panose="010A0502050306030303" pitchFamily="18" charset="0"/>
              </a:rPr>
              <a:t>ψ </a:t>
            </a:r>
            <a:r>
              <a:rPr lang="en-GB" sz="2755">
                <a:latin typeface="Times New Roman" panose="02020603050405020304" pitchFamily="18" charset="0"/>
              </a:rPr>
              <a:t>is defined as follows, where </a:t>
            </a:r>
            <a:r>
              <a:rPr lang="en-GB" sz="2755">
                <a:latin typeface="Calibri" panose="020F0502020204030204" pitchFamily="34" charset="0"/>
              </a:rPr>
              <a:t>p </a:t>
            </a:r>
            <a:r>
              <a:rPr lang="en-GB" sz="2755">
                <a:latin typeface="ArialUnicodeMS-WinCharSetFFFF-H2"/>
              </a:rPr>
              <a:t>∈ </a:t>
            </a:r>
            <a:r>
              <a:rPr lang="en-GB" sz="2755" i="1">
                <a:latin typeface="Times New Roman" panose="02020603050405020304" pitchFamily="18" charset="0"/>
              </a:rPr>
              <a:t>AP </a:t>
            </a:r>
            <a:r>
              <a:rPr lang="en-GB" sz="2755">
                <a:latin typeface="Times New Roman" panose="02020603050405020304" pitchFamily="18" charset="0"/>
              </a:rPr>
              <a:t>is an atomic proposition, </a:t>
            </a:r>
            <a:r>
              <a:rPr lang="en-GB" sz="2755">
                <a:latin typeface="Sylfaen" panose="010A0502050306030303" pitchFamily="18" charset="0"/>
              </a:rPr>
              <a:t>ψ</a:t>
            </a:r>
            <a:r>
              <a:rPr lang="en-GB" sz="2755" baseline="-25000">
                <a:latin typeface="Times New Roman" panose="02020603050405020304" pitchFamily="18" charset="0"/>
              </a:rPr>
              <a:t>1</a:t>
            </a:r>
            <a:r>
              <a:rPr lang="en-GB" sz="2755">
                <a:latin typeface="Times New Roman" panose="02020603050405020304" pitchFamily="18" charset="0"/>
              </a:rPr>
              <a:t> and </a:t>
            </a:r>
            <a:r>
              <a:rPr lang="en-GB" sz="2755">
                <a:latin typeface="Sylfaen" panose="010A0502050306030303" pitchFamily="18" charset="0"/>
              </a:rPr>
              <a:t>ψ</a:t>
            </a:r>
            <a:r>
              <a:rPr lang="en-GB" sz="2755" baseline="-25000">
                <a:latin typeface="Times New Roman" panose="02020603050405020304" pitchFamily="18" charset="0"/>
              </a:rPr>
              <a:t>2</a:t>
            </a:r>
            <a:r>
              <a:rPr lang="en-GB" sz="2755">
                <a:latin typeface="Times New Roman" panose="02020603050405020304" pitchFamily="18" charset="0"/>
              </a:rPr>
              <a:t> are state formulas and </a:t>
            </a:r>
            <a:r>
              <a:rPr lang="en-GB" sz="2755">
                <a:latin typeface="Sylfaen" panose="010A0502050306030303" pitchFamily="18" charset="0"/>
              </a:rPr>
              <a:t>φ </a:t>
            </a:r>
            <a:r>
              <a:rPr lang="en-GB" sz="2755">
                <a:latin typeface="Times New Roman" panose="02020603050405020304" pitchFamily="18" charset="0"/>
              </a:rPr>
              <a:t>is a </a:t>
            </a:r>
            <a:r>
              <a:rPr lang="en-GB" sz="2755" i="1">
                <a:latin typeface="Times New Roman" panose="02020603050405020304" pitchFamily="18" charset="0"/>
              </a:rPr>
              <a:t>path </a:t>
            </a:r>
            <a:r>
              <a:rPr lang="en-GB" sz="2755">
                <a:latin typeface="Times New Roman" panose="02020603050405020304" pitchFamily="18" charset="0"/>
              </a:rPr>
              <a:t>formula:</a:t>
            </a:r>
          </a:p>
          <a:p>
            <a:pPr algn="l"/>
            <a:endParaRPr lang="en-GB" sz="2755">
              <a:latin typeface="Times New Roman" panose="02020603050405020304" pitchFamily="18" charset="0"/>
            </a:endParaRPr>
          </a:p>
          <a:p>
            <a:pPr algn="l"/>
            <a:r>
              <a:rPr lang="el-GR" sz="2755">
                <a:latin typeface="Sylfaen" panose="010A0502050306030303" pitchFamily="18" charset="0"/>
              </a:rPr>
              <a:t>ψ </a:t>
            </a:r>
            <a:r>
              <a:rPr lang="el-GR" sz="2755">
                <a:latin typeface="Times New Roman" panose="02020603050405020304" pitchFamily="18" charset="0"/>
              </a:rPr>
              <a:t>= </a:t>
            </a:r>
            <a:r>
              <a:rPr lang="en-AU" sz="2755" i="1">
                <a:latin typeface="Times New Roman" panose="02020603050405020304" pitchFamily="18" charset="0"/>
              </a:rPr>
              <a:t>true </a:t>
            </a:r>
            <a:r>
              <a:rPr lang="en-AU" sz="2755">
                <a:latin typeface="Times New Roman" panose="02020603050405020304" pitchFamily="18" charset="0"/>
              </a:rPr>
              <a:t>| </a:t>
            </a:r>
            <a:r>
              <a:rPr lang="en-AU" sz="2755">
                <a:latin typeface="Calibri" panose="020F0502020204030204" pitchFamily="34" charset="0"/>
              </a:rPr>
              <a:t>p </a:t>
            </a:r>
            <a:r>
              <a:rPr lang="en-AU" sz="2755">
                <a:latin typeface="Times New Roman" panose="02020603050405020304" pitchFamily="18" charset="0"/>
              </a:rPr>
              <a:t>| </a:t>
            </a:r>
            <a:r>
              <a:rPr lang="el-GR" sz="2755">
                <a:latin typeface="Sylfaen" panose="010A0502050306030303" pitchFamily="18" charset="0"/>
              </a:rPr>
              <a:t>ψ</a:t>
            </a:r>
            <a:r>
              <a:rPr lang="el-GR" sz="2755" baseline="-25000">
                <a:latin typeface="Times New Roman" panose="02020603050405020304" pitchFamily="18" charset="0"/>
              </a:rPr>
              <a:t>1</a:t>
            </a:r>
            <a:r>
              <a:rPr lang="el-GR" sz="2755">
                <a:latin typeface="Times New Roman" panose="02020603050405020304" pitchFamily="18" charset="0"/>
              </a:rPr>
              <a:t> </a:t>
            </a:r>
            <a:r>
              <a:rPr lang="el-GR" sz="2755">
                <a:latin typeface="LucidaSansUnicode"/>
              </a:rPr>
              <a:t>∧ </a:t>
            </a:r>
            <a:r>
              <a:rPr lang="el-GR" sz="2755">
                <a:latin typeface="Sylfaen" panose="010A0502050306030303" pitchFamily="18" charset="0"/>
              </a:rPr>
              <a:t>ψ</a:t>
            </a:r>
            <a:r>
              <a:rPr lang="el-GR" sz="2755" baseline="-25000">
                <a:latin typeface="Times New Roman" panose="02020603050405020304" pitchFamily="18" charset="0"/>
              </a:rPr>
              <a:t>2</a:t>
            </a:r>
            <a:r>
              <a:rPr lang="el-GR" sz="2755">
                <a:latin typeface="Times New Roman" panose="02020603050405020304" pitchFamily="18" charset="0"/>
              </a:rPr>
              <a:t> | </a:t>
            </a:r>
            <a:r>
              <a:rPr lang="el-GR" sz="2755">
                <a:latin typeface="Zed"/>
              </a:rPr>
              <a:t>! </a:t>
            </a:r>
            <a:r>
              <a:rPr lang="el-GR" sz="2755">
                <a:latin typeface="Sylfaen" panose="010A0502050306030303" pitchFamily="18" charset="0"/>
              </a:rPr>
              <a:t>ψ</a:t>
            </a:r>
            <a:r>
              <a:rPr lang="el-GR" sz="2755" baseline="-25000">
                <a:latin typeface="Times New Roman" panose="02020603050405020304" pitchFamily="18" charset="0"/>
              </a:rPr>
              <a:t>1</a:t>
            </a:r>
            <a:r>
              <a:rPr lang="el-GR" sz="2755">
                <a:latin typeface="Times New Roman" panose="02020603050405020304" pitchFamily="18" charset="0"/>
              </a:rPr>
              <a:t> | </a:t>
            </a:r>
            <a:r>
              <a:rPr lang="en-AU" sz="2755">
                <a:latin typeface="Calibri" panose="020F0502020204030204" pitchFamily="34" charset="0"/>
              </a:rPr>
              <a:t>E</a:t>
            </a:r>
            <a:r>
              <a:rPr lang="el-GR" sz="2755">
                <a:latin typeface="Sylfaen" panose="010A0502050306030303" pitchFamily="18" charset="0"/>
              </a:rPr>
              <a:t>φ</a:t>
            </a:r>
            <a:endParaRPr lang="en-GB" sz="2755">
              <a:latin typeface="Sylfaen" panose="010A0502050306030303" pitchFamily="18" charset="0"/>
            </a:endParaRPr>
          </a:p>
          <a:p>
            <a:pPr algn="l"/>
            <a:endParaRPr lang="el-GR" sz="2755">
              <a:latin typeface="Sylfaen" panose="010A0502050306030303" pitchFamily="18" charset="0"/>
            </a:endParaRPr>
          </a:p>
          <a:p>
            <a:pPr algn="l"/>
            <a:r>
              <a:rPr lang="en-GB" sz="2755">
                <a:latin typeface="Times New Roman" panose="02020603050405020304" pitchFamily="18" charset="0"/>
              </a:rPr>
              <a:t>A CTL* </a:t>
            </a:r>
            <a:r>
              <a:rPr lang="en-GB" sz="2755" i="1">
                <a:latin typeface="Times New Roman" panose="02020603050405020304" pitchFamily="18" charset="0"/>
              </a:rPr>
              <a:t>path formula </a:t>
            </a:r>
            <a:r>
              <a:rPr lang="en-GB" sz="2755">
                <a:latin typeface="Times New Roman" panose="02020603050405020304" pitchFamily="18" charset="0"/>
              </a:rPr>
              <a:t>is defined as follows, where </a:t>
            </a:r>
            <a:r>
              <a:rPr lang="en-GB" sz="2755">
                <a:latin typeface="Sylfaen" panose="010A0502050306030303" pitchFamily="18" charset="0"/>
              </a:rPr>
              <a:t>φ</a:t>
            </a:r>
            <a:r>
              <a:rPr lang="en-GB" sz="2755">
                <a:latin typeface="Times New Roman" panose="02020603050405020304" pitchFamily="18" charset="0"/>
              </a:rPr>
              <a:t>1 and </a:t>
            </a:r>
            <a:r>
              <a:rPr lang="en-GB" sz="2755">
                <a:latin typeface="Sylfaen" panose="010A0502050306030303" pitchFamily="18" charset="0"/>
              </a:rPr>
              <a:t>φ</a:t>
            </a:r>
            <a:r>
              <a:rPr lang="en-GB" sz="2755">
                <a:latin typeface="Times New Roman" panose="02020603050405020304" pitchFamily="18" charset="0"/>
              </a:rPr>
              <a:t>2 are path formulas and </a:t>
            </a:r>
            <a:r>
              <a:rPr lang="en-GB" sz="2755">
                <a:latin typeface="Sylfaen" panose="010A0502050306030303" pitchFamily="18" charset="0"/>
              </a:rPr>
              <a:t>ψ </a:t>
            </a:r>
            <a:r>
              <a:rPr lang="en-GB" sz="2755">
                <a:latin typeface="Times New Roman" panose="02020603050405020304" pitchFamily="18" charset="0"/>
              </a:rPr>
              <a:t>is a state </a:t>
            </a:r>
            <a:r>
              <a:rPr lang="en-AU" sz="2755">
                <a:latin typeface="Times New Roman" panose="02020603050405020304" pitchFamily="18" charset="0"/>
              </a:rPr>
              <a:t>formula:</a:t>
            </a:r>
          </a:p>
          <a:p>
            <a:pPr algn="l"/>
            <a:endParaRPr lang="en-AU" sz="2755">
              <a:latin typeface="Times New Roman" panose="02020603050405020304" pitchFamily="18" charset="0"/>
            </a:endParaRPr>
          </a:p>
          <a:p>
            <a:pPr algn="l"/>
            <a:r>
              <a:rPr lang="el-GR" sz="2755">
                <a:latin typeface="Sylfaen" panose="010A0502050306030303" pitchFamily="18" charset="0"/>
              </a:rPr>
              <a:t>φ </a:t>
            </a:r>
            <a:r>
              <a:rPr lang="el-GR" sz="2755">
                <a:latin typeface="Times New Roman" panose="02020603050405020304" pitchFamily="18" charset="0"/>
              </a:rPr>
              <a:t>= </a:t>
            </a:r>
            <a:r>
              <a:rPr lang="el-GR" sz="2755">
                <a:latin typeface="Sylfaen" panose="010A0502050306030303" pitchFamily="18" charset="0"/>
              </a:rPr>
              <a:t>ψ </a:t>
            </a:r>
            <a:r>
              <a:rPr lang="el-GR" sz="2755">
                <a:latin typeface="Times New Roman" panose="02020603050405020304" pitchFamily="18" charset="0"/>
              </a:rPr>
              <a:t>| </a:t>
            </a:r>
            <a:r>
              <a:rPr lang="el-GR" sz="2755">
                <a:latin typeface="Sylfaen" panose="010A0502050306030303" pitchFamily="18" charset="0"/>
              </a:rPr>
              <a:t>φ</a:t>
            </a:r>
            <a:r>
              <a:rPr lang="el-GR" sz="2755" baseline="-25000">
                <a:latin typeface="Times New Roman" panose="02020603050405020304" pitchFamily="18" charset="0"/>
              </a:rPr>
              <a:t>1</a:t>
            </a:r>
            <a:r>
              <a:rPr lang="el-GR" sz="2755">
                <a:latin typeface="Times New Roman" panose="02020603050405020304" pitchFamily="18" charset="0"/>
              </a:rPr>
              <a:t> </a:t>
            </a:r>
            <a:r>
              <a:rPr lang="el-GR" sz="2755">
                <a:latin typeface="LucidaSansUnicode"/>
              </a:rPr>
              <a:t>∧ </a:t>
            </a:r>
            <a:r>
              <a:rPr lang="el-GR" sz="2755">
                <a:latin typeface="Sylfaen" panose="010A0502050306030303" pitchFamily="18" charset="0"/>
              </a:rPr>
              <a:t>φ</a:t>
            </a:r>
            <a:r>
              <a:rPr lang="el-GR" sz="2755" baseline="-25000">
                <a:latin typeface="Times New Roman" panose="02020603050405020304" pitchFamily="18" charset="0"/>
              </a:rPr>
              <a:t>2</a:t>
            </a:r>
            <a:r>
              <a:rPr lang="el-GR" sz="2755">
                <a:latin typeface="Times New Roman" panose="02020603050405020304" pitchFamily="18" charset="0"/>
              </a:rPr>
              <a:t> | </a:t>
            </a:r>
            <a:r>
              <a:rPr lang="el-GR" sz="2755">
                <a:latin typeface="Zed"/>
              </a:rPr>
              <a:t>! </a:t>
            </a:r>
            <a:r>
              <a:rPr lang="el-GR" sz="2755">
                <a:latin typeface="Sylfaen" panose="010A0502050306030303" pitchFamily="18" charset="0"/>
              </a:rPr>
              <a:t>φ</a:t>
            </a:r>
            <a:r>
              <a:rPr lang="el-GR" sz="2755" baseline="-25000">
                <a:latin typeface="Times New Roman" panose="02020603050405020304" pitchFamily="18" charset="0"/>
              </a:rPr>
              <a:t>1</a:t>
            </a:r>
            <a:r>
              <a:rPr lang="el-GR" sz="2755">
                <a:latin typeface="Times New Roman" panose="02020603050405020304" pitchFamily="18" charset="0"/>
              </a:rPr>
              <a:t> | </a:t>
            </a:r>
            <a:r>
              <a:rPr lang="en-AU" sz="2755">
                <a:latin typeface="Calibri" panose="020F0502020204030204" pitchFamily="34" charset="0"/>
              </a:rPr>
              <a:t>X</a:t>
            </a:r>
            <a:r>
              <a:rPr lang="el-GR" sz="2755">
                <a:latin typeface="Sylfaen" panose="010A0502050306030303" pitchFamily="18" charset="0"/>
              </a:rPr>
              <a:t>φ</a:t>
            </a:r>
            <a:r>
              <a:rPr lang="el-GR" sz="2755" baseline="-25000">
                <a:latin typeface="Times New Roman" panose="02020603050405020304" pitchFamily="18" charset="0"/>
              </a:rPr>
              <a:t>1</a:t>
            </a:r>
            <a:r>
              <a:rPr lang="el-GR" sz="2755">
                <a:latin typeface="Times New Roman" panose="02020603050405020304" pitchFamily="18" charset="0"/>
              </a:rPr>
              <a:t> | </a:t>
            </a:r>
            <a:r>
              <a:rPr lang="el-GR" sz="2755">
                <a:latin typeface="Sylfaen" panose="010A0502050306030303" pitchFamily="18" charset="0"/>
              </a:rPr>
              <a:t>φ</a:t>
            </a:r>
            <a:r>
              <a:rPr lang="el-GR" sz="2755" baseline="-25000">
                <a:latin typeface="Times New Roman" panose="02020603050405020304" pitchFamily="18" charset="0"/>
              </a:rPr>
              <a:t>1</a:t>
            </a:r>
            <a:r>
              <a:rPr lang="el-GR" sz="2755">
                <a:latin typeface="Times New Roman" panose="02020603050405020304" pitchFamily="18" charset="0"/>
              </a:rPr>
              <a:t> </a:t>
            </a:r>
            <a:r>
              <a:rPr lang="en-AU" sz="2755">
                <a:latin typeface="Calibri" panose="020F0502020204030204" pitchFamily="34" charset="0"/>
              </a:rPr>
              <a:t>U </a:t>
            </a:r>
            <a:r>
              <a:rPr lang="el-GR" sz="2755">
                <a:latin typeface="Sylfaen" panose="010A0502050306030303" pitchFamily="18" charset="0"/>
              </a:rPr>
              <a:t>φ</a:t>
            </a:r>
            <a:r>
              <a:rPr lang="el-GR" sz="2755" baseline="-25000">
                <a:latin typeface="Times New Roman" panose="02020603050405020304" pitchFamily="18" charset="0"/>
              </a:rPr>
              <a:t>2</a:t>
            </a:r>
          </a:p>
        </p:txBody>
      </p:sp>
    </p:spTree>
    <p:extLst>
      <p:ext uri="{BB962C8B-B14F-4D97-AF65-F5344CB8AC3E}">
        <p14:creationId xmlns:p14="http://schemas.microsoft.com/office/powerpoint/2010/main" val="194324217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9" name="Picture 11"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021"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2"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35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3" name="Picture 5"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299"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4" name="Picture 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245"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5" name="Picture 7"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3886">
            <a:off x="549518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6" name="Picture 8"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30"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7" name="Picture 9"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076"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10"/>
          <p:cNvSpPr txBox="1">
            <a:spLocks noChangeArrowheads="1"/>
          </p:cNvSpPr>
          <p:nvPr/>
        </p:nvSpPr>
        <p:spPr bwMode="auto">
          <a:xfrm>
            <a:off x="1802879" y="483733"/>
            <a:ext cx="9300611" cy="702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968" dirty="0">
                <a:solidFill>
                  <a:srgbClr val="1D3B59"/>
                </a:solidFill>
              </a:rPr>
              <a:t>Next-preserving Slicing</a:t>
            </a:r>
          </a:p>
        </p:txBody>
      </p:sp>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026" y="1626490"/>
            <a:ext cx="8882618" cy="551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890826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9" name="Picture 11"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021"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2"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35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3" name="Picture 5"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299"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4" name="Picture 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245"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5" name="Picture 7"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3886">
            <a:off x="549518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6" name="Picture 8"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30"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7" name="Picture 9"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076"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10"/>
          <p:cNvSpPr txBox="1">
            <a:spLocks noChangeArrowheads="1"/>
          </p:cNvSpPr>
          <p:nvPr/>
        </p:nvSpPr>
        <p:spPr bwMode="auto">
          <a:xfrm>
            <a:off x="1802879" y="483733"/>
            <a:ext cx="9300611" cy="702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968" dirty="0">
                <a:solidFill>
                  <a:srgbClr val="1D3B59"/>
                </a:solidFill>
              </a:rPr>
              <a:t>Next-preserving Slicing</a:t>
            </a:r>
          </a:p>
        </p:txBody>
      </p:sp>
      <p:sp>
        <p:nvSpPr>
          <p:cNvPr id="18" name="Text Box 4"/>
          <p:cNvSpPr txBox="1">
            <a:spLocks noChangeArrowheads="1"/>
          </p:cNvSpPr>
          <p:nvPr/>
        </p:nvSpPr>
        <p:spPr bwMode="auto">
          <a:xfrm>
            <a:off x="1547353" y="6115987"/>
            <a:ext cx="9407596" cy="90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646" dirty="0">
                <a:solidFill>
                  <a:srgbClr val="1D3B59"/>
                </a:solidFill>
                <a:effectLst>
                  <a:outerShdw blurRad="38100" dist="38100" dir="2700000" algn="tl">
                    <a:srgbClr val="C0C0C0"/>
                  </a:outerShdw>
                </a:effectLst>
                <a:ea typeface="Cambria Math"/>
              </a:rPr>
              <a:t>Conditional nodes – not really branching in the transition system, except if it’s external input nodes.</a:t>
            </a:r>
          </a:p>
        </p:txBody>
      </p:sp>
      <p:pic>
        <p:nvPicPr>
          <p:cNvPr id="686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3304" y="1470214"/>
            <a:ext cx="6478221" cy="4672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550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9" name="Picture 11"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021"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2"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35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3" name="Picture 5"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299"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4" name="Picture 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245"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5" name="Picture 7"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3886">
            <a:off x="549518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6" name="Picture 8"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30"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89097" name="Picture 9"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076"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10"/>
          <p:cNvSpPr txBox="1">
            <a:spLocks noChangeArrowheads="1"/>
          </p:cNvSpPr>
          <p:nvPr/>
        </p:nvSpPr>
        <p:spPr bwMode="auto">
          <a:xfrm>
            <a:off x="1802879" y="483733"/>
            <a:ext cx="9300611" cy="702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968" dirty="0">
                <a:solidFill>
                  <a:srgbClr val="1D3B59"/>
                </a:solidFill>
              </a:rPr>
              <a:t>Next-preserving Branching </a:t>
            </a:r>
            <a:r>
              <a:rPr lang="en-US" altLang="en-US" sz="3968" dirty="0" err="1">
                <a:solidFill>
                  <a:srgbClr val="1D3B59"/>
                </a:solidFill>
              </a:rPr>
              <a:t>Bisimulation</a:t>
            </a:r>
            <a:endParaRPr lang="en-US" altLang="en-US" sz="3968" dirty="0">
              <a:solidFill>
                <a:srgbClr val="1D3B59"/>
              </a:solidFill>
            </a:endParaRPr>
          </a:p>
        </p:txBody>
      </p:sp>
      <p:sp>
        <p:nvSpPr>
          <p:cNvPr id="16" name="Text Box 4"/>
          <p:cNvSpPr txBox="1">
            <a:spLocks noChangeArrowheads="1"/>
          </p:cNvSpPr>
          <p:nvPr/>
        </p:nvSpPr>
        <p:spPr bwMode="auto">
          <a:xfrm>
            <a:off x="1547353" y="2084499"/>
            <a:ext cx="9407596"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646" dirty="0">
                <a:solidFill>
                  <a:srgbClr val="1D3B59"/>
                </a:solidFill>
                <a:effectLst>
                  <a:outerShdw blurRad="38100" dist="38100" dir="2700000" algn="tl">
                    <a:srgbClr val="C0C0C0"/>
                  </a:outerShdw>
                </a:effectLst>
                <a:ea typeface="Cambria Math"/>
              </a:rPr>
              <a:t>- Proof of correctness that it preserves CTL* including X.</a:t>
            </a:r>
          </a:p>
        </p:txBody>
      </p:sp>
      <p:sp>
        <p:nvSpPr>
          <p:cNvPr id="12" name="Text Box 4"/>
          <p:cNvSpPr txBox="1">
            <a:spLocks noChangeArrowheads="1"/>
          </p:cNvSpPr>
          <p:nvPr/>
        </p:nvSpPr>
        <p:spPr bwMode="auto">
          <a:xfrm>
            <a:off x="1534975" y="3191862"/>
            <a:ext cx="9407596" cy="90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646" dirty="0">
                <a:solidFill>
                  <a:srgbClr val="1D3B59"/>
                </a:solidFill>
                <a:effectLst>
                  <a:outerShdw blurRad="38100" dist="38100" dir="2700000" algn="tl">
                    <a:srgbClr val="C0C0C0"/>
                  </a:outerShdw>
                </a:effectLst>
                <a:ea typeface="Cambria Math"/>
              </a:rPr>
              <a:t>- Useful for applications where the X operator is required, e.g. slicing.</a:t>
            </a:r>
          </a:p>
        </p:txBody>
      </p:sp>
    </p:spTree>
    <p:extLst>
      <p:ext uri="{BB962C8B-B14F-4D97-AF65-F5344CB8AC3E}">
        <p14:creationId xmlns:p14="http://schemas.microsoft.com/office/powerpoint/2010/main" val="203099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CTL* Formulas</a:t>
            </a:r>
            <a:endParaRPr lang="en-US" sz="4330"/>
          </a:p>
        </p:txBody>
      </p:sp>
      <p:sp>
        <p:nvSpPr>
          <p:cNvPr id="5" name="TextBox 4">
            <a:extLst>
              <a:ext uri="{FF2B5EF4-FFF2-40B4-BE49-F238E27FC236}">
                <a16:creationId xmlns:a16="http://schemas.microsoft.com/office/drawing/2014/main" id="{3CF64775-25CE-4C89-875D-28FAB646B24D}"/>
              </a:ext>
            </a:extLst>
          </p:cNvPr>
          <p:cNvSpPr txBox="1"/>
          <p:nvPr/>
        </p:nvSpPr>
        <p:spPr>
          <a:xfrm>
            <a:off x="835794" y="1848768"/>
            <a:ext cx="9718982" cy="3725515"/>
          </a:xfrm>
          <a:prstGeom prst="rect">
            <a:avLst/>
          </a:prstGeom>
          <a:noFill/>
        </p:spPr>
        <p:txBody>
          <a:bodyPr wrap="square">
            <a:spAutoFit/>
          </a:bodyPr>
          <a:lstStyle/>
          <a:p>
            <a:pPr algn="l"/>
            <a:r>
              <a:rPr lang="en-GB" sz="2362">
                <a:latin typeface="Times New Roman" panose="02020603050405020304" pitchFamily="18" charset="0"/>
              </a:rPr>
              <a:t>Let </a:t>
            </a:r>
            <a:r>
              <a:rPr lang="en-GB" sz="2362" i="1">
                <a:latin typeface="Times New Roman" panose="02020603050405020304" pitchFamily="18" charset="0"/>
              </a:rPr>
              <a:t>T </a:t>
            </a:r>
            <a:r>
              <a:rPr lang="en-GB" sz="2362">
                <a:latin typeface="Times New Roman" panose="02020603050405020304" pitchFamily="18" charset="0"/>
              </a:rPr>
              <a:t>= (</a:t>
            </a:r>
            <a:r>
              <a:rPr lang="en-GB" sz="2362" b="1">
                <a:latin typeface="ScriptMTBold"/>
              </a:rPr>
              <a:t>S</a:t>
            </a:r>
            <a:r>
              <a:rPr lang="en-GB" sz="2362">
                <a:latin typeface="Times New Roman" panose="02020603050405020304" pitchFamily="18" charset="0"/>
              </a:rPr>
              <a:t>, </a:t>
            </a:r>
            <a:r>
              <a:rPr lang="en-GB" sz="2362" i="1">
                <a:latin typeface="Times New Roman" panose="02020603050405020304" pitchFamily="18" charset="0"/>
              </a:rPr>
              <a:t>AP</a:t>
            </a:r>
            <a:r>
              <a:rPr lang="en-GB" sz="2362">
                <a:latin typeface="Times New Roman" panose="02020603050405020304" pitchFamily="18" charset="0"/>
              </a:rPr>
              <a:t>, </a:t>
            </a:r>
            <a:r>
              <a:rPr lang="en-GB" sz="2362" b="1">
                <a:latin typeface="ScriptMTBold"/>
              </a:rPr>
              <a:t>L</a:t>
            </a:r>
            <a:r>
              <a:rPr lang="en-GB" sz="2362">
                <a:latin typeface="Times New Roman" panose="02020603050405020304" pitchFamily="18" charset="0"/>
              </a:rPr>
              <a:t>, </a:t>
            </a:r>
            <a:r>
              <a:rPr lang="en-GB" sz="2362" b="1">
                <a:latin typeface="ScriptMTBold"/>
              </a:rPr>
              <a:t>I</a:t>
            </a:r>
            <a:r>
              <a:rPr lang="en-GB" sz="2362">
                <a:latin typeface="Times New Roman" panose="02020603050405020304" pitchFamily="18" charset="0"/>
              </a:rPr>
              <a:t>, </a:t>
            </a:r>
            <a:r>
              <a:rPr lang="en-GB" sz="2362">
                <a:latin typeface="TimesNewRoman"/>
              </a:rPr>
              <a:t>→</a:t>
            </a:r>
            <a:r>
              <a:rPr lang="en-GB" sz="2362">
                <a:latin typeface="Times New Roman" panose="02020603050405020304" pitchFamily="18" charset="0"/>
              </a:rPr>
              <a:t>) be a transition system. A CTL* state formula </a:t>
            </a:r>
            <a:r>
              <a:rPr lang="en-GB" sz="2362">
                <a:latin typeface="Sylfaen" panose="010A0502050306030303" pitchFamily="18" charset="0"/>
              </a:rPr>
              <a:t>ψ </a:t>
            </a:r>
            <a:r>
              <a:rPr lang="en-GB" sz="2362">
                <a:latin typeface="Times New Roman" panose="02020603050405020304" pitchFamily="18" charset="0"/>
              </a:rPr>
              <a:t>holds in a state </a:t>
            </a:r>
            <a:r>
              <a:rPr lang="en-GB" sz="2362" i="1">
                <a:latin typeface="Times New Roman" panose="02020603050405020304" pitchFamily="18" charset="0"/>
              </a:rPr>
              <a:t>s </a:t>
            </a:r>
            <a:r>
              <a:rPr lang="en-GB" sz="2362">
                <a:latin typeface="ArialUnicodeMS-WinCharSetFFFF-H2"/>
              </a:rPr>
              <a:t>∈ </a:t>
            </a:r>
            <a:r>
              <a:rPr lang="en-GB" sz="2362" b="1">
                <a:latin typeface="ScriptMTBold"/>
              </a:rPr>
              <a:t>S</a:t>
            </a:r>
            <a:r>
              <a:rPr lang="en-GB" sz="2362">
                <a:latin typeface="Times New Roman" panose="02020603050405020304" pitchFamily="18" charset="0"/>
              </a:rPr>
              <a:t>, denoted </a:t>
            </a:r>
            <a:r>
              <a:rPr lang="en-GB" sz="2362" i="1">
                <a:latin typeface="Times New Roman" panose="02020603050405020304" pitchFamily="18" charset="0"/>
              </a:rPr>
              <a:t>T</a:t>
            </a:r>
            <a:r>
              <a:rPr lang="en-GB" sz="2362">
                <a:latin typeface="Times New Roman" panose="02020603050405020304" pitchFamily="18" charset="0"/>
              </a:rPr>
              <a:t>, </a:t>
            </a:r>
            <a:r>
              <a:rPr lang="en-GB" sz="2362" i="1">
                <a:latin typeface="Times New Roman" panose="02020603050405020304" pitchFamily="18" charset="0"/>
              </a:rPr>
              <a:t>s </a:t>
            </a:r>
            <a:r>
              <a:rPr lang="en-GB" sz="2362">
                <a:latin typeface="LucidaSansUnicode"/>
              </a:rPr>
              <a:t>⊨ </a:t>
            </a:r>
            <a:r>
              <a:rPr lang="en-GB" sz="2362">
                <a:latin typeface="Sylfaen" panose="010A0502050306030303" pitchFamily="18" charset="0"/>
              </a:rPr>
              <a:t>ψ</a:t>
            </a:r>
            <a:r>
              <a:rPr lang="en-GB" sz="2362">
                <a:latin typeface="Times New Roman" panose="02020603050405020304" pitchFamily="18" charset="0"/>
              </a:rPr>
              <a:t>, or simply </a:t>
            </a:r>
            <a:r>
              <a:rPr lang="en-GB" sz="2362" i="1">
                <a:latin typeface="Times New Roman" panose="02020603050405020304" pitchFamily="18" charset="0"/>
              </a:rPr>
              <a:t>s </a:t>
            </a:r>
            <a:r>
              <a:rPr lang="en-GB" sz="2362">
                <a:latin typeface="LucidaSansUnicode"/>
              </a:rPr>
              <a:t>⊨ </a:t>
            </a:r>
            <a:r>
              <a:rPr lang="en-GB" sz="2362">
                <a:latin typeface="Sylfaen" panose="010A0502050306030303" pitchFamily="18" charset="0"/>
              </a:rPr>
              <a:t>ψ</a:t>
            </a:r>
            <a:r>
              <a:rPr lang="en-GB" sz="2362">
                <a:latin typeface="Times New Roman" panose="02020603050405020304" pitchFamily="18" charset="0"/>
              </a:rPr>
              <a:t>, according to the following, where </a:t>
            </a:r>
            <a:r>
              <a:rPr lang="en-GB" sz="2362">
                <a:latin typeface="Sylfaen" panose="010A0502050306030303" pitchFamily="18" charset="0"/>
              </a:rPr>
              <a:t>ψ</a:t>
            </a:r>
            <a:r>
              <a:rPr lang="en-GB" sz="2362" baseline="-25000">
                <a:latin typeface="Times New Roman" panose="02020603050405020304" pitchFamily="18" charset="0"/>
              </a:rPr>
              <a:t>1</a:t>
            </a:r>
            <a:r>
              <a:rPr lang="en-GB" sz="2362">
                <a:latin typeface="Times New Roman" panose="02020603050405020304" pitchFamily="18" charset="0"/>
              </a:rPr>
              <a:t> and </a:t>
            </a:r>
            <a:r>
              <a:rPr lang="en-GB" sz="2362">
                <a:latin typeface="Sylfaen" panose="010A0502050306030303" pitchFamily="18" charset="0"/>
              </a:rPr>
              <a:t>ψ</a:t>
            </a:r>
            <a:r>
              <a:rPr lang="en-GB" sz="2362" baseline="-25000">
                <a:latin typeface="Times New Roman" panose="02020603050405020304" pitchFamily="18" charset="0"/>
              </a:rPr>
              <a:t>2</a:t>
            </a:r>
            <a:r>
              <a:rPr lang="en-GB" sz="2362">
                <a:latin typeface="Times New Roman" panose="02020603050405020304" pitchFamily="18" charset="0"/>
              </a:rPr>
              <a:t> are CTL* state formulas and </a:t>
            </a:r>
            <a:r>
              <a:rPr lang="en-GB" sz="2362">
                <a:latin typeface="Sylfaen" panose="010A0502050306030303" pitchFamily="18" charset="0"/>
              </a:rPr>
              <a:t>φ </a:t>
            </a:r>
            <a:r>
              <a:rPr lang="en-GB" sz="2362">
                <a:latin typeface="Times New Roman" panose="02020603050405020304" pitchFamily="18" charset="0"/>
              </a:rPr>
              <a:t>is a CTL* path formula:</a:t>
            </a:r>
          </a:p>
          <a:p>
            <a:pPr algn="l"/>
            <a:endParaRPr lang="en-GB" sz="2362">
              <a:latin typeface="Times New Roman" panose="02020603050405020304" pitchFamily="18" charset="0"/>
            </a:endParaRPr>
          </a:p>
          <a:p>
            <a:pPr algn="l"/>
            <a:r>
              <a:rPr lang="en-AU" sz="2362" i="1">
                <a:latin typeface="Times New Roman" panose="02020603050405020304" pitchFamily="18" charset="0"/>
              </a:rPr>
              <a:t>s </a:t>
            </a:r>
            <a:r>
              <a:rPr lang="en-AU" sz="2362">
                <a:latin typeface="LucidaSansUnicode"/>
              </a:rPr>
              <a:t>⊨ </a:t>
            </a:r>
            <a:r>
              <a:rPr lang="en-AU" sz="2362" i="1">
                <a:latin typeface="Times New Roman" panose="02020603050405020304" pitchFamily="18" charset="0"/>
              </a:rPr>
              <a:t>true</a:t>
            </a:r>
            <a:r>
              <a:rPr lang="en-AU" sz="2362">
                <a:latin typeface="Times New Roman" panose="02020603050405020304" pitchFamily="18" charset="0"/>
              </a:rPr>
              <a:t>,</a:t>
            </a:r>
          </a:p>
          <a:p>
            <a:pPr algn="l"/>
            <a:r>
              <a:rPr lang="en-AU" sz="2362" i="1">
                <a:latin typeface="Times New Roman" panose="02020603050405020304" pitchFamily="18" charset="0"/>
              </a:rPr>
              <a:t>s </a:t>
            </a:r>
            <a:r>
              <a:rPr lang="en-AU" sz="2362">
                <a:latin typeface="LucidaSansUnicode"/>
              </a:rPr>
              <a:t>⊨ </a:t>
            </a:r>
            <a:r>
              <a:rPr lang="en-AU" sz="2362" i="1">
                <a:latin typeface="Times New Roman" panose="02020603050405020304" pitchFamily="18" charset="0"/>
              </a:rPr>
              <a:t>a </a:t>
            </a:r>
            <a:r>
              <a:rPr lang="en-AU" sz="2362">
                <a:latin typeface="ArialUnicodeMS-WinCharSetFFFF-H2"/>
              </a:rPr>
              <a:t>∈ </a:t>
            </a:r>
            <a:r>
              <a:rPr lang="en-AU" sz="2362" i="1">
                <a:latin typeface="Times New Roman" panose="02020603050405020304" pitchFamily="18" charset="0"/>
              </a:rPr>
              <a:t>AP </a:t>
            </a:r>
            <a:r>
              <a:rPr lang="en-AU" sz="2362">
                <a:latin typeface="Times New Roman" panose="02020603050405020304" pitchFamily="18" charset="0"/>
              </a:rPr>
              <a:t>iff </a:t>
            </a:r>
            <a:r>
              <a:rPr lang="en-AU" sz="2362" i="1">
                <a:latin typeface="Times New Roman" panose="02020603050405020304" pitchFamily="18" charset="0"/>
              </a:rPr>
              <a:t>a </a:t>
            </a:r>
            <a:r>
              <a:rPr lang="en-AU" sz="2362">
                <a:latin typeface="ArialUnicodeMS-WinCharSetFFFF-H2"/>
              </a:rPr>
              <a:t>∈ </a:t>
            </a:r>
            <a:r>
              <a:rPr lang="en-AU" sz="2362" b="1">
                <a:latin typeface="ScriptMTBold"/>
              </a:rPr>
              <a:t>L </a:t>
            </a:r>
            <a:r>
              <a:rPr lang="en-AU" sz="2362">
                <a:latin typeface="Times New Roman" panose="02020603050405020304" pitchFamily="18" charset="0"/>
              </a:rPr>
              <a:t>(</a:t>
            </a:r>
            <a:r>
              <a:rPr lang="en-AU" sz="2362" i="1">
                <a:latin typeface="Times New Roman" panose="02020603050405020304" pitchFamily="18" charset="0"/>
              </a:rPr>
              <a:t>s</a:t>
            </a:r>
            <a:r>
              <a:rPr lang="en-AU" sz="2362">
                <a:latin typeface="Times New Roman" panose="02020603050405020304" pitchFamily="18" charset="0"/>
              </a:rPr>
              <a:t>),</a:t>
            </a:r>
          </a:p>
          <a:p>
            <a:pPr algn="l"/>
            <a:r>
              <a:rPr lang="en-GB" sz="2362" i="1">
                <a:latin typeface="Times New Roman" panose="02020603050405020304" pitchFamily="18" charset="0"/>
              </a:rPr>
              <a:t>s </a:t>
            </a:r>
            <a:r>
              <a:rPr lang="en-GB" sz="2362">
                <a:latin typeface="LucidaSansUnicode"/>
              </a:rPr>
              <a:t>⊨ </a:t>
            </a:r>
            <a:r>
              <a:rPr lang="en-GB" sz="2362">
                <a:latin typeface="Zed"/>
              </a:rPr>
              <a:t>! </a:t>
            </a:r>
            <a:r>
              <a:rPr lang="en-GB" sz="2362">
                <a:latin typeface="Sylfaen" panose="010A0502050306030303" pitchFamily="18" charset="0"/>
              </a:rPr>
              <a:t>ψ</a:t>
            </a:r>
            <a:r>
              <a:rPr lang="en-GB" sz="2362" baseline="-25000">
                <a:latin typeface="Times New Roman" panose="02020603050405020304" pitchFamily="18" charset="0"/>
              </a:rPr>
              <a:t>1</a:t>
            </a:r>
            <a:r>
              <a:rPr lang="en-GB" sz="2362">
                <a:latin typeface="Times New Roman" panose="02020603050405020304" pitchFamily="18" charset="0"/>
              </a:rPr>
              <a:t> iff </a:t>
            </a:r>
            <a:r>
              <a:rPr lang="en-GB" sz="2362" i="1">
                <a:latin typeface="Times New Roman" panose="02020603050405020304" pitchFamily="18" charset="0"/>
              </a:rPr>
              <a:t>s </a:t>
            </a:r>
            <a:r>
              <a:rPr lang="en-GB" sz="2362">
                <a:latin typeface="LucidaSansUnicode"/>
              </a:rPr>
              <a:t>⊭ </a:t>
            </a:r>
            <a:r>
              <a:rPr lang="en-GB" sz="2362">
                <a:latin typeface="Sylfaen" panose="010A0502050306030303" pitchFamily="18" charset="0"/>
              </a:rPr>
              <a:t>ψ</a:t>
            </a:r>
            <a:r>
              <a:rPr lang="en-GB" sz="2362" baseline="-25000">
                <a:latin typeface="Times New Roman" panose="02020603050405020304" pitchFamily="18" charset="0"/>
              </a:rPr>
              <a:t>1</a:t>
            </a:r>
            <a:r>
              <a:rPr lang="en-GB" sz="2362">
                <a:latin typeface="Times New Roman" panose="02020603050405020304" pitchFamily="18" charset="0"/>
              </a:rPr>
              <a:t>,</a:t>
            </a:r>
          </a:p>
          <a:p>
            <a:pPr algn="l"/>
            <a:r>
              <a:rPr lang="en-GB" sz="2362" i="1">
                <a:latin typeface="Times New Roman" panose="02020603050405020304" pitchFamily="18" charset="0"/>
              </a:rPr>
              <a:t>s </a:t>
            </a:r>
            <a:r>
              <a:rPr lang="en-GB" sz="2362">
                <a:latin typeface="LucidaSansUnicode"/>
              </a:rPr>
              <a:t>⊨ </a:t>
            </a:r>
            <a:r>
              <a:rPr lang="en-GB" sz="2362">
                <a:latin typeface="Sylfaen" panose="010A0502050306030303" pitchFamily="18" charset="0"/>
              </a:rPr>
              <a:t>ψ</a:t>
            </a:r>
            <a:r>
              <a:rPr lang="en-GB" sz="2362" baseline="-25000">
                <a:latin typeface="Times New Roman" panose="02020603050405020304" pitchFamily="18" charset="0"/>
              </a:rPr>
              <a:t>1</a:t>
            </a:r>
            <a:r>
              <a:rPr lang="en-GB" sz="2362">
                <a:latin typeface="Times New Roman" panose="02020603050405020304" pitchFamily="18" charset="0"/>
              </a:rPr>
              <a:t> </a:t>
            </a:r>
            <a:r>
              <a:rPr lang="en-GB" sz="2362">
                <a:latin typeface="LucidaSansUnicode"/>
              </a:rPr>
              <a:t>∧ </a:t>
            </a:r>
            <a:r>
              <a:rPr lang="en-GB" sz="2362">
                <a:latin typeface="Sylfaen" panose="010A0502050306030303" pitchFamily="18" charset="0"/>
              </a:rPr>
              <a:t>ψ</a:t>
            </a:r>
            <a:r>
              <a:rPr lang="en-GB" sz="2362" baseline="-25000">
                <a:latin typeface="Times New Roman" panose="02020603050405020304" pitchFamily="18" charset="0"/>
              </a:rPr>
              <a:t>2</a:t>
            </a:r>
            <a:r>
              <a:rPr lang="en-GB" sz="2362">
                <a:latin typeface="Times New Roman" panose="02020603050405020304" pitchFamily="18" charset="0"/>
              </a:rPr>
              <a:t> iff </a:t>
            </a:r>
            <a:r>
              <a:rPr lang="en-GB" sz="2362" i="1">
                <a:latin typeface="Times New Roman" panose="02020603050405020304" pitchFamily="18" charset="0"/>
              </a:rPr>
              <a:t>s </a:t>
            </a:r>
            <a:r>
              <a:rPr lang="en-GB" sz="2362">
                <a:latin typeface="LucidaSansUnicode"/>
              </a:rPr>
              <a:t>⊨ </a:t>
            </a:r>
            <a:r>
              <a:rPr lang="en-GB" sz="2362">
                <a:latin typeface="Sylfaen" panose="010A0502050306030303" pitchFamily="18" charset="0"/>
              </a:rPr>
              <a:t>ψ</a:t>
            </a:r>
            <a:r>
              <a:rPr lang="en-GB" sz="2362" baseline="-25000">
                <a:latin typeface="Times New Roman" panose="02020603050405020304" pitchFamily="18" charset="0"/>
              </a:rPr>
              <a:t>1</a:t>
            </a:r>
            <a:r>
              <a:rPr lang="en-GB" sz="2362">
                <a:latin typeface="Times New Roman" panose="02020603050405020304" pitchFamily="18" charset="0"/>
              </a:rPr>
              <a:t> and </a:t>
            </a:r>
            <a:r>
              <a:rPr lang="en-GB" sz="2362" i="1">
                <a:latin typeface="Times New Roman" panose="02020603050405020304" pitchFamily="18" charset="0"/>
              </a:rPr>
              <a:t>s </a:t>
            </a:r>
            <a:r>
              <a:rPr lang="en-GB" sz="2362">
                <a:latin typeface="LucidaSansUnicode"/>
              </a:rPr>
              <a:t>⊨ </a:t>
            </a:r>
            <a:r>
              <a:rPr lang="en-GB" sz="2362">
                <a:latin typeface="Sylfaen" panose="010A0502050306030303" pitchFamily="18" charset="0"/>
              </a:rPr>
              <a:t>ψ</a:t>
            </a:r>
            <a:r>
              <a:rPr lang="en-GB" sz="2362" baseline="-25000">
                <a:latin typeface="Times New Roman" panose="02020603050405020304" pitchFamily="18" charset="0"/>
              </a:rPr>
              <a:t>2</a:t>
            </a:r>
            <a:r>
              <a:rPr lang="en-GB" sz="2362">
                <a:latin typeface="Times New Roman" panose="02020603050405020304" pitchFamily="18" charset="0"/>
              </a:rPr>
              <a:t>,</a:t>
            </a:r>
          </a:p>
          <a:p>
            <a:pPr algn="l"/>
            <a:r>
              <a:rPr lang="en-GB" sz="2362" i="1">
                <a:latin typeface="Times New Roman" panose="02020603050405020304" pitchFamily="18" charset="0"/>
              </a:rPr>
              <a:t>s </a:t>
            </a:r>
            <a:r>
              <a:rPr lang="en-GB" sz="2362">
                <a:latin typeface="LucidaSansUnicode"/>
              </a:rPr>
              <a:t>⊨ </a:t>
            </a:r>
            <a:r>
              <a:rPr lang="en-GB" sz="2362">
                <a:latin typeface="Calibri" panose="020F0502020204030204" pitchFamily="34" charset="0"/>
              </a:rPr>
              <a:t>E</a:t>
            </a:r>
            <a:r>
              <a:rPr lang="en-GB" sz="2362">
                <a:latin typeface="Sylfaen" panose="010A0502050306030303" pitchFamily="18" charset="0"/>
              </a:rPr>
              <a:t>φ </a:t>
            </a:r>
            <a:r>
              <a:rPr lang="en-GB" sz="2362">
                <a:latin typeface="Times New Roman" panose="02020603050405020304" pitchFamily="18" charset="0"/>
              </a:rPr>
              <a:t>iff there exists a path </a:t>
            </a:r>
            <a:r>
              <a:rPr lang="en-GB" sz="2362">
                <a:latin typeface="Sylfaen" panose="010A0502050306030303" pitchFamily="18" charset="0"/>
              </a:rPr>
              <a:t>π </a:t>
            </a:r>
            <a:r>
              <a:rPr lang="en-GB" sz="2362">
                <a:latin typeface="Times New Roman" panose="02020603050405020304" pitchFamily="18" charset="0"/>
              </a:rPr>
              <a:t>= &lt; </a:t>
            </a:r>
            <a:r>
              <a:rPr lang="en-GB" sz="2362" i="1">
                <a:latin typeface="Times New Roman" panose="02020603050405020304" pitchFamily="18" charset="0"/>
              </a:rPr>
              <a:t>s</a:t>
            </a:r>
            <a:r>
              <a:rPr lang="en-GB" sz="2362" baseline="-25000">
                <a:latin typeface="Times New Roman" panose="02020603050405020304" pitchFamily="18" charset="0"/>
              </a:rPr>
              <a:t>0</a:t>
            </a:r>
            <a:r>
              <a:rPr lang="en-GB" sz="2362">
                <a:latin typeface="Times New Roman" panose="02020603050405020304" pitchFamily="18" charset="0"/>
              </a:rPr>
              <a:t>, </a:t>
            </a:r>
            <a:r>
              <a:rPr lang="en-GB" sz="2362" i="1">
                <a:latin typeface="Times New Roman" panose="02020603050405020304" pitchFamily="18" charset="0"/>
              </a:rPr>
              <a:t>s</a:t>
            </a:r>
            <a:r>
              <a:rPr lang="en-GB" sz="2362" baseline="-25000">
                <a:latin typeface="Times New Roman" panose="02020603050405020304" pitchFamily="18" charset="0"/>
              </a:rPr>
              <a:t>1</a:t>
            </a:r>
            <a:r>
              <a:rPr lang="en-GB" sz="2362">
                <a:latin typeface="Times New Roman" panose="02020603050405020304" pitchFamily="18" charset="0"/>
              </a:rPr>
              <a:t>, </a:t>
            </a:r>
            <a:r>
              <a:rPr lang="en-GB" sz="2362" i="1">
                <a:latin typeface="Times New Roman" panose="02020603050405020304" pitchFamily="18" charset="0"/>
              </a:rPr>
              <a:t>s</a:t>
            </a:r>
            <a:r>
              <a:rPr lang="en-GB" sz="2362" baseline="-25000">
                <a:latin typeface="Times New Roman" panose="02020603050405020304" pitchFamily="18" charset="0"/>
              </a:rPr>
              <a:t>2</a:t>
            </a:r>
            <a:r>
              <a:rPr lang="en-GB" sz="2362">
                <a:latin typeface="Times New Roman" panose="02020603050405020304" pitchFamily="18" charset="0"/>
              </a:rPr>
              <a:t>, ... &gt;, such that </a:t>
            </a:r>
            <a:r>
              <a:rPr lang="en-GB" sz="2362" i="1">
                <a:latin typeface="Times New Roman" panose="02020603050405020304" pitchFamily="18" charset="0"/>
              </a:rPr>
              <a:t>s</a:t>
            </a:r>
            <a:r>
              <a:rPr lang="en-GB" sz="2362" baseline="-25000">
                <a:latin typeface="Times New Roman" panose="02020603050405020304" pitchFamily="18" charset="0"/>
              </a:rPr>
              <a:t>0</a:t>
            </a:r>
            <a:r>
              <a:rPr lang="en-GB" sz="2362">
                <a:latin typeface="Times New Roman" panose="02020603050405020304" pitchFamily="18" charset="0"/>
              </a:rPr>
              <a:t> = </a:t>
            </a:r>
            <a:r>
              <a:rPr lang="en-GB" sz="2362" i="1">
                <a:latin typeface="Times New Roman" panose="02020603050405020304" pitchFamily="18" charset="0"/>
              </a:rPr>
              <a:t>s </a:t>
            </a:r>
            <a:r>
              <a:rPr lang="en-GB" sz="2362">
                <a:latin typeface="Times New Roman" panose="02020603050405020304" pitchFamily="18" charset="0"/>
              </a:rPr>
              <a:t>and </a:t>
            </a:r>
            <a:r>
              <a:rPr lang="en-GB" sz="2362">
                <a:latin typeface="Sylfaen" panose="010A0502050306030303" pitchFamily="18" charset="0"/>
              </a:rPr>
              <a:t>π </a:t>
            </a:r>
            <a:r>
              <a:rPr lang="en-GB" sz="2362">
                <a:latin typeface="LucidaSansUnicode"/>
              </a:rPr>
              <a:t>⊨ </a:t>
            </a:r>
            <a:r>
              <a:rPr lang="en-GB" sz="2362">
                <a:latin typeface="Sylfaen" panose="010A0502050306030303" pitchFamily="18" charset="0"/>
              </a:rPr>
              <a:t>φ</a:t>
            </a:r>
            <a:r>
              <a:rPr lang="en-GB" sz="2362">
                <a:latin typeface="Times New Roman" panose="02020603050405020304" pitchFamily="18" charset="0"/>
              </a:rPr>
              <a:t>.</a:t>
            </a:r>
          </a:p>
          <a:p>
            <a:pPr algn="l"/>
            <a:endParaRPr lang="en-AU" sz="2362"/>
          </a:p>
        </p:txBody>
      </p:sp>
    </p:spTree>
    <p:extLst>
      <p:ext uri="{BB962C8B-B14F-4D97-AF65-F5344CB8AC3E}">
        <p14:creationId xmlns:p14="http://schemas.microsoft.com/office/powerpoint/2010/main" val="120032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CTL* Formulas</a:t>
            </a:r>
            <a:endParaRPr lang="en-US" sz="2362"/>
          </a:p>
          <a:p>
            <a:pPr algn="ctr"/>
            <a:endParaRPr lang="en-US" sz="4330"/>
          </a:p>
        </p:txBody>
      </p:sp>
      <p:sp>
        <p:nvSpPr>
          <p:cNvPr id="8" name="TextBox 7">
            <a:extLst>
              <a:ext uri="{FF2B5EF4-FFF2-40B4-BE49-F238E27FC236}">
                <a16:creationId xmlns:a16="http://schemas.microsoft.com/office/drawing/2014/main" id="{28E6DC6D-2820-43C8-93CA-D48D9C2C6919}"/>
              </a:ext>
            </a:extLst>
          </p:cNvPr>
          <p:cNvSpPr txBox="1"/>
          <p:nvPr/>
        </p:nvSpPr>
        <p:spPr>
          <a:xfrm>
            <a:off x="1032642" y="2098812"/>
            <a:ext cx="10310272" cy="3727302"/>
          </a:xfrm>
          <a:prstGeom prst="rect">
            <a:avLst/>
          </a:prstGeom>
          <a:noFill/>
        </p:spPr>
        <p:txBody>
          <a:bodyPr wrap="square">
            <a:spAutoFit/>
          </a:bodyPr>
          <a:lstStyle/>
          <a:p>
            <a:pPr algn="l"/>
            <a:r>
              <a:rPr lang="en-GB" sz="2362">
                <a:latin typeface="Times New Roman" panose="02020603050405020304" pitchFamily="18" charset="0"/>
              </a:rPr>
              <a:t>A CTL* path formula </a:t>
            </a:r>
            <a:r>
              <a:rPr lang="en-GB" sz="2362">
                <a:latin typeface="Sylfaen" panose="010A0502050306030303" pitchFamily="18" charset="0"/>
              </a:rPr>
              <a:t>φ </a:t>
            </a:r>
            <a:r>
              <a:rPr lang="en-GB" sz="2362">
                <a:latin typeface="Times New Roman" panose="02020603050405020304" pitchFamily="18" charset="0"/>
              </a:rPr>
              <a:t>holds for a path </a:t>
            </a:r>
            <a:r>
              <a:rPr lang="en-GB" sz="2362">
                <a:latin typeface="Sylfaen" panose="010A0502050306030303" pitchFamily="18" charset="0"/>
              </a:rPr>
              <a:t>π </a:t>
            </a:r>
            <a:r>
              <a:rPr lang="en-GB" sz="2362">
                <a:latin typeface="Times New Roman" panose="02020603050405020304" pitchFamily="18" charset="0"/>
              </a:rPr>
              <a:t>= &lt; </a:t>
            </a:r>
            <a:r>
              <a:rPr lang="en-GB" sz="2362" i="1">
                <a:latin typeface="Times New Roman" panose="02020603050405020304" pitchFamily="18" charset="0"/>
              </a:rPr>
              <a:t>s</a:t>
            </a:r>
            <a:r>
              <a:rPr lang="en-GB" sz="2362" baseline="-25000">
                <a:latin typeface="Times New Roman" panose="02020603050405020304" pitchFamily="18" charset="0"/>
              </a:rPr>
              <a:t>0</a:t>
            </a:r>
            <a:r>
              <a:rPr lang="en-GB" sz="2362">
                <a:latin typeface="Times New Roman" panose="02020603050405020304" pitchFamily="18" charset="0"/>
              </a:rPr>
              <a:t>, </a:t>
            </a:r>
            <a:r>
              <a:rPr lang="en-GB" sz="2362" i="1">
                <a:latin typeface="Times New Roman" panose="02020603050405020304" pitchFamily="18" charset="0"/>
              </a:rPr>
              <a:t>s</a:t>
            </a:r>
            <a:r>
              <a:rPr lang="en-GB" sz="2362" baseline="-25000">
                <a:latin typeface="Times New Roman" panose="02020603050405020304" pitchFamily="18" charset="0"/>
              </a:rPr>
              <a:t>1</a:t>
            </a:r>
            <a:r>
              <a:rPr lang="en-GB" sz="2362">
                <a:latin typeface="Times New Roman" panose="02020603050405020304" pitchFamily="18" charset="0"/>
              </a:rPr>
              <a:t>, </a:t>
            </a:r>
            <a:r>
              <a:rPr lang="en-GB" sz="2362" i="1">
                <a:latin typeface="Times New Roman" panose="02020603050405020304" pitchFamily="18" charset="0"/>
              </a:rPr>
              <a:t>s</a:t>
            </a:r>
            <a:r>
              <a:rPr lang="en-GB" sz="2362" baseline="-25000">
                <a:latin typeface="Times New Roman" panose="02020603050405020304" pitchFamily="18" charset="0"/>
              </a:rPr>
              <a:t>2</a:t>
            </a:r>
            <a:r>
              <a:rPr lang="en-GB" sz="2362">
                <a:latin typeface="Times New Roman" panose="02020603050405020304" pitchFamily="18" charset="0"/>
              </a:rPr>
              <a:t>, ... &gt;, denoted </a:t>
            </a:r>
            <a:r>
              <a:rPr lang="en-GB" sz="2362">
                <a:latin typeface="Sylfaen" panose="010A0502050306030303" pitchFamily="18" charset="0"/>
              </a:rPr>
              <a:t>π</a:t>
            </a:r>
            <a:r>
              <a:rPr lang="en-GB" sz="2362">
                <a:latin typeface="LucidaSansUnicode"/>
              </a:rPr>
              <a:t>⊨</a:t>
            </a:r>
            <a:r>
              <a:rPr lang="en-GB" sz="2362">
                <a:latin typeface="Sylfaen" panose="010A0502050306030303" pitchFamily="18" charset="0"/>
              </a:rPr>
              <a:t>φ</a:t>
            </a:r>
            <a:r>
              <a:rPr lang="en-GB" sz="2362">
                <a:latin typeface="Times New Roman" panose="02020603050405020304" pitchFamily="18" charset="0"/>
              </a:rPr>
              <a:t>, according to the following,</a:t>
            </a:r>
          </a:p>
          <a:p>
            <a:pPr algn="l"/>
            <a:r>
              <a:rPr lang="en-GB" sz="2362">
                <a:latin typeface="Times New Roman" panose="02020603050405020304" pitchFamily="18" charset="0"/>
              </a:rPr>
              <a:t>where </a:t>
            </a:r>
            <a:r>
              <a:rPr lang="en-GB" sz="2362">
                <a:latin typeface="Sylfaen" panose="010A0502050306030303" pitchFamily="18" charset="0"/>
              </a:rPr>
              <a:t>φ</a:t>
            </a:r>
            <a:r>
              <a:rPr lang="en-GB" sz="2362" baseline="-25000">
                <a:latin typeface="Times New Roman" panose="02020603050405020304" pitchFamily="18" charset="0"/>
              </a:rPr>
              <a:t>1</a:t>
            </a:r>
            <a:r>
              <a:rPr lang="en-GB" sz="2362">
                <a:latin typeface="Times New Roman" panose="02020603050405020304" pitchFamily="18" charset="0"/>
              </a:rPr>
              <a:t> and </a:t>
            </a:r>
            <a:r>
              <a:rPr lang="en-GB" sz="2362">
                <a:latin typeface="Sylfaen" panose="010A0502050306030303" pitchFamily="18" charset="0"/>
              </a:rPr>
              <a:t>φ</a:t>
            </a:r>
            <a:r>
              <a:rPr lang="en-GB" sz="2362" baseline="-25000">
                <a:latin typeface="Times New Roman" panose="02020603050405020304" pitchFamily="18" charset="0"/>
              </a:rPr>
              <a:t>2</a:t>
            </a:r>
            <a:r>
              <a:rPr lang="en-GB" sz="2362">
                <a:latin typeface="Times New Roman" panose="02020603050405020304" pitchFamily="18" charset="0"/>
              </a:rPr>
              <a:t> are CTL* path formulas and </a:t>
            </a:r>
            <a:r>
              <a:rPr lang="en-GB" sz="2362">
                <a:latin typeface="Sylfaen" panose="010A0502050306030303" pitchFamily="18" charset="0"/>
              </a:rPr>
              <a:t>ψ</a:t>
            </a:r>
            <a:r>
              <a:rPr lang="en-GB" sz="2362" baseline="-25000">
                <a:latin typeface="Times New Roman" panose="02020603050405020304" pitchFamily="18" charset="0"/>
              </a:rPr>
              <a:t>1</a:t>
            </a:r>
            <a:r>
              <a:rPr lang="en-GB" sz="2362">
                <a:latin typeface="Times New Roman" panose="02020603050405020304" pitchFamily="18" charset="0"/>
              </a:rPr>
              <a:t> is a CTL* state formula:</a:t>
            </a:r>
          </a:p>
          <a:p>
            <a:pPr algn="l"/>
            <a:endParaRPr lang="en-GB" sz="2362">
              <a:latin typeface="Times New Roman" panose="02020603050405020304" pitchFamily="18" charset="0"/>
            </a:endParaRPr>
          </a:p>
          <a:p>
            <a:pPr algn="l"/>
            <a:r>
              <a:rPr lang="en-GB" sz="2362">
                <a:latin typeface="Sylfaen" panose="010A0502050306030303" pitchFamily="18" charset="0"/>
              </a:rPr>
              <a:t>π </a:t>
            </a:r>
            <a:r>
              <a:rPr lang="en-GB" sz="2362">
                <a:latin typeface="LucidaSansUnicode"/>
              </a:rPr>
              <a:t>⊨ </a:t>
            </a:r>
            <a:r>
              <a:rPr lang="en-GB" sz="2362">
                <a:latin typeface="Sylfaen" panose="010A0502050306030303" pitchFamily="18" charset="0"/>
              </a:rPr>
              <a:t>ψ</a:t>
            </a:r>
            <a:r>
              <a:rPr lang="en-GB" sz="2362" baseline="-25000">
                <a:latin typeface="Times New Roman" panose="02020603050405020304" pitchFamily="18" charset="0"/>
              </a:rPr>
              <a:t>1</a:t>
            </a:r>
            <a:r>
              <a:rPr lang="en-GB" sz="2362">
                <a:latin typeface="Times New Roman" panose="02020603050405020304" pitchFamily="18" charset="0"/>
              </a:rPr>
              <a:t> iff </a:t>
            </a:r>
            <a:r>
              <a:rPr lang="en-GB" sz="2362" i="1">
                <a:latin typeface="Times New Roman" panose="02020603050405020304" pitchFamily="18" charset="0"/>
              </a:rPr>
              <a:t>s</a:t>
            </a:r>
            <a:r>
              <a:rPr lang="en-GB" sz="2362" baseline="-25000">
                <a:latin typeface="Times New Roman" panose="02020603050405020304" pitchFamily="18" charset="0"/>
              </a:rPr>
              <a:t>0</a:t>
            </a:r>
            <a:r>
              <a:rPr lang="en-GB" sz="2362">
                <a:latin typeface="Times New Roman" panose="02020603050405020304" pitchFamily="18" charset="0"/>
              </a:rPr>
              <a:t> </a:t>
            </a:r>
            <a:r>
              <a:rPr lang="en-GB" sz="2362">
                <a:latin typeface="LucidaSansUnicode"/>
              </a:rPr>
              <a:t>⊨ </a:t>
            </a:r>
            <a:r>
              <a:rPr lang="en-GB" sz="2362">
                <a:latin typeface="Sylfaen" panose="010A0502050306030303" pitchFamily="18" charset="0"/>
              </a:rPr>
              <a:t>ψ</a:t>
            </a:r>
            <a:r>
              <a:rPr lang="en-GB" sz="2362" baseline="-25000">
                <a:latin typeface="Times New Roman" panose="02020603050405020304" pitchFamily="18" charset="0"/>
              </a:rPr>
              <a:t>1</a:t>
            </a:r>
            <a:r>
              <a:rPr lang="en-GB" sz="2362">
                <a:latin typeface="Times New Roman" panose="02020603050405020304" pitchFamily="18" charset="0"/>
              </a:rPr>
              <a:t>,</a:t>
            </a:r>
          </a:p>
          <a:p>
            <a:pPr algn="l"/>
            <a:r>
              <a:rPr lang="el-GR" sz="2362">
                <a:latin typeface="Sylfaen" panose="010A0502050306030303" pitchFamily="18" charset="0"/>
              </a:rPr>
              <a:t>π </a:t>
            </a:r>
            <a:r>
              <a:rPr lang="el-GR" sz="2362">
                <a:latin typeface="LucidaSansUnicode"/>
              </a:rPr>
              <a:t>⊨ </a:t>
            </a:r>
            <a:r>
              <a:rPr lang="el-GR" sz="2362">
                <a:latin typeface="Sylfaen" panose="010A0502050306030303" pitchFamily="18" charset="0"/>
              </a:rPr>
              <a:t>φ</a:t>
            </a:r>
            <a:r>
              <a:rPr lang="el-GR" sz="2362" baseline="-25000">
                <a:latin typeface="Times New Roman" panose="02020603050405020304" pitchFamily="18" charset="0"/>
              </a:rPr>
              <a:t>1</a:t>
            </a:r>
            <a:r>
              <a:rPr lang="el-GR" sz="2362">
                <a:latin typeface="Times New Roman" panose="02020603050405020304" pitchFamily="18" charset="0"/>
              </a:rPr>
              <a:t> </a:t>
            </a:r>
            <a:r>
              <a:rPr lang="el-GR" sz="2362">
                <a:latin typeface="LucidaSansUnicode"/>
              </a:rPr>
              <a:t>∧ </a:t>
            </a:r>
            <a:r>
              <a:rPr lang="el-GR" sz="2362">
                <a:latin typeface="Sylfaen" panose="010A0502050306030303" pitchFamily="18" charset="0"/>
              </a:rPr>
              <a:t>φ</a:t>
            </a:r>
            <a:r>
              <a:rPr lang="el-GR" sz="2362" baseline="-25000">
                <a:latin typeface="Times New Roman" panose="02020603050405020304" pitchFamily="18" charset="0"/>
              </a:rPr>
              <a:t>2</a:t>
            </a:r>
            <a:r>
              <a:rPr lang="el-GR" sz="2362">
                <a:latin typeface="Times New Roman" panose="02020603050405020304" pitchFamily="18" charset="0"/>
              </a:rPr>
              <a:t> </a:t>
            </a:r>
            <a:r>
              <a:rPr lang="en-AU" sz="2362">
                <a:latin typeface="Times New Roman" panose="02020603050405020304" pitchFamily="18" charset="0"/>
              </a:rPr>
              <a:t>iff </a:t>
            </a:r>
            <a:r>
              <a:rPr lang="el-GR" sz="2362">
                <a:latin typeface="Sylfaen" panose="010A0502050306030303" pitchFamily="18" charset="0"/>
              </a:rPr>
              <a:t>π </a:t>
            </a:r>
            <a:r>
              <a:rPr lang="el-GR" sz="2362">
                <a:latin typeface="LucidaSansUnicode"/>
              </a:rPr>
              <a:t>⊨ </a:t>
            </a:r>
            <a:r>
              <a:rPr lang="el-GR" sz="2362">
                <a:latin typeface="Sylfaen" panose="010A0502050306030303" pitchFamily="18" charset="0"/>
              </a:rPr>
              <a:t>φ</a:t>
            </a:r>
            <a:r>
              <a:rPr lang="el-GR" sz="2362" baseline="-25000">
                <a:latin typeface="Times New Roman" panose="02020603050405020304" pitchFamily="18" charset="0"/>
              </a:rPr>
              <a:t>1</a:t>
            </a:r>
            <a:r>
              <a:rPr lang="el-GR" sz="2362">
                <a:latin typeface="Times New Roman" panose="02020603050405020304" pitchFamily="18" charset="0"/>
              </a:rPr>
              <a:t> </a:t>
            </a:r>
            <a:r>
              <a:rPr lang="en-AU" sz="2362">
                <a:latin typeface="Times New Roman" panose="02020603050405020304" pitchFamily="18" charset="0"/>
              </a:rPr>
              <a:t>and </a:t>
            </a:r>
            <a:r>
              <a:rPr lang="el-GR" sz="2362">
                <a:latin typeface="Sylfaen" panose="010A0502050306030303" pitchFamily="18" charset="0"/>
              </a:rPr>
              <a:t>π </a:t>
            </a:r>
            <a:r>
              <a:rPr lang="el-GR" sz="2362">
                <a:latin typeface="LucidaSansUnicode"/>
              </a:rPr>
              <a:t>⊨ </a:t>
            </a:r>
            <a:r>
              <a:rPr lang="el-GR" sz="2362">
                <a:latin typeface="Sylfaen" panose="010A0502050306030303" pitchFamily="18" charset="0"/>
              </a:rPr>
              <a:t>φ</a:t>
            </a:r>
            <a:r>
              <a:rPr lang="el-GR" sz="2362" baseline="-25000">
                <a:latin typeface="Times New Roman" panose="02020603050405020304" pitchFamily="18" charset="0"/>
              </a:rPr>
              <a:t>2</a:t>
            </a:r>
            <a:r>
              <a:rPr lang="el-GR" sz="2362">
                <a:latin typeface="Times New Roman" panose="02020603050405020304" pitchFamily="18" charset="0"/>
              </a:rPr>
              <a:t>,</a:t>
            </a:r>
          </a:p>
          <a:p>
            <a:pPr algn="l"/>
            <a:r>
              <a:rPr lang="el-GR" sz="2362">
                <a:latin typeface="Sylfaen" panose="010A0502050306030303" pitchFamily="18" charset="0"/>
              </a:rPr>
              <a:t>π </a:t>
            </a:r>
            <a:r>
              <a:rPr lang="el-GR" sz="2362">
                <a:latin typeface="LucidaSansUnicode"/>
              </a:rPr>
              <a:t>⊨ </a:t>
            </a:r>
            <a:r>
              <a:rPr lang="el-GR" sz="2362">
                <a:latin typeface="Zed"/>
              </a:rPr>
              <a:t>! </a:t>
            </a:r>
            <a:r>
              <a:rPr lang="el-GR" sz="2362">
                <a:latin typeface="Sylfaen" panose="010A0502050306030303" pitchFamily="18" charset="0"/>
              </a:rPr>
              <a:t>φ</a:t>
            </a:r>
            <a:r>
              <a:rPr lang="el-GR" sz="2362" baseline="-25000">
                <a:latin typeface="Times New Roman" panose="02020603050405020304" pitchFamily="18" charset="0"/>
              </a:rPr>
              <a:t>1</a:t>
            </a:r>
            <a:r>
              <a:rPr lang="el-GR" sz="2362">
                <a:latin typeface="Times New Roman" panose="02020603050405020304" pitchFamily="18" charset="0"/>
              </a:rPr>
              <a:t> </a:t>
            </a:r>
            <a:r>
              <a:rPr lang="en-AU" sz="2362">
                <a:latin typeface="Times New Roman" panose="02020603050405020304" pitchFamily="18" charset="0"/>
              </a:rPr>
              <a:t>iff </a:t>
            </a:r>
            <a:r>
              <a:rPr lang="el-GR" sz="2362">
                <a:latin typeface="Sylfaen" panose="010A0502050306030303" pitchFamily="18" charset="0"/>
              </a:rPr>
              <a:t>π </a:t>
            </a:r>
            <a:r>
              <a:rPr lang="el-GR" sz="2362">
                <a:latin typeface="LucidaSansUnicode"/>
              </a:rPr>
              <a:t>⊭ </a:t>
            </a:r>
            <a:r>
              <a:rPr lang="el-GR" sz="2362">
                <a:latin typeface="Sylfaen" panose="010A0502050306030303" pitchFamily="18" charset="0"/>
              </a:rPr>
              <a:t>φ</a:t>
            </a:r>
            <a:r>
              <a:rPr lang="el-GR" sz="2362" baseline="-25000">
                <a:latin typeface="Times New Roman" panose="02020603050405020304" pitchFamily="18" charset="0"/>
              </a:rPr>
              <a:t>1</a:t>
            </a:r>
            <a:r>
              <a:rPr lang="el-GR" sz="2362">
                <a:latin typeface="Times New Roman" panose="02020603050405020304" pitchFamily="18" charset="0"/>
              </a:rPr>
              <a:t>,</a:t>
            </a:r>
          </a:p>
          <a:p>
            <a:pPr algn="l"/>
            <a:r>
              <a:rPr lang="el-GR" sz="2362">
                <a:latin typeface="Sylfaen" panose="010A0502050306030303" pitchFamily="18" charset="0"/>
              </a:rPr>
              <a:t>π </a:t>
            </a:r>
            <a:r>
              <a:rPr lang="el-GR" sz="2362">
                <a:latin typeface="LucidaSansUnicode"/>
              </a:rPr>
              <a:t>⊨ </a:t>
            </a:r>
            <a:r>
              <a:rPr lang="en-AU" sz="2362">
                <a:latin typeface="Calibri" panose="020F0502020204030204" pitchFamily="34" charset="0"/>
              </a:rPr>
              <a:t>X</a:t>
            </a:r>
            <a:r>
              <a:rPr lang="el-GR" sz="2362">
                <a:latin typeface="Sylfaen" panose="010A0502050306030303" pitchFamily="18" charset="0"/>
              </a:rPr>
              <a:t>φ</a:t>
            </a:r>
            <a:r>
              <a:rPr lang="el-GR" sz="2362" baseline="-25000">
                <a:latin typeface="Times New Roman" panose="02020603050405020304" pitchFamily="18" charset="0"/>
              </a:rPr>
              <a:t>1</a:t>
            </a:r>
            <a:r>
              <a:rPr lang="el-GR" sz="2362">
                <a:latin typeface="Times New Roman" panose="02020603050405020304" pitchFamily="18" charset="0"/>
              </a:rPr>
              <a:t> </a:t>
            </a:r>
            <a:r>
              <a:rPr lang="en-AU" sz="2362">
                <a:latin typeface="Times New Roman" panose="02020603050405020304" pitchFamily="18" charset="0"/>
              </a:rPr>
              <a:t>iff </a:t>
            </a:r>
            <a:r>
              <a:rPr lang="el-GR" sz="2362">
                <a:latin typeface="Sylfaen" panose="010A0502050306030303" pitchFamily="18" charset="0"/>
              </a:rPr>
              <a:t>π</a:t>
            </a:r>
            <a:r>
              <a:rPr lang="el-GR" sz="2362">
                <a:latin typeface="Times New Roman" panose="02020603050405020304" pitchFamily="18" charset="0"/>
              </a:rPr>
              <a:t>[</a:t>
            </a:r>
            <a:r>
              <a:rPr lang="en-AU" sz="2362" i="1">
                <a:latin typeface="Times New Roman" panose="02020603050405020304" pitchFamily="18" charset="0"/>
              </a:rPr>
              <a:t>s</a:t>
            </a:r>
            <a:r>
              <a:rPr lang="en-AU" sz="2362" baseline="-25000">
                <a:latin typeface="Times New Roman" panose="02020603050405020304" pitchFamily="18" charset="0"/>
              </a:rPr>
              <a:t>1</a:t>
            </a:r>
            <a:r>
              <a:rPr lang="en-AU" sz="2362">
                <a:latin typeface="Times New Roman" panose="02020603050405020304" pitchFamily="18" charset="0"/>
              </a:rPr>
              <a:t>…]</a:t>
            </a:r>
            <a:r>
              <a:rPr lang="el-GR" sz="2362">
                <a:latin typeface="Zed"/>
              </a:rPr>
              <a:t> </a:t>
            </a:r>
            <a:r>
              <a:rPr lang="el-GR" sz="2362">
                <a:latin typeface="LucidaSansUnicode"/>
              </a:rPr>
              <a:t>⊨ </a:t>
            </a:r>
            <a:r>
              <a:rPr lang="el-GR" sz="2362">
                <a:latin typeface="Sylfaen" panose="010A0502050306030303" pitchFamily="18" charset="0"/>
              </a:rPr>
              <a:t>φ</a:t>
            </a:r>
            <a:r>
              <a:rPr lang="el-GR" sz="2362" baseline="-25000">
                <a:latin typeface="Times New Roman" panose="02020603050405020304" pitchFamily="18" charset="0"/>
              </a:rPr>
              <a:t>1</a:t>
            </a:r>
            <a:r>
              <a:rPr lang="el-GR" sz="2362">
                <a:latin typeface="Times New Roman" panose="02020603050405020304" pitchFamily="18" charset="0"/>
              </a:rPr>
              <a:t>,</a:t>
            </a:r>
          </a:p>
          <a:p>
            <a:pPr algn="l"/>
            <a:r>
              <a:rPr lang="el-GR" sz="2362">
                <a:latin typeface="Sylfaen" panose="010A0502050306030303" pitchFamily="18" charset="0"/>
              </a:rPr>
              <a:t>π </a:t>
            </a:r>
            <a:r>
              <a:rPr lang="el-GR" sz="2362">
                <a:latin typeface="LucidaSansUnicode"/>
              </a:rPr>
              <a:t>⊨ </a:t>
            </a:r>
            <a:r>
              <a:rPr lang="el-GR" sz="2362">
                <a:latin typeface="Sylfaen" panose="010A0502050306030303" pitchFamily="18" charset="0"/>
              </a:rPr>
              <a:t>φ</a:t>
            </a:r>
            <a:r>
              <a:rPr lang="el-GR" sz="2362" baseline="-25000">
                <a:latin typeface="Times New Roman" panose="02020603050405020304" pitchFamily="18" charset="0"/>
              </a:rPr>
              <a:t>1</a:t>
            </a:r>
            <a:r>
              <a:rPr lang="el-GR" sz="2362">
                <a:latin typeface="Times New Roman" panose="02020603050405020304" pitchFamily="18" charset="0"/>
              </a:rPr>
              <a:t> </a:t>
            </a:r>
            <a:r>
              <a:rPr lang="en-AU" sz="2362">
                <a:latin typeface="Calibri" panose="020F0502020204030204" pitchFamily="34" charset="0"/>
              </a:rPr>
              <a:t>U </a:t>
            </a:r>
            <a:r>
              <a:rPr lang="el-GR" sz="2362">
                <a:latin typeface="Sylfaen" panose="010A0502050306030303" pitchFamily="18" charset="0"/>
              </a:rPr>
              <a:t>φ</a:t>
            </a:r>
            <a:r>
              <a:rPr lang="el-GR" sz="2362" baseline="-25000">
                <a:latin typeface="Times New Roman" panose="02020603050405020304" pitchFamily="18" charset="0"/>
              </a:rPr>
              <a:t>2</a:t>
            </a:r>
            <a:r>
              <a:rPr lang="el-GR" sz="2362">
                <a:latin typeface="Times New Roman" panose="02020603050405020304" pitchFamily="18" charset="0"/>
              </a:rPr>
              <a:t> </a:t>
            </a:r>
            <a:r>
              <a:rPr lang="en-AU" sz="2362">
                <a:latin typeface="Times New Roman" panose="02020603050405020304" pitchFamily="18" charset="0"/>
              </a:rPr>
              <a:t>iff </a:t>
            </a:r>
            <a:r>
              <a:rPr lang="en-AU" sz="2362">
                <a:latin typeface="LucidaSansUnicode"/>
              </a:rPr>
              <a:t>∃</a:t>
            </a:r>
            <a:r>
              <a:rPr lang="en-AU" sz="2362" i="1">
                <a:latin typeface="Times New Roman" panose="02020603050405020304" pitchFamily="18" charset="0"/>
              </a:rPr>
              <a:t>j </a:t>
            </a:r>
            <a:r>
              <a:rPr lang="en-AU" sz="2362">
                <a:latin typeface="Times New Roman" panose="02020603050405020304" pitchFamily="18" charset="0"/>
              </a:rPr>
              <a:t>&gt; 0 such that </a:t>
            </a:r>
            <a:r>
              <a:rPr lang="el-GR" sz="2362">
                <a:latin typeface="Sylfaen" panose="010A0502050306030303" pitchFamily="18" charset="0"/>
              </a:rPr>
              <a:t>π</a:t>
            </a:r>
            <a:r>
              <a:rPr lang="el-GR" sz="2362">
                <a:latin typeface="Times New Roman" panose="02020603050405020304" pitchFamily="18" charset="0"/>
              </a:rPr>
              <a:t>[</a:t>
            </a:r>
            <a:r>
              <a:rPr lang="en-AU" sz="2362" i="1">
                <a:latin typeface="Times New Roman" panose="02020603050405020304" pitchFamily="18" charset="0"/>
              </a:rPr>
              <a:t>s</a:t>
            </a:r>
            <a:r>
              <a:rPr lang="en-AU" sz="2362" i="1" baseline="-25000">
                <a:latin typeface="Times New Roman" panose="02020603050405020304" pitchFamily="18" charset="0"/>
              </a:rPr>
              <a:t>j</a:t>
            </a:r>
            <a:r>
              <a:rPr lang="en-AU" sz="2362">
                <a:latin typeface="Times New Roman" panose="02020603050405020304" pitchFamily="18" charset="0"/>
              </a:rPr>
              <a:t>…]</a:t>
            </a:r>
            <a:r>
              <a:rPr lang="el-GR" sz="2362">
                <a:latin typeface="Zed"/>
              </a:rPr>
              <a:t> </a:t>
            </a:r>
            <a:r>
              <a:rPr lang="el-GR" sz="2362">
                <a:latin typeface="LucidaSansUnicode"/>
              </a:rPr>
              <a:t>⊨ </a:t>
            </a:r>
            <a:r>
              <a:rPr lang="el-GR" sz="2362">
                <a:latin typeface="Sylfaen" panose="010A0502050306030303" pitchFamily="18" charset="0"/>
              </a:rPr>
              <a:t>φ</a:t>
            </a:r>
            <a:r>
              <a:rPr lang="el-GR" sz="2362" baseline="-25000">
                <a:latin typeface="Times New Roman" panose="02020603050405020304" pitchFamily="18" charset="0"/>
              </a:rPr>
              <a:t>2</a:t>
            </a:r>
            <a:r>
              <a:rPr lang="el-GR" sz="2362">
                <a:latin typeface="Times New Roman" panose="02020603050405020304" pitchFamily="18" charset="0"/>
              </a:rPr>
              <a:t> </a:t>
            </a:r>
            <a:r>
              <a:rPr lang="en-AU" sz="2362">
                <a:latin typeface="Times New Roman" panose="02020603050405020304" pitchFamily="18" charset="0"/>
              </a:rPr>
              <a:t>and </a:t>
            </a:r>
            <a:r>
              <a:rPr lang="en-AU" sz="2362">
                <a:latin typeface="LucidaSansUnicode"/>
              </a:rPr>
              <a:t>∀</a:t>
            </a:r>
            <a:r>
              <a:rPr lang="en-AU" sz="2362" i="1">
                <a:latin typeface="Times New Roman" panose="02020603050405020304" pitchFamily="18" charset="0"/>
              </a:rPr>
              <a:t>i</a:t>
            </a:r>
            <a:r>
              <a:rPr lang="en-AU" sz="2362">
                <a:latin typeface="Times New Roman" panose="02020603050405020304" pitchFamily="18" charset="0"/>
              </a:rPr>
              <a:t>, where 0 </a:t>
            </a:r>
            <a:r>
              <a:rPr lang="en-AU" sz="2362">
                <a:latin typeface="LucidaSansUnicode"/>
              </a:rPr>
              <a:t>≤ </a:t>
            </a:r>
            <a:r>
              <a:rPr lang="en-AU" sz="2362" i="1">
                <a:latin typeface="Times New Roman" panose="02020603050405020304" pitchFamily="18" charset="0"/>
              </a:rPr>
              <a:t>i </a:t>
            </a:r>
            <a:r>
              <a:rPr lang="en-AU" sz="2362">
                <a:latin typeface="Times New Roman" panose="02020603050405020304" pitchFamily="18" charset="0"/>
              </a:rPr>
              <a:t>&lt; </a:t>
            </a:r>
            <a:r>
              <a:rPr lang="en-AU" sz="2362" i="1">
                <a:latin typeface="Times New Roman" panose="02020603050405020304" pitchFamily="18" charset="0"/>
              </a:rPr>
              <a:t>j</a:t>
            </a:r>
            <a:r>
              <a:rPr lang="en-AU" sz="2362">
                <a:latin typeface="Times New Roman" panose="02020603050405020304" pitchFamily="18" charset="0"/>
              </a:rPr>
              <a:t>, </a:t>
            </a:r>
            <a:r>
              <a:rPr lang="el-GR" sz="2362">
                <a:latin typeface="Sylfaen" panose="010A0502050306030303" pitchFamily="18" charset="0"/>
              </a:rPr>
              <a:t>π</a:t>
            </a:r>
            <a:r>
              <a:rPr lang="el-GR" sz="2362">
                <a:latin typeface="Times New Roman" panose="02020603050405020304" pitchFamily="18" charset="0"/>
              </a:rPr>
              <a:t>[</a:t>
            </a:r>
            <a:r>
              <a:rPr lang="en-AU" sz="2362" i="1">
                <a:latin typeface="Times New Roman" panose="02020603050405020304" pitchFamily="18" charset="0"/>
              </a:rPr>
              <a:t>s</a:t>
            </a:r>
            <a:r>
              <a:rPr lang="en-AU" sz="2362" i="1" baseline="-25000">
                <a:latin typeface="Times New Roman" panose="02020603050405020304" pitchFamily="18" charset="0"/>
              </a:rPr>
              <a:t>i</a:t>
            </a:r>
            <a:r>
              <a:rPr lang="en-AU" sz="2362">
                <a:latin typeface="Times New Roman" panose="02020603050405020304" pitchFamily="18" charset="0"/>
              </a:rPr>
              <a:t>…]</a:t>
            </a:r>
            <a:r>
              <a:rPr lang="el-GR" sz="2362">
                <a:latin typeface="Zed"/>
              </a:rPr>
              <a:t> </a:t>
            </a:r>
            <a:r>
              <a:rPr lang="el-GR" sz="2362">
                <a:latin typeface="LucidaSansUnicode"/>
              </a:rPr>
              <a:t>⊨ </a:t>
            </a:r>
            <a:r>
              <a:rPr lang="el-GR" sz="2362">
                <a:latin typeface="Sylfaen" panose="010A0502050306030303" pitchFamily="18" charset="0"/>
              </a:rPr>
              <a:t>φ</a:t>
            </a:r>
            <a:r>
              <a:rPr lang="el-GR" sz="2362" baseline="-25000">
                <a:latin typeface="Times New Roman" panose="02020603050405020304" pitchFamily="18" charset="0"/>
              </a:rPr>
              <a:t>1</a:t>
            </a:r>
            <a:r>
              <a:rPr lang="el-GR" sz="2362">
                <a:latin typeface="Times New Roman" panose="02020603050405020304" pitchFamily="18" charset="0"/>
              </a:rPr>
              <a:t>.</a:t>
            </a:r>
          </a:p>
          <a:p>
            <a:pPr algn="l"/>
            <a:endParaRPr lang="en-AU" sz="2362"/>
          </a:p>
        </p:txBody>
      </p:sp>
    </p:spTree>
    <p:extLst>
      <p:ext uri="{BB962C8B-B14F-4D97-AF65-F5344CB8AC3E}">
        <p14:creationId xmlns:p14="http://schemas.microsoft.com/office/powerpoint/2010/main" val="2136919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CTL* Formulas</a:t>
            </a:r>
            <a:endParaRPr lang="en-US" sz="2362"/>
          </a:p>
          <a:p>
            <a:pPr algn="ctr"/>
            <a:endParaRPr lang="en-US" sz="4330"/>
          </a:p>
        </p:txBody>
      </p:sp>
      <p:sp>
        <p:nvSpPr>
          <p:cNvPr id="8" name="TextBox 7">
            <a:extLst>
              <a:ext uri="{FF2B5EF4-FFF2-40B4-BE49-F238E27FC236}">
                <a16:creationId xmlns:a16="http://schemas.microsoft.com/office/drawing/2014/main" id="{28E6DC6D-2820-43C8-93CA-D48D9C2C6919}"/>
              </a:ext>
            </a:extLst>
          </p:cNvPr>
          <p:cNvSpPr txBox="1"/>
          <p:nvPr/>
        </p:nvSpPr>
        <p:spPr>
          <a:xfrm>
            <a:off x="1032640" y="1883222"/>
            <a:ext cx="9758013" cy="1182824"/>
          </a:xfrm>
          <a:prstGeom prst="rect">
            <a:avLst/>
          </a:prstGeom>
          <a:noFill/>
        </p:spPr>
        <p:txBody>
          <a:bodyPr wrap="square">
            <a:spAutoFit/>
          </a:bodyPr>
          <a:lstStyle/>
          <a:p>
            <a:pPr algn="l"/>
            <a:r>
              <a:rPr lang="en-GB" sz="2362">
                <a:latin typeface="Times New Roman" panose="02020603050405020304" pitchFamily="18" charset="0"/>
              </a:rPr>
              <a:t>All LTL formulas implicitly hold over all paths.</a:t>
            </a:r>
          </a:p>
          <a:p>
            <a:pPr algn="l"/>
            <a:endParaRPr lang="en-GB" sz="2362">
              <a:latin typeface="Times New Roman" panose="02020603050405020304" pitchFamily="18" charset="0"/>
            </a:endParaRPr>
          </a:p>
          <a:p>
            <a:pPr algn="l"/>
            <a:r>
              <a:rPr lang="en-GB" sz="2362">
                <a:latin typeface="Times New Roman" panose="02020603050405020304" pitchFamily="18" charset="0"/>
              </a:rPr>
              <a:t>All CTL path operators have to be preceded by an A or E.</a:t>
            </a:r>
            <a:endParaRPr lang="el-GR" sz="2362">
              <a:latin typeface="Times New Roman" panose="02020603050405020304" pitchFamily="18" charset="0"/>
            </a:endParaRPr>
          </a:p>
        </p:txBody>
      </p:sp>
      <p:sp>
        <p:nvSpPr>
          <p:cNvPr id="4" name="TextBox 3">
            <a:extLst>
              <a:ext uri="{FF2B5EF4-FFF2-40B4-BE49-F238E27FC236}">
                <a16:creationId xmlns:a16="http://schemas.microsoft.com/office/drawing/2014/main" id="{4BB43FC6-A77B-4B6D-A19F-A677D3B24780}"/>
              </a:ext>
            </a:extLst>
          </p:cNvPr>
          <p:cNvSpPr txBox="1"/>
          <p:nvPr/>
        </p:nvSpPr>
        <p:spPr>
          <a:xfrm>
            <a:off x="1032640" y="3864693"/>
            <a:ext cx="9758013" cy="2635120"/>
          </a:xfrm>
          <a:prstGeom prst="rect">
            <a:avLst/>
          </a:prstGeom>
          <a:noFill/>
        </p:spPr>
        <p:txBody>
          <a:bodyPr wrap="square">
            <a:spAutoFit/>
          </a:bodyPr>
          <a:lstStyle/>
          <a:p>
            <a:pPr algn="l"/>
            <a:r>
              <a:rPr lang="en-GB" sz="2362">
                <a:latin typeface="Times New Roman" panose="02020603050405020304" pitchFamily="18" charset="0"/>
              </a:rPr>
              <a:t>Some formulas can be expressed in LTL but not CTL and vice versa.</a:t>
            </a:r>
          </a:p>
          <a:p>
            <a:pPr algn="l"/>
            <a:endParaRPr lang="en-GB" sz="2362">
              <a:latin typeface="Times New Roman" panose="02020603050405020304" pitchFamily="18" charset="0"/>
            </a:endParaRPr>
          </a:p>
          <a:p>
            <a:pPr algn="l"/>
            <a:r>
              <a:rPr lang="en-AU" sz="2362">
                <a:latin typeface="Times New Roman" panose="02020603050405020304" pitchFamily="18" charset="0"/>
              </a:rPr>
              <a:t>FGp (liveness) is a valid LTL formula but cannot be expressed in CTL.</a:t>
            </a:r>
          </a:p>
          <a:p>
            <a:pPr algn="l"/>
            <a:endParaRPr lang="en-AU" sz="2362">
              <a:latin typeface="Times New Roman" panose="02020603050405020304" pitchFamily="18" charset="0"/>
            </a:endParaRPr>
          </a:p>
          <a:p>
            <a:pPr algn="l"/>
            <a:r>
              <a:rPr lang="en-AU" sz="2362">
                <a:latin typeface="Times New Roman" panose="02020603050405020304" pitchFamily="18" charset="0"/>
              </a:rPr>
              <a:t>E(Xp ∧ XXq) can be expressed in CTL* but not in CTL.</a:t>
            </a:r>
          </a:p>
          <a:p>
            <a:pPr algn="l"/>
            <a:endParaRPr lang="en-AU" sz="2362">
              <a:latin typeface="Times New Roman" panose="02020603050405020304" pitchFamily="18" charset="0"/>
            </a:endParaRPr>
          </a:p>
          <a:p>
            <a:pPr algn="l"/>
            <a:endParaRPr lang="el-GR" sz="2362">
              <a:latin typeface="Times New Roman" panose="02020603050405020304" pitchFamily="18" charset="0"/>
            </a:endParaRPr>
          </a:p>
        </p:txBody>
      </p:sp>
    </p:spTree>
    <p:extLst>
      <p:ext uri="{BB962C8B-B14F-4D97-AF65-F5344CB8AC3E}">
        <p14:creationId xmlns:p14="http://schemas.microsoft.com/office/powerpoint/2010/main" val="2875321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CTL Formulas</a:t>
            </a:r>
            <a:endParaRPr lang="en-US" sz="2362"/>
          </a:p>
          <a:p>
            <a:pPr algn="ctr"/>
            <a:endParaRPr lang="en-US" sz="4330"/>
          </a:p>
        </p:txBody>
      </p:sp>
      <p:sp>
        <p:nvSpPr>
          <p:cNvPr id="3" name="Oval 2">
            <a:extLst>
              <a:ext uri="{FF2B5EF4-FFF2-40B4-BE49-F238E27FC236}">
                <a16:creationId xmlns:a16="http://schemas.microsoft.com/office/drawing/2014/main" id="{953E2F69-0D43-4C90-A3DA-9DF351BEE8F4}"/>
              </a:ext>
            </a:extLst>
          </p:cNvPr>
          <p:cNvSpPr/>
          <p:nvPr/>
        </p:nvSpPr>
        <p:spPr>
          <a:xfrm>
            <a:off x="2437927" y="2008209"/>
            <a:ext cx="635875" cy="50617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1"/>
          </a:p>
        </p:txBody>
      </p:sp>
      <p:sp>
        <p:nvSpPr>
          <p:cNvPr id="6" name="Oval 5">
            <a:extLst>
              <a:ext uri="{FF2B5EF4-FFF2-40B4-BE49-F238E27FC236}">
                <a16:creationId xmlns:a16="http://schemas.microsoft.com/office/drawing/2014/main" id="{C1B15B14-DF28-4A9B-8AEC-3ECADAD7B3E5}"/>
              </a:ext>
            </a:extLst>
          </p:cNvPr>
          <p:cNvSpPr/>
          <p:nvPr/>
        </p:nvSpPr>
        <p:spPr>
          <a:xfrm>
            <a:off x="1913001" y="2879963"/>
            <a:ext cx="635875" cy="50617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1"/>
          </a:p>
        </p:txBody>
      </p:sp>
      <p:sp>
        <p:nvSpPr>
          <p:cNvPr id="7" name="Oval 6">
            <a:extLst>
              <a:ext uri="{FF2B5EF4-FFF2-40B4-BE49-F238E27FC236}">
                <a16:creationId xmlns:a16="http://schemas.microsoft.com/office/drawing/2014/main" id="{955C7992-3634-48F2-BCE2-ECF9DE9189A5}"/>
              </a:ext>
            </a:extLst>
          </p:cNvPr>
          <p:cNvSpPr/>
          <p:nvPr/>
        </p:nvSpPr>
        <p:spPr>
          <a:xfrm>
            <a:off x="3073802" y="2926831"/>
            <a:ext cx="635875" cy="50617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1"/>
          </a:p>
        </p:txBody>
      </p:sp>
      <p:sp>
        <p:nvSpPr>
          <p:cNvPr id="9" name="Oval 8">
            <a:extLst>
              <a:ext uri="{FF2B5EF4-FFF2-40B4-BE49-F238E27FC236}">
                <a16:creationId xmlns:a16="http://schemas.microsoft.com/office/drawing/2014/main" id="{1670B9B0-6298-4234-9FE3-B93B162E1E0B}"/>
              </a:ext>
            </a:extLst>
          </p:cNvPr>
          <p:cNvSpPr/>
          <p:nvPr/>
        </p:nvSpPr>
        <p:spPr>
          <a:xfrm>
            <a:off x="4161150" y="2926831"/>
            <a:ext cx="635875" cy="50617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1"/>
          </a:p>
        </p:txBody>
      </p:sp>
      <p:sp>
        <p:nvSpPr>
          <p:cNvPr id="10" name="Oval 9">
            <a:extLst>
              <a:ext uri="{FF2B5EF4-FFF2-40B4-BE49-F238E27FC236}">
                <a16:creationId xmlns:a16="http://schemas.microsoft.com/office/drawing/2014/main" id="{A6BDF62E-E9A8-47BA-A0BB-3D3C6AF4EE34}"/>
              </a:ext>
            </a:extLst>
          </p:cNvPr>
          <p:cNvSpPr/>
          <p:nvPr/>
        </p:nvSpPr>
        <p:spPr>
          <a:xfrm>
            <a:off x="1595063" y="3911070"/>
            <a:ext cx="635875" cy="50617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1"/>
          </a:p>
        </p:txBody>
      </p:sp>
      <p:sp>
        <p:nvSpPr>
          <p:cNvPr id="11" name="Oval 10">
            <a:extLst>
              <a:ext uri="{FF2B5EF4-FFF2-40B4-BE49-F238E27FC236}">
                <a16:creationId xmlns:a16="http://schemas.microsoft.com/office/drawing/2014/main" id="{20BC6CDA-E359-42BB-B06C-D0D9418FA306}"/>
              </a:ext>
            </a:extLst>
          </p:cNvPr>
          <p:cNvSpPr/>
          <p:nvPr/>
        </p:nvSpPr>
        <p:spPr>
          <a:xfrm>
            <a:off x="2785520" y="3955172"/>
            <a:ext cx="635875" cy="50617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1"/>
          </a:p>
        </p:txBody>
      </p:sp>
      <p:sp>
        <p:nvSpPr>
          <p:cNvPr id="12" name="Oval 11">
            <a:extLst>
              <a:ext uri="{FF2B5EF4-FFF2-40B4-BE49-F238E27FC236}">
                <a16:creationId xmlns:a16="http://schemas.microsoft.com/office/drawing/2014/main" id="{01312078-09B6-46D6-B58B-5B79EE251111}"/>
              </a:ext>
            </a:extLst>
          </p:cNvPr>
          <p:cNvSpPr/>
          <p:nvPr/>
        </p:nvSpPr>
        <p:spPr>
          <a:xfrm>
            <a:off x="3737798" y="3955172"/>
            <a:ext cx="635875" cy="50617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1"/>
          </a:p>
        </p:txBody>
      </p:sp>
      <p:sp>
        <p:nvSpPr>
          <p:cNvPr id="13" name="Oval 12">
            <a:extLst>
              <a:ext uri="{FF2B5EF4-FFF2-40B4-BE49-F238E27FC236}">
                <a16:creationId xmlns:a16="http://schemas.microsoft.com/office/drawing/2014/main" id="{309E3E56-C1CC-4423-A685-BA1631594EB7}"/>
              </a:ext>
            </a:extLst>
          </p:cNvPr>
          <p:cNvSpPr/>
          <p:nvPr/>
        </p:nvSpPr>
        <p:spPr>
          <a:xfrm>
            <a:off x="2706691" y="4933879"/>
            <a:ext cx="635875" cy="50617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1"/>
          </a:p>
        </p:txBody>
      </p:sp>
      <p:cxnSp>
        <p:nvCxnSpPr>
          <p:cNvPr id="14" name="Straight Arrow Connector 13">
            <a:extLst>
              <a:ext uri="{FF2B5EF4-FFF2-40B4-BE49-F238E27FC236}">
                <a16:creationId xmlns:a16="http://schemas.microsoft.com/office/drawing/2014/main" id="{7806DA06-D8FB-4872-ACD5-E4AABA52F336}"/>
              </a:ext>
            </a:extLst>
          </p:cNvPr>
          <p:cNvCxnSpPr>
            <a:cxnSpLocks/>
            <a:stCxn id="3" idx="4"/>
          </p:cNvCxnSpPr>
          <p:nvPr/>
        </p:nvCxnSpPr>
        <p:spPr>
          <a:xfrm>
            <a:off x="2755865" y="2514389"/>
            <a:ext cx="524927" cy="4124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C88F1AB-111F-4E1A-8666-39E1729EBE57}"/>
              </a:ext>
            </a:extLst>
          </p:cNvPr>
          <p:cNvCxnSpPr>
            <a:cxnSpLocks/>
            <a:stCxn id="3" idx="4"/>
          </p:cNvCxnSpPr>
          <p:nvPr/>
        </p:nvCxnSpPr>
        <p:spPr>
          <a:xfrm>
            <a:off x="2755866" y="2514389"/>
            <a:ext cx="1667748" cy="4124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256AF1B-527E-431C-84DA-C56ABBDF6FAF}"/>
              </a:ext>
            </a:extLst>
          </p:cNvPr>
          <p:cNvCxnSpPr>
            <a:cxnSpLocks/>
            <a:stCxn id="3" idx="4"/>
            <a:endCxn id="6" idx="0"/>
          </p:cNvCxnSpPr>
          <p:nvPr/>
        </p:nvCxnSpPr>
        <p:spPr>
          <a:xfrm flipH="1">
            <a:off x="2230938" y="2514389"/>
            <a:ext cx="524927" cy="36557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9F082BB-9195-41AD-999D-5F86E017C2FC}"/>
              </a:ext>
            </a:extLst>
          </p:cNvPr>
          <p:cNvCxnSpPr>
            <a:cxnSpLocks/>
            <a:stCxn id="6" idx="4"/>
            <a:endCxn id="10" idx="0"/>
          </p:cNvCxnSpPr>
          <p:nvPr/>
        </p:nvCxnSpPr>
        <p:spPr>
          <a:xfrm flipH="1">
            <a:off x="1913000" y="3386142"/>
            <a:ext cx="317938" cy="5249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79C4D27-432D-4AF5-953A-8D3AE5EE4B73}"/>
              </a:ext>
            </a:extLst>
          </p:cNvPr>
          <p:cNvCxnSpPr>
            <a:cxnSpLocks/>
            <a:endCxn id="11" idx="0"/>
          </p:cNvCxnSpPr>
          <p:nvPr/>
        </p:nvCxnSpPr>
        <p:spPr>
          <a:xfrm flipH="1">
            <a:off x="3103458" y="3404314"/>
            <a:ext cx="252709" cy="55085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0AD8ACA-A18A-42C3-911E-84D3F5686426}"/>
              </a:ext>
            </a:extLst>
          </p:cNvPr>
          <p:cNvCxnSpPr>
            <a:cxnSpLocks/>
            <a:stCxn id="7" idx="4"/>
            <a:endCxn id="12" idx="0"/>
          </p:cNvCxnSpPr>
          <p:nvPr/>
        </p:nvCxnSpPr>
        <p:spPr>
          <a:xfrm>
            <a:off x="3391740" y="3433011"/>
            <a:ext cx="663996" cy="5221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DD1715B-0F62-4CDB-B97A-624BAC28BFF8}"/>
              </a:ext>
            </a:extLst>
          </p:cNvPr>
          <p:cNvCxnSpPr>
            <a:cxnSpLocks/>
            <a:stCxn id="11" idx="4"/>
            <a:endCxn id="13" idx="0"/>
          </p:cNvCxnSpPr>
          <p:nvPr/>
        </p:nvCxnSpPr>
        <p:spPr>
          <a:xfrm flipH="1">
            <a:off x="3024628" y="4461351"/>
            <a:ext cx="78830" cy="4725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34022AF-B8D3-4E64-8F37-FA31BC1D8594}"/>
              </a:ext>
            </a:extLst>
          </p:cNvPr>
          <p:cNvSpPr txBox="1"/>
          <p:nvPr/>
        </p:nvSpPr>
        <p:spPr>
          <a:xfrm>
            <a:off x="2913230" y="3995642"/>
            <a:ext cx="352982" cy="455830"/>
          </a:xfrm>
          <a:prstGeom prst="rect">
            <a:avLst/>
          </a:prstGeom>
          <a:noFill/>
        </p:spPr>
        <p:txBody>
          <a:bodyPr wrap="none" rtlCol="0">
            <a:spAutoFit/>
          </a:bodyPr>
          <a:lstStyle/>
          <a:p>
            <a:r>
              <a:rPr lang="en-GB" sz="2362"/>
              <a:t>p</a:t>
            </a:r>
            <a:endParaRPr lang="en-AU" sz="2362"/>
          </a:p>
        </p:txBody>
      </p:sp>
      <p:sp>
        <p:nvSpPr>
          <p:cNvPr id="34" name="Oval 33">
            <a:extLst>
              <a:ext uri="{FF2B5EF4-FFF2-40B4-BE49-F238E27FC236}">
                <a16:creationId xmlns:a16="http://schemas.microsoft.com/office/drawing/2014/main" id="{7ED52039-E181-4A4A-842C-5FE903E97072}"/>
              </a:ext>
            </a:extLst>
          </p:cNvPr>
          <p:cNvSpPr/>
          <p:nvPr/>
        </p:nvSpPr>
        <p:spPr>
          <a:xfrm>
            <a:off x="7306714" y="2008209"/>
            <a:ext cx="635875" cy="50617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1"/>
          </a:p>
        </p:txBody>
      </p:sp>
      <p:sp>
        <p:nvSpPr>
          <p:cNvPr id="35" name="Oval 34">
            <a:extLst>
              <a:ext uri="{FF2B5EF4-FFF2-40B4-BE49-F238E27FC236}">
                <a16:creationId xmlns:a16="http://schemas.microsoft.com/office/drawing/2014/main" id="{0D9031D9-E0B3-4921-B20B-C06F2E3B7CA9}"/>
              </a:ext>
            </a:extLst>
          </p:cNvPr>
          <p:cNvSpPr/>
          <p:nvPr/>
        </p:nvSpPr>
        <p:spPr>
          <a:xfrm>
            <a:off x="6781787" y="2879963"/>
            <a:ext cx="635875" cy="50617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1"/>
          </a:p>
        </p:txBody>
      </p:sp>
      <p:sp>
        <p:nvSpPr>
          <p:cNvPr id="36" name="Oval 35">
            <a:extLst>
              <a:ext uri="{FF2B5EF4-FFF2-40B4-BE49-F238E27FC236}">
                <a16:creationId xmlns:a16="http://schemas.microsoft.com/office/drawing/2014/main" id="{AE17ABB2-3A35-4471-A6C5-A684AA2C9782}"/>
              </a:ext>
            </a:extLst>
          </p:cNvPr>
          <p:cNvSpPr/>
          <p:nvPr/>
        </p:nvSpPr>
        <p:spPr>
          <a:xfrm>
            <a:off x="7942589" y="2926831"/>
            <a:ext cx="635875" cy="50617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1"/>
          </a:p>
        </p:txBody>
      </p:sp>
      <p:sp>
        <p:nvSpPr>
          <p:cNvPr id="37" name="Oval 36">
            <a:extLst>
              <a:ext uri="{FF2B5EF4-FFF2-40B4-BE49-F238E27FC236}">
                <a16:creationId xmlns:a16="http://schemas.microsoft.com/office/drawing/2014/main" id="{5D250F6D-94F8-4161-A08D-A1FC5514F212}"/>
              </a:ext>
            </a:extLst>
          </p:cNvPr>
          <p:cNvSpPr/>
          <p:nvPr/>
        </p:nvSpPr>
        <p:spPr>
          <a:xfrm>
            <a:off x="9029937" y="2926831"/>
            <a:ext cx="635875" cy="50617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1"/>
          </a:p>
        </p:txBody>
      </p:sp>
      <p:sp>
        <p:nvSpPr>
          <p:cNvPr id="38" name="Oval 37">
            <a:extLst>
              <a:ext uri="{FF2B5EF4-FFF2-40B4-BE49-F238E27FC236}">
                <a16:creationId xmlns:a16="http://schemas.microsoft.com/office/drawing/2014/main" id="{D91B87B8-786C-435F-A1B9-56F6D336CA18}"/>
              </a:ext>
            </a:extLst>
          </p:cNvPr>
          <p:cNvSpPr/>
          <p:nvPr/>
        </p:nvSpPr>
        <p:spPr>
          <a:xfrm>
            <a:off x="6463849" y="3911070"/>
            <a:ext cx="635875" cy="50617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1"/>
          </a:p>
        </p:txBody>
      </p:sp>
      <p:sp>
        <p:nvSpPr>
          <p:cNvPr id="39" name="Oval 38">
            <a:extLst>
              <a:ext uri="{FF2B5EF4-FFF2-40B4-BE49-F238E27FC236}">
                <a16:creationId xmlns:a16="http://schemas.microsoft.com/office/drawing/2014/main" id="{E970E519-1190-4C4A-8DFC-BF593C359696}"/>
              </a:ext>
            </a:extLst>
          </p:cNvPr>
          <p:cNvSpPr/>
          <p:nvPr/>
        </p:nvSpPr>
        <p:spPr>
          <a:xfrm>
            <a:off x="7654307" y="3955172"/>
            <a:ext cx="635875" cy="50617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1"/>
          </a:p>
        </p:txBody>
      </p:sp>
      <p:sp>
        <p:nvSpPr>
          <p:cNvPr id="40" name="Oval 39">
            <a:extLst>
              <a:ext uri="{FF2B5EF4-FFF2-40B4-BE49-F238E27FC236}">
                <a16:creationId xmlns:a16="http://schemas.microsoft.com/office/drawing/2014/main" id="{58C702A0-9BE1-4F2C-A8CC-641404DE8509}"/>
              </a:ext>
            </a:extLst>
          </p:cNvPr>
          <p:cNvSpPr/>
          <p:nvPr/>
        </p:nvSpPr>
        <p:spPr>
          <a:xfrm>
            <a:off x="8606585" y="3955172"/>
            <a:ext cx="635875" cy="50617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1"/>
          </a:p>
        </p:txBody>
      </p:sp>
      <p:sp>
        <p:nvSpPr>
          <p:cNvPr id="41" name="Oval 40">
            <a:extLst>
              <a:ext uri="{FF2B5EF4-FFF2-40B4-BE49-F238E27FC236}">
                <a16:creationId xmlns:a16="http://schemas.microsoft.com/office/drawing/2014/main" id="{7E5C362D-2B36-419A-986C-2352AF484673}"/>
              </a:ext>
            </a:extLst>
          </p:cNvPr>
          <p:cNvSpPr/>
          <p:nvPr/>
        </p:nvSpPr>
        <p:spPr>
          <a:xfrm>
            <a:off x="7575478" y="4933879"/>
            <a:ext cx="635875" cy="50617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1"/>
          </a:p>
        </p:txBody>
      </p:sp>
      <p:cxnSp>
        <p:nvCxnSpPr>
          <p:cNvPr id="42" name="Straight Arrow Connector 41">
            <a:extLst>
              <a:ext uri="{FF2B5EF4-FFF2-40B4-BE49-F238E27FC236}">
                <a16:creationId xmlns:a16="http://schemas.microsoft.com/office/drawing/2014/main" id="{F35483F3-A34E-4D28-879D-DF42A280CB37}"/>
              </a:ext>
            </a:extLst>
          </p:cNvPr>
          <p:cNvCxnSpPr>
            <a:cxnSpLocks/>
            <a:stCxn id="34" idx="4"/>
          </p:cNvCxnSpPr>
          <p:nvPr/>
        </p:nvCxnSpPr>
        <p:spPr>
          <a:xfrm>
            <a:off x="7624651" y="2514389"/>
            <a:ext cx="524927" cy="4124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7C56F3C-EE51-4553-B53F-3E734EA0FA42}"/>
              </a:ext>
            </a:extLst>
          </p:cNvPr>
          <p:cNvCxnSpPr>
            <a:cxnSpLocks/>
            <a:stCxn id="34" idx="4"/>
          </p:cNvCxnSpPr>
          <p:nvPr/>
        </p:nvCxnSpPr>
        <p:spPr>
          <a:xfrm>
            <a:off x="7624652" y="2514389"/>
            <a:ext cx="1667748" cy="4124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72B3D85-1E79-49B8-B6C6-4CEDFA8D452F}"/>
              </a:ext>
            </a:extLst>
          </p:cNvPr>
          <p:cNvCxnSpPr>
            <a:cxnSpLocks/>
            <a:stCxn id="34" idx="4"/>
            <a:endCxn id="35" idx="0"/>
          </p:cNvCxnSpPr>
          <p:nvPr/>
        </p:nvCxnSpPr>
        <p:spPr>
          <a:xfrm flipH="1">
            <a:off x="7099725" y="2514389"/>
            <a:ext cx="524927" cy="36557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53F56EF-3AF7-4CC1-AE9F-361A5E1B95CA}"/>
              </a:ext>
            </a:extLst>
          </p:cNvPr>
          <p:cNvCxnSpPr>
            <a:cxnSpLocks/>
            <a:stCxn id="35" idx="4"/>
            <a:endCxn id="38" idx="0"/>
          </p:cNvCxnSpPr>
          <p:nvPr/>
        </p:nvCxnSpPr>
        <p:spPr>
          <a:xfrm flipH="1">
            <a:off x="6781787" y="3386142"/>
            <a:ext cx="317938" cy="5249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40C5DC4-2074-4ECC-B953-53CB0BF3E9BF}"/>
              </a:ext>
            </a:extLst>
          </p:cNvPr>
          <p:cNvCxnSpPr>
            <a:cxnSpLocks/>
            <a:endCxn id="39" idx="0"/>
          </p:cNvCxnSpPr>
          <p:nvPr/>
        </p:nvCxnSpPr>
        <p:spPr>
          <a:xfrm flipH="1">
            <a:off x="7972245" y="3404314"/>
            <a:ext cx="252709" cy="55085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F2EB87D-1089-4CBA-BFC2-6CF47B2D8D6F}"/>
              </a:ext>
            </a:extLst>
          </p:cNvPr>
          <p:cNvCxnSpPr>
            <a:cxnSpLocks/>
            <a:stCxn id="36" idx="4"/>
            <a:endCxn id="40" idx="0"/>
          </p:cNvCxnSpPr>
          <p:nvPr/>
        </p:nvCxnSpPr>
        <p:spPr>
          <a:xfrm>
            <a:off x="8260526" y="3433011"/>
            <a:ext cx="663996" cy="5221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916B9EB-49E9-4700-B6D1-BFF7D62DB27A}"/>
              </a:ext>
            </a:extLst>
          </p:cNvPr>
          <p:cNvCxnSpPr>
            <a:cxnSpLocks/>
            <a:stCxn id="39" idx="4"/>
            <a:endCxn id="41" idx="0"/>
          </p:cNvCxnSpPr>
          <p:nvPr/>
        </p:nvCxnSpPr>
        <p:spPr>
          <a:xfrm flipH="1">
            <a:off x="7893415" y="4461351"/>
            <a:ext cx="78830" cy="4725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32FA49E9-4EE6-46DD-85FB-4EB79398848C}"/>
              </a:ext>
            </a:extLst>
          </p:cNvPr>
          <p:cNvSpPr txBox="1"/>
          <p:nvPr/>
        </p:nvSpPr>
        <p:spPr>
          <a:xfrm>
            <a:off x="7782017" y="3995642"/>
            <a:ext cx="352982" cy="455830"/>
          </a:xfrm>
          <a:prstGeom prst="rect">
            <a:avLst/>
          </a:prstGeom>
          <a:noFill/>
        </p:spPr>
        <p:txBody>
          <a:bodyPr wrap="none" rtlCol="0">
            <a:spAutoFit/>
          </a:bodyPr>
          <a:lstStyle/>
          <a:p>
            <a:r>
              <a:rPr lang="en-GB" sz="2362"/>
              <a:t>p</a:t>
            </a:r>
            <a:endParaRPr lang="en-AU" sz="2362"/>
          </a:p>
        </p:txBody>
      </p:sp>
      <p:sp>
        <p:nvSpPr>
          <p:cNvPr id="54" name="TextBox 53">
            <a:extLst>
              <a:ext uri="{FF2B5EF4-FFF2-40B4-BE49-F238E27FC236}">
                <a16:creationId xmlns:a16="http://schemas.microsoft.com/office/drawing/2014/main" id="{977A7F56-AD7E-4E21-A60E-E40DE92AC4CC}"/>
              </a:ext>
            </a:extLst>
          </p:cNvPr>
          <p:cNvSpPr txBox="1"/>
          <p:nvPr/>
        </p:nvSpPr>
        <p:spPr>
          <a:xfrm>
            <a:off x="6929191" y="2879963"/>
            <a:ext cx="352982" cy="455830"/>
          </a:xfrm>
          <a:prstGeom prst="rect">
            <a:avLst/>
          </a:prstGeom>
          <a:noFill/>
        </p:spPr>
        <p:txBody>
          <a:bodyPr wrap="none" rtlCol="0">
            <a:spAutoFit/>
          </a:bodyPr>
          <a:lstStyle/>
          <a:p>
            <a:r>
              <a:rPr lang="en-GB" sz="2362"/>
              <a:t>p</a:t>
            </a:r>
            <a:endParaRPr lang="en-AU" sz="2362"/>
          </a:p>
        </p:txBody>
      </p:sp>
      <p:sp>
        <p:nvSpPr>
          <p:cNvPr id="56" name="TextBox 55">
            <a:extLst>
              <a:ext uri="{FF2B5EF4-FFF2-40B4-BE49-F238E27FC236}">
                <a16:creationId xmlns:a16="http://schemas.microsoft.com/office/drawing/2014/main" id="{F204F269-2CD2-46FA-A91D-E86575AE24D3}"/>
              </a:ext>
            </a:extLst>
          </p:cNvPr>
          <p:cNvSpPr txBox="1"/>
          <p:nvPr/>
        </p:nvSpPr>
        <p:spPr>
          <a:xfrm>
            <a:off x="8742427" y="3955172"/>
            <a:ext cx="352982" cy="455830"/>
          </a:xfrm>
          <a:prstGeom prst="rect">
            <a:avLst/>
          </a:prstGeom>
          <a:noFill/>
        </p:spPr>
        <p:txBody>
          <a:bodyPr wrap="none" rtlCol="0">
            <a:spAutoFit/>
          </a:bodyPr>
          <a:lstStyle/>
          <a:p>
            <a:r>
              <a:rPr lang="en-GB" sz="2362"/>
              <a:t>p</a:t>
            </a:r>
            <a:endParaRPr lang="en-AU" sz="2362"/>
          </a:p>
        </p:txBody>
      </p:sp>
      <p:sp>
        <p:nvSpPr>
          <p:cNvPr id="61" name="TextBox 60">
            <a:extLst>
              <a:ext uri="{FF2B5EF4-FFF2-40B4-BE49-F238E27FC236}">
                <a16:creationId xmlns:a16="http://schemas.microsoft.com/office/drawing/2014/main" id="{6DD43F3D-95E1-48FD-9DDF-9912B5565667}"/>
              </a:ext>
            </a:extLst>
          </p:cNvPr>
          <p:cNvSpPr txBox="1"/>
          <p:nvPr/>
        </p:nvSpPr>
        <p:spPr>
          <a:xfrm>
            <a:off x="2507839" y="5685420"/>
            <a:ext cx="1669453" cy="575486"/>
          </a:xfrm>
          <a:prstGeom prst="rect">
            <a:avLst/>
          </a:prstGeom>
          <a:noFill/>
        </p:spPr>
        <p:txBody>
          <a:bodyPr wrap="square">
            <a:spAutoFit/>
          </a:bodyPr>
          <a:lstStyle/>
          <a:p>
            <a:pPr algn="l"/>
            <a:r>
              <a:rPr lang="en-GB" sz="3149">
                <a:latin typeface="Times New Roman" panose="02020603050405020304" pitchFamily="18" charset="0"/>
              </a:rPr>
              <a:t>EFp</a:t>
            </a:r>
            <a:endParaRPr lang="el-GR" sz="3149">
              <a:latin typeface="Times New Roman" panose="02020603050405020304" pitchFamily="18" charset="0"/>
            </a:endParaRPr>
          </a:p>
        </p:txBody>
      </p:sp>
      <p:sp>
        <p:nvSpPr>
          <p:cNvPr id="62" name="TextBox 61">
            <a:extLst>
              <a:ext uri="{FF2B5EF4-FFF2-40B4-BE49-F238E27FC236}">
                <a16:creationId xmlns:a16="http://schemas.microsoft.com/office/drawing/2014/main" id="{D0C63119-C4F0-4C24-8949-70E5A7889A8D}"/>
              </a:ext>
            </a:extLst>
          </p:cNvPr>
          <p:cNvSpPr txBox="1"/>
          <p:nvPr/>
        </p:nvSpPr>
        <p:spPr>
          <a:xfrm>
            <a:off x="7455455" y="5685420"/>
            <a:ext cx="1669453" cy="575486"/>
          </a:xfrm>
          <a:prstGeom prst="rect">
            <a:avLst/>
          </a:prstGeom>
          <a:noFill/>
        </p:spPr>
        <p:txBody>
          <a:bodyPr wrap="square">
            <a:spAutoFit/>
          </a:bodyPr>
          <a:lstStyle/>
          <a:p>
            <a:pPr algn="l"/>
            <a:r>
              <a:rPr lang="en-GB" sz="3149">
                <a:latin typeface="Times New Roman" panose="02020603050405020304" pitchFamily="18" charset="0"/>
              </a:rPr>
              <a:t>AFp</a:t>
            </a:r>
            <a:endParaRPr lang="el-GR" sz="3149">
              <a:latin typeface="Times New Roman" panose="02020603050405020304" pitchFamily="18" charset="0"/>
            </a:endParaRPr>
          </a:p>
        </p:txBody>
      </p:sp>
      <p:sp>
        <p:nvSpPr>
          <p:cNvPr id="50" name="TextBox 49">
            <a:extLst>
              <a:ext uri="{FF2B5EF4-FFF2-40B4-BE49-F238E27FC236}">
                <a16:creationId xmlns:a16="http://schemas.microsoft.com/office/drawing/2014/main" id="{D33B210A-C762-3B58-3E35-11FFD8F8A5C1}"/>
              </a:ext>
            </a:extLst>
          </p:cNvPr>
          <p:cNvSpPr txBox="1"/>
          <p:nvPr/>
        </p:nvSpPr>
        <p:spPr>
          <a:xfrm>
            <a:off x="9171383" y="2883062"/>
            <a:ext cx="352982" cy="455830"/>
          </a:xfrm>
          <a:prstGeom prst="rect">
            <a:avLst/>
          </a:prstGeom>
          <a:noFill/>
        </p:spPr>
        <p:txBody>
          <a:bodyPr wrap="none" rtlCol="0">
            <a:spAutoFit/>
          </a:bodyPr>
          <a:lstStyle/>
          <a:p>
            <a:r>
              <a:rPr lang="en-GB" sz="2362"/>
              <a:t>p</a:t>
            </a:r>
            <a:endParaRPr lang="en-AU" sz="2362"/>
          </a:p>
        </p:txBody>
      </p:sp>
    </p:spTree>
    <p:extLst>
      <p:ext uri="{BB962C8B-B14F-4D97-AF65-F5344CB8AC3E}">
        <p14:creationId xmlns:p14="http://schemas.microsoft.com/office/powerpoint/2010/main" val="3297708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Today’s lecture</a:t>
            </a:r>
            <a:endParaRPr lang="en-US" sz="4330"/>
          </a:p>
        </p:txBody>
      </p:sp>
      <p:sp>
        <p:nvSpPr>
          <p:cNvPr id="6" name="TextBox 5">
            <a:extLst>
              <a:ext uri="{FF2B5EF4-FFF2-40B4-BE49-F238E27FC236}">
                <a16:creationId xmlns:a16="http://schemas.microsoft.com/office/drawing/2014/main" id="{631AB11A-218A-4203-9160-3B543C6E132E}"/>
              </a:ext>
            </a:extLst>
          </p:cNvPr>
          <p:cNvSpPr txBox="1"/>
          <p:nvPr/>
        </p:nvSpPr>
        <p:spPr>
          <a:xfrm>
            <a:off x="863915" y="1759104"/>
            <a:ext cx="9400276" cy="2998585"/>
          </a:xfrm>
          <a:prstGeom prst="rect">
            <a:avLst/>
          </a:prstGeom>
          <a:noFill/>
        </p:spPr>
        <p:txBody>
          <a:bodyPr wrap="square" rtlCol="0">
            <a:spAutoFit/>
          </a:bodyPr>
          <a:lstStyle/>
          <a:p>
            <a:r>
              <a:rPr lang="en-US" sz="3149">
                <a:latin typeface="Cambria" panose="02040503050406030204" pitchFamily="18" charset="0"/>
                <a:ea typeface="Microsoft Himalaya" panose="01010100010101010101" pitchFamily="2" charset="0"/>
                <a:cs typeface="Times New Roman" panose="02020603050405020304" pitchFamily="18" charset="0"/>
              </a:rPr>
              <a:t>We’ll look at the following:</a:t>
            </a:r>
          </a:p>
          <a:p>
            <a:pPr marL="449931" indent="-449931">
              <a:buFontTx/>
              <a:buChar char="-"/>
            </a:pPr>
            <a:r>
              <a:rPr lang="en-US" sz="3149">
                <a:latin typeface="Cambria" panose="02040503050406030204" pitchFamily="18" charset="0"/>
                <a:ea typeface="Microsoft Himalaya" panose="01010100010101010101" pitchFamily="2" charset="0"/>
                <a:cs typeface="Times New Roman" panose="02020603050405020304" pitchFamily="18" charset="0"/>
              </a:rPr>
              <a:t>LTL (linear temporal logic)</a:t>
            </a:r>
          </a:p>
          <a:p>
            <a:pPr marL="449931" indent="-449931">
              <a:buFontTx/>
              <a:buChar char="-"/>
            </a:pPr>
            <a:r>
              <a:rPr lang="en-US" sz="3149">
                <a:latin typeface="Cambria" panose="02040503050406030204" pitchFamily="18" charset="0"/>
                <a:ea typeface="Microsoft Himalaya" panose="01010100010101010101" pitchFamily="2" charset="0"/>
                <a:cs typeface="Times New Roman" panose="02020603050405020304" pitchFamily="18" charset="0"/>
              </a:rPr>
              <a:t>CTL (computation tree logic)</a:t>
            </a:r>
          </a:p>
          <a:p>
            <a:pPr marL="449931" indent="-449931">
              <a:buFontTx/>
              <a:buChar char="-"/>
            </a:pPr>
            <a:r>
              <a:rPr lang="en-US" sz="3149">
                <a:latin typeface="Cambria" panose="02040503050406030204" pitchFamily="18" charset="0"/>
                <a:ea typeface="Microsoft Himalaya" panose="01010100010101010101" pitchFamily="2" charset="0"/>
                <a:cs typeface="Times New Roman" panose="02020603050405020304" pitchFamily="18" charset="0"/>
              </a:rPr>
              <a:t>CTL*</a:t>
            </a:r>
          </a:p>
          <a:p>
            <a:pPr marL="449931" indent="-449931">
              <a:buFontTx/>
              <a:buChar char="-"/>
            </a:pPr>
            <a:r>
              <a:rPr lang="en-US" sz="3149">
                <a:latin typeface="Cambria" panose="02040503050406030204" pitchFamily="18" charset="0"/>
                <a:ea typeface="Microsoft Himalaya" panose="01010100010101010101" pitchFamily="2" charset="0"/>
                <a:cs typeface="Times New Roman" panose="02020603050405020304" pitchFamily="18" charset="0"/>
              </a:rPr>
              <a:t>Transition systems</a:t>
            </a:r>
          </a:p>
          <a:p>
            <a:pPr marL="449931" indent="-449931">
              <a:buFontTx/>
              <a:buChar char="-"/>
            </a:pPr>
            <a:r>
              <a:rPr lang="en-US" sz="3149">
                <a:latin typeface="Cambria" panose="02040503050406030204" pitchFamily="18" charset="0"/>
                <a:ea typeface="Microsoft Himalaya" panose="01010100010101010101" pitchFamily="2" charset="0"/>
                <a:cs typeface="Times New Roman" panose="02020603050405020304" pitchFamily="18" charset="0"/>
              </a:rPr>
              <a:t>Bisimulation </a:t>
            </a:r>
          </a:p>
        </p:txBody>
      </p:sp>
    </p:spTree>
    <p:extLst>
      <p:ext uri="{BB962C8B-B14F-4D97-AF65-F5344CB8AC3E}">
        <p14:creationId xmlns:p14="http://schemas.microsoft.com/office/powerpoint/2010/main" val="3049157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CTL Formulas</a:t>
            </a:r>
            <a:endParaRPr lang="en-US" sz="2362"/>
          </a:p>
          <a:p>
            <a:pPr algn="ctr"/>
            <a:endParaRPr lang="en-US" sz="4330"/>
          </a:p>
        </p:txBody>
      </p:sp>
      <p:sp>
        <p:nvSpPr>
          <p:cNvPr id="3" name="Oval 2">
            <a:extLst>
              <a:ext uri="{FF2B5EF4-FFF2-40B4-BE49-F238E27FC236}">
                <a16:creationId xmlns:a16="http://schemas.microsoft.com/office/drawing/2014/main" id="{953E2F69-0D43-4C90-A3DA-9DF351BEE8F4}"/>
              </a:ext>
            </a:extLst>
          </p:cNvPr>
          <p:cNvSpPr/>
          <p:nvPr/>
        </p:nvSpPr>
        <p:spPr>
          <a:xfrm>
            <a:off x="2437927" y="2008209"/>
            <a:ext cx="635875" cy="50617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1"/>
          </a:p>
        </p:txBody>
      </p:sp>
      <p:sp>
        <p:nvSpPr>
          <p:cNvPr id="6" name="Oval 5">
            <a:extLst>
              <a:ext uri="{FF2B5EF4-FFF2-40B4-BE49-F238E27FC236}">
                <a16:creationId xmlns:a16="http://schemas.microsoft.com/office/drawing/2014/main" id="{C1B15B14-DF28-4A9B-8AEC-3ECADAD7B3E5}"/>
              </a:ext>
            </a:extLst>
          </p:cNvPr>
          <p:cNvSpPr/>
          <p:nvPr/>
        </p:nvSpPr>
        <p:spPr>
          <a:xfrm>
            <a:off x="1913001" y="2879963"/>
            <a:ext cx="635875" cy="50617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1"/>
          </a:p>
        </p:txBody>
      </p:sp>
      <p:sp>
        <p:nvSpPr>
          <p:cNvPr id="7" name="Oval 6">
            <a:extLst>
              <a:ext uri="{FF2B5EF4-FFF2-40B4-BE49-F238E27FC236}">
                <a16:creationId xmlns:a16="http://schemas.microsoft.com/office/drawing/2014/main" id="{955C7992-3634-48F2-BCE2-ECF9DE9189A5}"/>
              </a:ext>
            </a:extLst>
          </p:cNvPr>
          <p:cNvSpPr/>
          <p:nvPr/>
        </p:nvSpPr>
        <p:spPr>
          <a:xfrm>
            <a:off x="3073802" y="2926831"/>
            <a:ext cx="635875" cy="50617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1"/>
          </a:p>
        </p:txBody>
      </p:sp>
      <p:sp>
        <p:nvSpPr>
          <p:cNvPr id="9" name="Oval 8">
            <a:extLst>
              <a:ext uri="{FF2B5EF4-FFF2-40B4-BE49-F238E27FC236}">
                <a16:creationId xmlns:a16="http://schemas.microsoft.com/office/drawing/2014/main" id="{1670B9B0-6298-4234-9FE3-B93B162E1E0B}"/>
              </a:ext>
            </a:extLst>
          </p:cNvPr>
          <p:cNvSpPr/>
          <p:nvPr/>
        </p:nvSpPr>
        <p:spPr>
          <a:xfrm>
            <a:off x="4161150" y="2926831"/>
            <a:ext cx="635875" cy="50617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1"/>
          </a:p>
        </p:txBody>
      </p:sp>
      <p:sp>
        <p:nvSpPr>
          <p:cNvPr id="10" name="Oval 9">
            <a:extLst>
              <a:ext uri="{FF2B5EF4-FFF2-40B4-BE49-F238E27FC236}">
                <a16:creationId xmlns:a16="http://schemas.microsoft.com/office/drawing/2014/main" id="{A6BDF62E-E9A8-47BA-A0BB-3D3C6AF4EE34}"/>
              </a:ext>
            </a:extLst>
          </p:cNvPr>
          <p:cNvSpPr/>
          <p:nvPr/>
        </p:nvSpPr>
        <p:spPr>
          <a:xfrm>
            <a:off x="1595063" y="3911070"/>
            <a:ext cx="635875" cy="50617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1"/>
          </a:p>
        </p:txBody>
      </p:sp>
      <p:sp>
        <p:nvSpPr>
          <p:cNvPr id="11" name="Oval 10">
            <a:extLst>
              <a:ext uri="{FF2B5EF4-FFF2-40B4-BE49-F238E27FC236}">
                <a16:creationId xmlns:a16="http://schemas.microsoft.com/office/drawing/2014/main" id="{20BC6CDA-E359-42BB-B06C-D0D9418FA306}"/>
              </a:ext>
            </a:extLst>
          </p:cNvPr>
          <p:cNvSpPr/>
          <p:nvPr/>
        </p:nvSpPr>
        <p:spPr>
          <a:xfrm>
            <a:off x="2785520" y="3955172"/>
            <a:ext cx="635875" cy="50617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1"/>
          </a:p>
        </p:txBody>
      </p:sp>
      <p:sp>
        <p:nvSpPr>
          <p:cNvPr id="12" name="Oval 11">
            <a:extLst>
              <a:ext uri="{FF2B5EF4-FFF2-40B4-BE49-F238E27FC236}">
                <a16:creationId xmlns:a16="http://schemas.microsoft.com/office/drawing/2014/main" id="{01312078-09B6-46D6-B58B-5B79EE251111}"/>
              </a:ext>
            </a:extLst>
          </p:cNvPr>
          <p:cNvSpPr/>
          <p:nvPr/>
        </p:nvSpPr>
        <p:spPr>
          <a:xfrm>
            <a:off x="3737798" y="3955172"/>
            <a:ext cx="635875" cy="50617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1"/>
          </a:p>
        </p:txBody>
      </p:sp>
      <p:sp>
        <p:nvSpPr>
          <p:cNvPr id="13" name="Oval 12">
            <a:extLst>
              <a:ext uri="{FF2B5EF4-FFF2-40B4-BE49-F238E27FC236}">
                <a16:creationId xmlns:a16="http://schemas.microsoft.com/office/drawing/2014/main" id="{309E3E56-C1CC-4423-A685-BA1631594EB7}"/>
              </a:ext>
            </a:extLst>
          </p:cNvPr>
          <p:cNvSpPr/>
          <p:nvPr/>
        </p:nvSpPr>
        <p:spPr>
          <a:xfrm>
            <a:off x="2706691" y="4933879"/>
            <a:ext cx="635875" cy="50617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1"/>
          </a:p>
        </p:txBody>
      </p:sp>
      <p:cxnSp>
        <p:nvCxnSpPr>
          <p:cNvPr id="14" name="Straight Arrow Connector 13">
            <a:extLst>
              <a:ext uri="{FF2B5EF4-FFF2-40B4-BE49-F238E27FC236}">
                <a16:creationId xmlns:a16="http://schemas.microsoft.com/office/drawing/2014/main" id="{7806DA06-D8FB-4872-ACD5-E4AABA52F336}"/>
              </a:ext>
            </a:extLst>
          </p:cNvPr>
          <p:cNvCxnSpPr>
            <a:cxnSpLocks/>
            <a:stCxn id="3" idx="4"/>
          </p:cNvCxnSpPr>
          <p:nvPr/>
        </p:nvCxnSpPr>
        <p:spPr>
          <a:xfrm>
            <a:off x="2755865" y="2514389"/>
            <a:ext cx="524927" cy="4124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C88F1AB-111F-4E1A-8666-39E1729EBE57}"/>
              </a:ext>
            </a:extLst>
          </p:cNvPr>
          <p:cNvCxnSpPr>
            <a:cxnSpLocks/>
            <a:stCxn id="3" idx="4"/>
          </p:cNvCxnSpPr>
          <p:nvPr/>
        </p:nvCxnSpPr>
        <p:spPr>
          <a:xfrm>
            <a:off x="2755866" y="2514389"/>
            <a:ext cx="1667748" cy="4124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256AF1B-527E-431C-84DA-C56ABBDF6FAF}"/>
              </a:ext>
            </a:extLst>
          </p:cNvPr>
          <p:cNvCxnSpPr>
            <a:cxnSpLocks/>
            <a:stCxn id="3" idx="4"/>
            <a:endCxn id="6" idx="0"/>
          </p:cNvCxnSpPr>
          <p:nvPr/>
        </p:nvCxnSpPr>
        <p:spPr>
          <a:xfrm flipH="1">
            <a:off x="2230938" y="2514389"/>
            <a:ext cx="524927" cy="36557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9F082BB-9195-41AD-999D-5F86E017C2FC}"/>
              </a:ext>
            </a:extLst>
          </p:cNvPr>
          <p:cNvCxnSpPr>
            <a:cxnSpLocks/>
            <a:stCxn id="6" idx="4"/>
            <a:endCxn id="10" idx="0"/>
          </p:cNvCxnSpPr>
          <p:nvPr/>
        </p:nvCxnSpPr>
        <p:spPr>
          <a:xfrm flipH="1">
            <a:off x="1913000" y="3386142"/>
            <a:ext cx="317938" cy="5249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79C4D27-432D-4AF5-953A-8D3AE5EE4B73}"/>
              </a:ext>
            </a:extLst>
          </p:cNvPr>
          <p:cNvCxnSpPr>
            <a:cxnSpLocks/>
            <a:endCxn id="11" idx="0"/>
          </p:cNvCxnSpPr>
          <p:nvPr/>
        </p:nvCxnSpPr>
        <p:spPr>
          <a:xfrm flipH="1">
            <a:off x="3103458" y="3404314"/>
            <a:ext cx="252709" cy="55085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0AD8ACA-A18A-42C3-911E-84D3F5686426}"/>
              </a:ext>
            </a:extLst>
          </p:cNvPr>
          <p:cNvCxnSpPr>
            <a:cxnSpLocks/>
            <a:stCxn id="7" idx="4"/>
            <a:endCxn id="12" idx="0"/>
          </p:cNvCxnSpPr>
          <p:nvPr/>
        </p:nvCxnSpPr>
        <p:spPr>
          <a:xfrm>
            <a:off x="3391740" y="3433011"/>
            <a:ext cx="663996" cy="5221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DD1715B-0F62-4CDB-B97A-624BAC28BFF8}"/>
              </a:ext>
            </a:extLst>
          </p:cNvPr>
          <p:cNvCxnSpPr>
            <a:cxnSpLocks/>
            <a:stCxn id="11" idx="4"/>
            <a:endCxn id="13" idx="0"/>
          </p:cNvCxnSpPr>
          <p:nvPr/>
        </p:nvCxnSpPr>
        <p:spPr>
          <a:xfrm flipH="1">
            <a:off x="3024628" y="4461351"/>
            <a:ext cx="78830" cy="4725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34022AF-B8D3-4E64-8F37-FA31BC1D8594}"/>
              </a:ext>
            </a:extLst>
          </p:cNvPr>
          <p:cNvSpPr txBox="1"/>
          <p:nvPr/>
        </p:nvSpPr>
        <p:spPr>
          <a:xfrm>
            <a:off x="2913230" y="3995642"/>
            <a:ext cx="352982" cy="455830"/>
          </a:xfrm>
          <a:prstGeom prst="rect">
            <a:avLst/>
          </a:prstGeom>
          <a:noFill/>
        </p:spPr>
        <p:txBody>
          <a:bodyPr wrap="none" rtlCol="0">
            <a:spAutoFit/>
          </a:bodyPr>
          <a:lstStyle/>
          <a:p>
            <a:r>
              <a:rPr lang="en-GB" sz="2362"/>
              <a:t>p</a:t>
            </a:r>
            <a:endParaRPr lang="en-AU" sz="2362"/>
          </a:p>
        </p:txBody>
      </p:sp>
      <p:sp>
        <p:nvSpPr>
          <p:cNvPr id="34" name="Oval 33">
            <a:extLst>
              <a:ext uri="{FF2B5EF4-FFF2-40B4-BE49-F238E27FC236}">
                <a16:creationId xmlns:a16="http://schemas.microsoft.com/office/drawing/2014/main" id="{7ED52039-E181-4A4A-842C-5FE903E97072}"/>
              </a:ext>
            </a:extLst>
          </p:cNvPr>
          <p:cNvSpPr/>
          <p:nvPr/>
        </p:nvSpPr>
        <p:spPr>
          <a:xfrm>
            <a:off x="7306714" y="2008209"/>
            <a:ext cx="635875" cy="50617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1"/>
          </a:p>
        </p:txBody>
      </p:sp>
      <p:sp>
        <p:nvSpPr>
          <p:cNvPr id="35" name="Oval 34">
            <a:extLst>
              <a:ext uri="{FF2B5EF4-FFF2-40B4-BE49-F238E27FC236}">
                <a16:creationId xmlns:a16="http://schemas.microsoft.com/office/drawing/2014/main" id="{0D9031D9-E0B3-4921-B20B-C06F2E3B7CA9}"/>
              </a:ext>
            </a:extLst>
          </p:cNvPr>
          <p:cNvSpPr/>
          <p:nvPr/>
        </p:nvSpPr>
        <p:spPr>
          <a:xfrm>
            <a:off x="6781787" y="2879963"/>
            <a:ext cx="635875" cy="50617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1"/>
          </a:p>
        </p:txBody>
      </p:sp>
      <p:sp>
        <p:nvSpPr>
          <p:cNvPr id="36" name="Oval 35">
            <a:extLst>
              <a:ext uri="{FF2B5EF4-FFF2-40B4-BE49-F238E27FC236}">
                <a16:creationId xmlns:a16="http://schemas.microsoft.com/office/drawing/2014/main" id="{AE17ABB2-3A35-4471-A6C5-A684AA2C9782}"/>
              </a:ext>
            </a:extLst>
          </p:cNvPr>
          <p:cNvSpPr/>
          <p:nvPr/>
        </p:nvSpPr>
        <p:spPr>
          <a:xfrm>
            <a:off x="7942589" y="2926831"/>
            <a:ext cx="635875" cy="50617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1"/>
          </a:p>
        </p:txBody>
      </p:sp>
      <p:sp>
        <p:nvSpPr>
          <p:cNvPr id="37" name="Oval 36">
            <a:extLst>
              <a:ext uri="{FF2B5EF4-FFF2-40B4-BE49-F238E27FC236}">
                <a16:creationId xmlns:a16="http://schemas.microsoft.com/office/drawing/2014/main" id="{5D250F6D-94F8-4161-A08D-A1FC5514F212}"/>
              </a:ext>
            </a:extLst>
          </p:cNvPr>
          <p:cNvSpPr/>
          <p:nvPr/>
        </p:nvSpPr>
        <p:spPr>
          <a:xfrm>
            <a:off x="9029937" y="2926831"/>
            <a:ext cx="635875" cy="50617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1"/>
          </a:p>
        </p:txBody>
      </p:sp>
      <p:sp>
        <p:nvSpPr>
          <p:cNvPr id="38" name="Oval 37">
            <a:extLst>
              <a:ext uri="{FF2B5EF4-FFF2-40B4-BE49-F238E27FC236}">
                <a16:creationId xmlns:a16="http://schemas.microsoft.com/office/drawing/2014/main" id="{D91B87B8-786C-435F-A1B9-56F6D336CA18}"/>
              </a:ext>
            </a:extLst>
          </p:cNvPr>
          <p:cNvSpPr/>
          <p:nvPr/>
        </p:nvSpPr>
        <p:spPr>
          <a:xfrm>
            <a:off x="6463849" y="3911070"/>
            <a:ext cx="635875" cy="50617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1"/>
          </a:p>
        </p:txBody>
      </p:sp>
      <p:sp>
        <p:nvSpPr>
          <p:cNvPr id="39" name="Oval 38">
            <a:extLst>
              <a:ext uri="{FF2B5EF4-FFF2-40B4-BE49-F238E27FC236}">
                <a16:creationId xmlns:a16="http://schemas.microsoft.com/office/drawing/2014/main" id="{E970E519-1190-4C4A-8DFC-BF593C359696}"/>
              </a:ext>
            </a:extLst>
          </p:cNvPr>
          <p:cNvSpPr/>
          <p:nvPr/>
        </p:nvSpPr>
        <p:spPr>
          <a:xfrm>
            <a:off x="7654307" y="3955172"/>
            <a:ext cx="635875" cy="50617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1"/>
          </a:p>
        </p:txBody>
      </p:sp>
      <p:sp>
        <p:nvSpPr>
          <p:cNvPr id="40" name="Oval 39">
            <a:extLst>
              <a:ext uri="{FF2B5EF4-FFF2-40B4-BE49-F238E27FC236}">
                <a16:creationId xmlns:a16="http://schemas.microsoft.com/office/drawing/2014/main" id="{58C702A0-9BE1-4F2C-A8CC-641404DE8509}"/>
              </a:ext>
            </a:extLst>
          </p:cNvPr>
          <p:cNvSpPr/>
          <p:nvPr/>
        </p:nvSpPr>
        <p:spPr>
          <a:xfrm>
            <a:off x="8606585" y="3955172"/>
            <a:ext cx="635875" cy="50617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1"/>
          </a:p>
        </p:txBody>
      </p:sp>
      <p:sp>
        <p:nvSpPr>
          <p:cNvPr id="41" name="Oval 40">
            <a:extLst>
              <a:ext uri="{FF2B5EF4-FFF2-40B4-BE49-F238E27FC236}">
                <a16:creationId xmlns:a16="http://schemas.microsoft.com/office/drawing/2014/main" id="{7E5C362D-2B36-419A-986C-2352AF484673}"/>
              </a:ext>
            </a:extLst>
          </p:cNvPr>
          <p:cNvSpPr/>
          <p:nvPr/>
        </p:nvSpPr>
        <p:spPr>
          <a:xfrm>
            <a:off x="7575478" y="4933879"/>
            <a:ext cx="635875" cy="50617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71"/>
          </a:p>
        </p:txBody>
      </p:sp>
      <p:cxnSp>
        <p:nvCxnSpPr>
          <p:cNvPr id="42" name="Straight Arrow Connector 41">
            <a:extLst>
              <a:ext uri="{FF2B5EF4-FFF2-40B4-BE49-F238E27FC236}">
                <a16:creationId xmlns:a16="http://schemas.microsoft.com/office/drawing/2014/main" id="{F35483F3-A34E-4D28-879D-DF42A280CB37}"/>
              </a:ext>
            </a:extLst>
          </p:cNvPr>
          <p:cNvCxnSpPr>
            <a:cxnSpLocks/>
            <a:stCxn id="34" idx="4"/>
          </p:cNvCxnSpPr>
          <p:nvPr/>
        </p:nvCxnSpPr>
        <p:spPr>
          <a:xfrm>
            <a:off x="7624651" y="2514389"/>
            <a:ext cx="524927" cy="4124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7C56F3C-EE51-4553-B53F-3E734EA0FA42}"/>
              </a:ext>
            </a:extLst>
          </p:cNvPr>
          <p:cNvCxnSpPr>
            <a:cxnSpLocks/>
            <a:stCxn id="34" idx="4"/>
          </p:cNvCxnSpPr>
          <p:nvPr/>
        </p:nvCxnSpPr>
        <p:spPr>
          <a:xfrm>
            <a:off x="7624652" y="2514389"/>
            <a:ext cx="1667748" cy="4124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72B3D85-1E79-49B8-B6C6-4CEDFA8D452F}"/>
              </a:ext>
            </a:extLst>
          </p:cNvPr>
          <p:cNvCxnSpPr>
            <a:cxnSpLocks/>
            <a:stCxn id="34" idx="4"/>
            <a:endCxn id="35" idx="0"/>
          </p:cNvCxnSpPr>
          <p:nvPr/>
        </p:nvCxnSpPr>
        <p:spPr>
          <a:xfrm flipH="1">
            <a:off x="7099725" y="2514389"/>
            <a:ext cx="524927" cy="36557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53F56EF-3AF7-4CC1-AE9F-361A5E1B95CA}"/>
              </a:ext>
            </a:extLst>
          </p:cNvPr>
          <p:cNvCxnSpPr>
            <a:cxnSpLocks/>
            <a:stCxn id="35" idx="4"/>
            <a:endCxn id="38" idx="0"/>
          </p:cNvCxnSpPr>
          <p:nvPr/>
        </p:nvCxnSpPr>
        <p:spPr>
          <a:xfrm flipH="1">
            <a:off x="6781787" y="3386142"/>
            <a:ext cx="317938" cy="5249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40C5DC4-2074-4ECC-B953-53CB0BF3E9BF}"/>
              </a:ext>
            </a:extLst>
          </p:cNvPr>
          <p:cNvCxnSpPr>
            <a:cxnSpLocks/>
            <a:endCxn id="39" idx="0"/>
          </p:cNvCxnSpPr>
          <p:nvPr/>
        </p:nvCxnSpPr>
        <p:spPr>
          <a:xfrm flipH="1">
            <a:off x="7972245" y="3404314"/>
            <a:ext cx="252709" cy="55085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F2EB87D-1089-4CBA-BFC2-6CF47B2D8D6F}"/>
              </a:ext>
            </a:extLst>
          </p:cNvPr>
          <p:cNvCxnSpPr>
            <a:cxnSpLocks/>
            <a:stCxn id="36" idx="4"/>
            <a:endCxn id="40" idx="0"/>
          </p:cNvCxnSpPr>
          <p:nvPr/>
        </p:nvCxnSpPr>
        <p:spPr>
          <a:xfrm>
            <a:off x="8260526" y="3433011"/>
            <a:ext cx="663996" cy="5221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916B9EB-49E9-4700-B6D1-BFF7D62DB27A}"/>
              </a:ext>
            </a:extLst>
          </p:cNvPr>
          <p:cNvCxnSpPr>
            <a:cxnSpLocks/>
            <a:stCxn id="39" idx="4"/>
            <a:endCxn id="41" idx="0"/>
          </p:cNvCxnSpPr>
          <p:nvPr/>
        </p:nvCxnSpPr>
        <p:spPr>
          <a:xfrm flipH="1">
            <a:off x="7893415" y="4461351"/>
            <a:ext cx="78830" cy="4725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32FA49E9-4EE6-46DD-85FB-4EB79398848C}"/>
              </a:ext>
            </a:extLst>
          </p:cNvPr>
          <p:cNvSpPr txBox="1"/>
          <p:nvPr/>
        </p:nvSpPr>
        <p:spPr>
          <a:xfrm>
            <a:off x="7782017" y="3995642"/>
            <a:ext cx="352982" cy="455830"/>
          </a:xfrm>
          <a:prstGeom prst="rect">
            <a:avLst/>
          </a:prstGeom>
          <a:noFill/>
        </p:spPr>
        <p:txBody>
          <a:bodyPr wrap="none" rtlCol="0">
            <a:spAutoFit/>
          </a:bodyPr>
          <a:lstStyle/>
          <a:p>
            <a:r>
              <a:rPr lang="en-GB" sz="2362"/>
              <a:t>p</a:t>
            </a:r>
            <a:endParaRPr lang="en-AU" sz="2362"/>
          </a:p>
        </p:txBody>
      </p:sp>
      <p:sp>
        <p:nvSpPr>
          <p:cNvPr id="54" name="TextBox 53">
            <a:extLst>
              <a:ext uri="{FF2B5EF4-FFF2-40B4-BE49-F238E27FC236}">
                <a16:creationId xmlns:a16="http://schemas.microsoft.com/office/drawing/2014/main" id="{977A7F56-AD7E-4E21-A60E-E40DE92AC4CC}"/>
              </a:ext>
            </a:extLst>
          </p:cNvPr>
          <p:cNvSpPr txBox="1"/>
          <p:nvPr/>
        </p:nvSpPr>
        <p:spPr>
          <a:xfrm>
            <a:off x="6929191" y="2879963"/>
            <a:ext cx="352982" cy="455830"/>
          </a:xfrm>
          <a:prstGeom prst="rect">
            <a:avLst/>
          </a:prstGeom>
          <a:noFill/>
        </p:spPr>
        <p:txBody>
          <a:bodyPr wrap="none" rtlCol="0">
            <a:spAutoFit/>
          </a:bodyPr>
          <a:lstStyle/>
          <a:p>
            <a:r>
              <a:rPr lang="en-GB" sz="2362"/>
              <a:t>p</a:t>
            </a:r>
            <a:endParaRPr lang="en-AU" sz="2362"/>
          </a:p>
        </p:txBody>
      </p:sp>
      <p:sp>
        <p:nvSpPr>
          <p:cNvPr id="56" name="TextBox 55">
            <a:extLst>
              <a:ext uri="{FF2B5EF4-FFF2-40B4-BE49-F238E27FC236}">
                <a16:creationId xmlns:a16="http://schemas.microsoft.com/office/drawing/2014/main" id="{F204F269-2CD2-46FA-A91D-E86575AE24D3}"/>
              </a:ext>
            </a:extLst>
          </p:cNvPr>
          <p:cNvSpPr txBox="1"/>
          <p:nvPr/>
        </p:nvSpPr>
        <p:spPr>
          <a:xfrm>
            <a:off x="8742427" y="3955172"/>
            <a:ext cx="352982" cy="455830"/>
          </a:xfrm>
          <a:prstGeom prst="rect">
            <a:avLst/>
          </a:prstGeom>
          <a:noFill/>
        </p:spPr>
        <p:txBody>
          <a:bodyPr wrap="none" rtlCol="0">
            <a:spAutoFit/>
          </a:bodyPr>
          <a:lstStyle/>
          <a:p>
            <a:r>
              <a:rPr lang="en-GB" sz="2362"/>
              <a:t>p</a:t>
            </a:r>
            <a:endParaRPr lang="en-AU" sz="2362"/>
          </a:p>
        </p:txBody>
      </p:sp>
      <p:sp>
        <p:nvSpPr>
          <p:cNvPr id="61" name="TextBox 60">
            <a:extLst>
              <a:ext uri="{FF2B5EF4-FFF2-40B4-BE49-F238E27FC236}">
                <a16:creationId xmlns:a16="http://schemas.microsoft.com/office/drawing/2014/main" id="{6DD43F3D-95E1-48FD-9DDF-9912B5565667}"/>
              </a:ext>
            </a:extLst>
          </p:cNvPr>
          <p:cNvSpPr txBox="1"/>
          <p:nvPr/>
        </p:nvSpPr>
        <p:spPr>
          <a:xfrm>
            <a:off x="2507839" y="5685420"/>
            <a:ext cx="1669453" cy="575486"/>
          </a:xfrm>
          <a:prstGeom prst="rect">
            <a:avLst/>
          </a:prstGeom>
          <a:noFill/>
        </p:spPr>
        <p:txBody>
          <a:bodyPr wrap="square">
            <a:spAutoFit/>
          </a:bodyPr>
          <a:lstStyle/>
          <a:p>
            <a:pPr algn="l"/>
            <a:r>
              <a:rPr lang="en-GB" sz="3149">
                <a:latin typeface="Times New Roman" panose="02020603050405020304" pitchFamily="18" charset="0"/>
              </a:rPr>
              <a:t>EGp</a:t>
            </a:r>
            <a:endParaRPr lang="el-GR" sz="3149">
              <a:latin typeface="Times New Roman" panose="02020603050405020304" pitchFamily="18" charset="0"/>
            </a:endParaRPr>
          </a:p>
        </p:txBody>
      </p:sp>
      <p:sp>
        <p:nvSpPr>
          <p:cNvPr id="62" name="TextBox 61">
            <a:extLst>
              <a:ext uri="{FF2B5EF4-FFF2-40B4-BE49-F238E27FC236}">
                <a16:creationId xmlns:a16="http://schemas.microsoft.com/office/drawing/2014/main" id="{D0C63119-C4F0-4C24-8949-70E5A7889A8D}"/>
              </a:ext>
            </a:extLst>
          </p:cNvPr>
          <p:cNvSpPr txBox="1"/>
          <p:nvPr/>
        </p:nvSpPr>
        <p:spPr>
          <a:xfrm>
            <a:off x="7455455" y="5685420"/>
            <a:ext cx="1669453" cy="575486"/>
          </a:xfrm>
          <a:prstGeom prst="rect">
            <a:avLst/>
          </a:prstGeom>
          <a:noFill/>
        </p:spPr>
        <p:txBody>
          <a:bodyPr wrap="square">
            <a:spAutoFit/>
          </a:bodyPr>
          <a:lstStyle/>
          <a:p>
            <a:pPr algn="l"/>
            <a:r>
              <a:rPr lang="en-GB" sz="3149">
                <a:latin typeface="Times New Roman" panose="02020603050405020304" pitchFamily="18" charset="0"/>
              </a:rPr>
              <a:t>AGp</a:t>
            </a:r>
            <a:endParaRPr lang="el-GR" sz="3149">
              <a:latin typeface="Times New Roman" panose="02020603050405020304" pitchFamily="18" charset="0"/>
            </a:endParaRPr>
          </a:p>
        </p:txBody>
      </p:sp>
      <p:sp>
        <p:nvSpPr>
          <p:cNvPr id="50" name="TextBox 49">
            <a:extLst>
              <a:ext uri="{FF2B5EF4-FFF2-40B4-BE49-F238E27FC236}">
                <a16:creationId xmlns:a16="http://schemas.microsoft.com/office/drawing/2014/main" id="{37F50AD4-F21E-4CA9-8860-16A64395F33C}"/>
              </a:ext>
            </a:extLst>
          </p:cNvPr>
          <p:cNvSpPr txBox="1"/>
          <p:nvPr/>
        </p:nvSpPr>
        <p:spPr>
          <a:xfrm>
            <a:off x="3885202" y="3995642"/>
            <a:ext cx="352982" cy="455830"/>
          </a:xfrm>
          <a:prstGeom prst="rect">
            <a:avLst/>
          </a:prstGeom>
          <a:noFill/>
        </p:spPr>
        <p:txBody>
          <a:bodyPr wrap="none" rtlCol="0">
            <a:spAutoFit/>
          </a:bodyPr>
          <a:lstStyle/>
          <a:p>
            <a:r>
              <a:rPr lang="en-GB" sz="2362"/>
              <a:t>p</a:t>
            </a:r>
            <a:endParaRPr lang="en-AU" sz="2362"/>
          </a:p>
        </p:txBody>
      </p:sp>
      <p:sp>
        <p:nvSpPr>
          <p:cNvPr id="51" name="TextBox 50">
            <a:extLst>
              <a:ext uri="{FF2B5EF4-FFF2-40B4-BE49-F238E27FC236}">
                <a16:creationId xmlns:a16="http://schemas.microsoft.com/office/drawing/2014/main" id="{A14CBC73-DCB5-4691-94D7-5774C0B174FB}"/>
              </a:ext>
            </a:extLst>
          </p:cNvPr>
          <p:cNvSpPr txBox="1"/>
          <p:nvPr/>
        </p:nvSpPr>
        <p:spPr>
          <a:xfrm>
            <a:off x="3217898" y="2909512"/>
            <a:ext cx="352982" cy="455830"/>
          </a:xfrm>
          <a:prstGeom prst="rect">
            <a:avLst/>
          </a:prstGeom>
          <a:noFill/>
        </p:spPr>
        <p:txBody>
          <a:bodyPr wrap="none" rtlCol="0">
            <a:spAutoFit/>
          </a:bodyPr>
          <a:lstStyle/>
          <a:p>
            <a:r>
              <a:rPr lang="en-GB" sz="2362"/>
              <a:t>p</a:t>
            </a:r>
            <a:endParaRPr lang="en-AU" sz="2362"/>
          </a:p>
        </p:txBody>
      </p:sp>
      <p:sp>
        <p:nvSpPr>
          <p:cNvPr id="52" name="TextBox 51">
            <a:extLst>
              <a:ext uri="{FF2B5EF4-FFF2-40B4-BE49-F238E27FC236}">
                <a16:creationId xmlns:a16="http://schemas.microsoft.com/office/drawing/2014/main" id="{00096D22-E27B-4EC0-BF2F-8ADCD9D8C47E}"/>
              </a:ext>
            </a:extLst>
          </p:cNvPr>
          <p:cNvSpPr txBox="1"/>
          <p:nvPr/>
        </p:nvSpPr>
        <p:spPr>
          <a:xfrm>
            <a:off x="2536158" y="1938199"/>
            <a:ext cx="352982" cy="455830"/>
          </a:xfrm>
          <a:prstGeom prst="rect">
            <a:avLst/>
          </a:prstGeom>
          <a:noFill/>
        </p:spPr>
        <p:txBody>
          <a:bodyPr wrap="none" rtlCol="0">
            <a:spAutoFit/>
          </a:bodyPr>
          <a:lstStyle/>
          <a:p>
            <a:r>
              <a:rPr lang="en-GB" sz="2362"/>
              <a:t>p</a:t>
            </a:r>
            <a:endParaRPr lang="en-AU" sz="2362"/>
          </a:p>
        </p:txBody>
      </p:sp>
      <p:sp>
        <p:nvSpPr>
          <p:cNvPr id="53" name="TextBox 52">
            <a:extLst>
              <a:ext uri="{FF2B5EF4-FFF2-40B4-BE49-F238E27FC236}">
                <a16:creationId xmlns:a16="http://schemas.microsoft.com/office/drawing/2014/main" id="{B0CB7C5F-358F-4639-85E1-EE375F102664}"/>
              </a:ext>
            </a:extLst>
          </p:cNvPr>
          <p:cNvSpPr txBox="1"/>
          <p:nvPr/>
        </p:nvSpPr>
        <p:spPr>
          <a:xfrm>
            <a:off x="6588012" y="3936994"/>
            <a:ext cx="341065" cy="454331"/>
          </a:xfrm>
          <a:prstGeom prst="rect">
            <a:avLst/>
          </a:prstGeom>
          <a:noFill/>
        </p:spPr>
        <p:txBody>
          <a:bodyPr wrap="square" rtlCol="0">
            <a:spAutoFit/>
          </a:bodyPr>
          <a:lstStyle/>
          <a:p>
            <a:r>
              <a:rPr lang="en-GB" sz="2362"/>
              <a:t>p</a:t>
            </a:r>
            <a:endParaRPr lang="en-AU" sz="2362"/>
          </a:p>
        </p:txBody>
      </p:sp>
      <p:sp>
        <p:nvSpPr>
          <p:cNvPr id="55" name="TextBox 54">
            <a:extLst>
              <a:ext uri="{FF2B5EF4-FFF2-40B4-BE49-F238E27FC236}">
                <a16:creationId xmlns:a16="http://schemas.microsoft.com/office/drawing/2014/main" id="{9C554FA8-0E65-4AA5-BEF3-68B9C419428F}"/>
              </a:ext>
            </a:extLst>
          </p:cNvPr>
          <p:cNvSpPr txBox="1"/>
          <p:nvPr/>
        </p:nvSpPr>
        <p:spPr>
          <a:xfrm>
            <a:off x="7716582" y="4887851"/>
            <a:ext cx="341065" cy="454331"/>
          </a:xfrm>
          <a:prstGeom prst="rect">
            <a:avLst/>
          </a:prstGeom>
          <a:noFill/>
        </p:spPr>
        <p:txBody>
          <a:bodyPr wrap="square" rtlCol="0">
            <a:spAutoFit/>
          </a:bodyPr>
          <a:lstStyle/>
          <a:p>
            <a:r>
              <a:rPr lang="en-GB" sz="2362"/>
              <a:t>p</a:t>
            </a:r>
            <a:endParaRPr lang="en-AU" sz="2362"/>
          </a:p>
        </p:txBody>
      </p:sp>
      <p:sp>
        <p:nvSpPr>
          <p:cNvPr id="57" name="TextBox 56">
            <a:extLst>
              <a:ext uri="{FF2B5EF4-FFF2-40B4-BE49-F238E27FC236}">
                <a16:creationId xmlns:a16="http://schemas.microsoft.com/office/drawing/2014/main" id="{214B97F4-A458-4CC5-AA77-5A09ACC3CF08}"/>
              </a:ext>
            </a:extLst>
          </p:cNvPr>
          <p:cNvSpPr txBox="1"/>
          <p:nvPr/>
        </p:nvSpPr>
        <p:spPr>
          <a:xfrm>
            <a:off x="8040820" y="2926968"/>
            <a:ext cx="341065" cy="454331"/>
          </a:xfrm>
          <a:prstGeom prst="rect">
            <a:avLst/>
          </a:prstGeom>
          <a:noFill/>
        </p:spPr>
        <p:txBody>
          <a:bodyPr wrap="square" rtlCol="0">
            <a:spAutoFit/>
          </a:bodyPr>
          <a:lstStyle/>
          <a:p>
            <a:r>
              <a:rPr lang="en-GB" sz="2362"/>
              <a:t>p</a:t>
            </a:r>
            <a:endParaRPr lang="en-AU" sz="2362"/>
          </a:p>
        </p:txBody>
      </p:sp>
      <p:sp>
        <p:nvSpPr>
          <p:cNvPr id="58" name="TextBox 57">
            <a:extLst>
              <a:ext uri="{FF2B5EF4-FFF2-40B4-BE49-F238E27FC236}">
                <a16:creationId xmlns:a16="http://schemas.microsoft.com/office/drawing/2014/main" id="{3C6EDF76-B021-43E8-81E9-AC8131A3CF74}"/>
              </a:ext>
            </a:extLst>
          </p:cNvPr>
          <p:cNvSpPr txBox="1"/>
          <p:nvPr/>
        </p:nvSpPr>
        <p:spPr>
          <a:xfrm>
            <a:off x="9098740" y="2888807"/>
            <a:ext cx="341065" cy="454331"/>
          </a:xfrm>
          <a:prstGeom prst="rect">
            <a:avLst/>
          </a:prstGeom>
          <a:noFill/>
        </p:spPr>
        <p:txBody>
          <a:bodyPr wrap="square" rtlCol="0">
            <a:spAutoFit/>
          </a:bodyPr>
          <a:lstStyle/>
          <a:p>
            <a:r>
              <a:rPr lang="en-GB" sz="2362"/>
              <a:t>p</a:t>
            </a:r>
            <a:endParaRPr lang="en-AU" sz="2362"/>
          </a:p>
        </p:txBody>
      </p:sp>
      <p:sp>
        <p:nvSpPr>
          <p:cNvPr id="59" name="TextBox 58">
            <a:extLst>
              <a:ext uri="{FF2B5EF4-FFF2-40B4-BE49-F238E27FC236}">
                <a16:creationId xmlns:a16="http://schemas.microsoft.com/office/drawing/2014/main" id="{4B968257-BDC8-4DF5-A792-BB59076870B2}"/>
              </a:ext>
            </a:extLst>
          </p:cNvPr>
          <p:cNvSpPr txBox="1"/>
          <p:nvPr/>
        </p:nvSpPr>
        <p:spPr>
          <a:xfrm>
            <a:off x="7440953" y="1989462"/>
            <a:ext cx="341065" cy="454331"/>
          </a:xfrm>
          <a:prstGeom prst="rect">
            <a:avLst/>
          </a:prstGeom>
          <a:noFill/>
        </p:spPr>
        <p:txBody>
          <a:bodyPr wrap="square" rtlCol="0">
            <a:spAutoFit/>
          </a:bodyPr>
          <a:lstStyle/>
          <a:p>
            <a:r>
              <a:rPr lang="en-GB" sz="2362"/>
              <a:t>p</a:t>
            </a:r>
            <a:endParaRPr lang="en-AU" sz="2362"/>
          </a:p>
        </p:txBody>
      </p:sp>
    </p:spTree>
    <p:extLst>
      <p:ext uri="{BB962C8B-B14F-4D97-AF65-F5344CB8AC3E}">
        <p14:creationId xmlns:p14="http://schemas.microsoft.com/office/powerpoint/2010/main" val="3821160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Global Operator</a:t>
            </a:r>
            <a:endParaRPr lang="en-US" sz="4330" dirty="0"/>
          </a:p>
        </p:txBody>
      </p:sp>
      <p:sp>
        <p:nvSpPr>
          <p:cNvPr id="4" name="Rectangle 3"/>
          <p:cNvSpPr/>
          <p:nvPr/>
        </p:nvSpPr>
        <p:spPr>
          <a:xfrm>
            <a:off x="692211" y="2084275"/>
            <a:ext cx="10671587" cy="514908"/>
          </a:xfrm>
          <a:prstGeom prst="rect">
            <a:avLst/>
          </a:prstGeom>
        </p:spPr>
        <p:txBody>
          <a:bodyPr wrap="square">
            <a:spAutoFit/>
          </a:bodyPr>
          <a:lstStyle/>
          <a:p>
            <a:r>
              <a:rPr lang="en-AU" altLang="en-US" sz="2755">
                <a:latin typeface="Cambria" panose="02040503050406030204" pitchFamily="18" charset="0"/>
              </a:rPr>
              <a:t>Does the property </a:t>
            </a:r>
            <a:r>
              <a:rPr lang="en-AU" altLang="en-US" sz="2755" b="1">
                <a:latin typeface="Cambria" panose="02040503050406030204" pitchFamily="18" charset="0"/>
              </a:rPr>
              <a:t>G</a:t>
            </a:r>
            <a:r>
              <a:rPr lang="en-AU" altLang="en-US" sz="2755">
                <a:latin typeface="Cambria" panose="02040503050406030204" pitchFamily="18" charset="0"/>
              </a:rPr>
              <a:t>(x = 0) hold on this execution trace?</a:t>
            </a:r>
          </a:p>
        </p:txBody>
      </p:sp>
      <p:cxnSp>
        <p:nvCxnSpPr>
          <p:cNvPr id="5" name="Straight Connector 4">
            <a:extLst>
              <a:ext uri="{FF2B5EF4-FFF2-40B4-BE49-F238E27FC236}">
                <a16:creationId xmlns:a16="http://schemas.microsoft.com/office/drawing/2014/main" id="{70035E97-9653-467F-957E-E2B66FFBEEAD}"/>
              </a:ext>
            </a:extLst>
          </p:cNvPr>
          <p:cNvCxnSpPr/>
          <p:nvPr/>
        </p:nvCxnSpPr>
        <p:spPr>
          <a:xfrm>
            <a:off x="1032642" y="5477283"/>
            <a:ext cx="9957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4E3937-8BDA-4D82-9DB7-498356524063}"/>
              </a:ext>
            </a:extLst>
          </p:cNvPr>
          <p:cNvCxnSpPr/>
          <p:nvPr/>
        </p:nvCxnSpPr>
        <p:spPr>
          <a:xfrm>
            <a:off x="1335297" y="4911234"/>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5D1EE3E-2855-4ACA-82B7-B0F17EAF9374}"/>
              </a:ext>
            </a:extLst>
          </p:cNvPr>
          <p:cNvCxnSpPr/>
          <p:nvPr/>
        </p:nvCxnSpPr>
        <p:spPr>
          <a:xfrm>
            <a:off x="2133574" y="4911233"/>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9C7EEDD-840F-463E-8447-D4DA3BD04095}"/>
              </a:ext>
            </a:extLst>
          </p:cNvPr>
          <p:cNvCxnSpPr/>
          <p:nvPr/>
        </p:nvCxnSpPr>
        <p:spPr>
          <a:xfrm>
            <a:off x="3018933" y="4911233"/>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8132D7-92F3-4F11-868D-897F85B4B605}"/>
              </a:ext>
            </a:extLst>
          </p:cNvPr>
          <p:cNvCxnSpPr/>
          <p:nvPr/>
        </p:nvCxnSpPr>
        <p:spPr>
          <a:xfrm>
            <a:off x="3875266" y="4911232"/>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EA4CF88-F149-4FFC-99A4-5AB86E52C7B6}"/>
              </a:ext>
            </a:extLst>
          </p:cNvPr>
          <p:cNvCxnSpPr/>
          <p:nvPr/>
        </p:nvCxnSpPr>
        <p:spPr>
          <a:xfrm>
            <a:off x="4629999" y="491123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CBA9DCC-D712-4AA9-AC69-B7B6670C3372}"/>
              </a:ext>
            </a:extLst>
          </p:cNvPr>
          <p:cNvCxnSpPr/>
          <p:nvPr/>
        </p:nvCxnSpPr>
        <p:spPr>
          <a:xfrm>
            <a:off x="5341190" y="491123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621BFA-5947-4913-9C28-4714B35DF2A3}"/>
              </a:ext>
            </a:extLst>
          </p:cNvPr>
          <p:cNvCxnSpPr/>
          <p:nvPr/>
        </p:nvCxnSpPr>
        <p:spPr>
          <a:xfrm>
            <a:off x="6028004" y="491123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92DD19-B05C-4B19-8987-E094CA716701}"/>
              </a:ext>
            </a:extLst>
          </p:cNvPr>
          <p:cNvCxnSpPr/>
          <p:nvPr/>
        </p:nvCxnSpPr>
        <p:spPr>
          <a:xfrm>
            <a:off x="6724682" y="4911230"/>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DBE588-C16D-423E-9050-E4C4ED6985CC}"/>
              </a:ext>
            </a:extLst>
          </p:cNvPr>
          <p:cNvCxnSpPr/>
          <p:nvPr/>
        </p:nvCxnSpPr>
        <p:spPr>
          <a:xfrm>
            <a:off x="7435873" y="4911230"/>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B5FA08C-44A5-4856-B091-F6459B0C6FF3}"/>
              </a:ext>
            </a:extLst>
          </p:cNvPr>
          <p:cNvCxnSpPr/>
          <p:nvPr/>
        </p:nvCxnSpPr>
        <p:spPr>
          <a:xfrm>
            <a:off x="8234149" y="491122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30B326A-5CF5-4191-A6AA-1F86349DE4D3}"/>
              </a:ext>
            </a:extLst>
          </p:cNvPr>
          <p:cNvCxnSpPr/>
          <p:nvPr/>
        </p:nvCxnSpPr>
        <p:spPr>
          <a:xfrm>
            <a:off x="8945340" y="491122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748AB0D-FD99-40E7-871B-D29ABEFB7F44}"/>
              </a:ext>
            </a:extLst>
          </p:cNvPr>
          <p:cNvCxnSpPr/>
          <p:nvPr/>
        </p:nvCxnSpPr>
        <p:spPr>
          <a:xfrm>
            <a:off x="9656531" y="4911227"/>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805947C-400C-49C8-9CF5-33762C0ACA92}"/>
              </a:ext>
            </a:extLst>
          </p:cNvPr>
          <p:cNvCxnSpPr/>
          <p:nvPr/>
        </p:nvCxnSpPr>
        <p:spPr>
          <a:xfrm>
            <a:off x="10469320" y="4911227"/>
            <a:ext cx="0" cy="92890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33966FD-668F-48E5-870A-C4C36F3D1350}"/>
              </a:ext>
            </a:extLst>
          </p:cNvPr>
          <p:cNvSpPr/>
          <p:nvPr/>
        </p:nvSpPr>
        <p:spPr>
          <a:xfrm>
            <a:off x="576100" y="5891276"/>
            <a:ext cx="1063989" cy="938951"/>
          </a:xfrm>
          <a:prstGeom prst="rect">
            <a:avLst/>
          </a:prstGeom>
        </p:spPr>
        <p:txBody>
          <a:bodyPr wrap="square">
            <a:spAutoFit/>
          </a:bodyPr>
          <a:lstStyle/>
          <a:p>
            <a:r>
              <a:rPr lang="en-AU" altLang="en-US" sz="2755">
                <a:latin typeface="Cambria" panose="02040503050406030204" pitchFamily="18" charset="0"/>
              </a:rPr>
              <a:t>x = 0</a:t>
            </a:r>
          </a:p>
          <a:p>
            <a:r>
              <a:rPr lang="en-AU" altLang="en-US" sz="2755">
                <a:latin typeface="Cambria" panose="02040503050406030204" pitchFamily="18" charset="0"/>
              </a:rPr>
              <a:t>y = 0</a:t>
            </a:r>
          </a:p>
        </p:txBody>
      </p:sp>
      <p:sp>
        <p:nvSpPr>
          <p:cNvPr id="26" name="Rectangle 25">
            <a:extLst>
              <a:ext uri="{FF2B5EF4-FFF2-40B4-BE49-F238E27FC236}">
                <a16:creationId xmlns:a16="http://schemas.microsoft.com/office/drawing/2014/main" id="{07C427F1-64F2-4F62-ACFC-AEECD40F3F48}"/>
              </a:ext>
            </a:extLst>
          </p:cNvPr>
          <p:cNvSpPr/>
          <p:nvPr/>
        </p:nvSpPr>
        <p:spPr>
          <a:xfrm>
            <a:off x="1582324" y="5884358"/>
            <a:ext cx="1063989" cy="938951"/>
          </a:xfrm>
          <a:prstGeom prst="rect">
            <a:avLst/>
          </a:prstGeom>
        </p:spPr>
        <p:txBody>
          <a:bodyPr wrap="square">
            <a:spAutoFit/>
          </a:bodyPr>
          <a:lstStyle/>
          <a:p>
            <a:r>
              <a:rPr lang="en-AU" altLang="en-US" sz="2755">
                <a:latin typeface="Cambria" panose="02040503050406030204" pitchFamily="18" charset="0"/>
              </a:rPr>
              <a:t>x = 1</a:t>
            </a:r>
          </a:p>
          <a:p>
            <a:r>
              <a:rPr lang="en-AU" altLang="en-US" sz="2755">
                <a:latin typeface="Cambria" panose="02040503050406030204" pitchFamily="18" charset="0"/>
              </a:rPr>
              <a:t>y = 0</a:t>
            </a:r>
          </a:p>
        </p:txBody>
      </p:sp>
      <p:sp>
        <p:nvSpPr>
          <p:cNvPr id="27" name="Rectangle 26">
            <a:extLst>
              <a:ext uri="{FF2B5EF4-FFF2-40B4-BE49-F238E27FC236}">
                <a16:creationId xmlns:a16="http://schemas.microsoft.com/office/drawing/2014/main" id="{2577E3F1-06C9-4E5F-8490-B84989434D03}"/>
              </a:ext>
            </a:extLst>
          </p:cNvPr>
          <p:cNvSpPr/>
          <p:nvPr/>
        </p:nvSpPr>
        <p:spPr>
          <a:xfrm>
            <a:off x="2588548" y="5884358"/>
            <a:ext cx="1063989" cy="938951"/>
          </a:xfrm>
          <a:prstGeom prst="rect">
            <a:avLst/>
          </a:prstGeom>
        </p:spPr>
        <p:txBody>
          <a:bodyPr wrap="square">
            <a:spAutoFit/>
          </a:bodyPr>
          <a:lstStyle/>
          <a:p>
            <a:r>
              <a:rPr lang="en-AU" altLang="en-US" sz="2755">
                <a:latin typeface="Cambria" panose="02040503050406030204" pitchFamily="18" charset="0"/>
              </a:rPr>
              <a:t>x = 2</a:t>
            </a:r>
          </a:p>
          <a:p>
            <a:r>
              <a:rPr lang="en-AU" altLang="en-US" sz="2755">
                <a:latin typeface="Cambria" panose="02040503050406030204" pitchFamily="18" charset="0"/>
              </a:rPr>
              <a:t>y = 0</a:t>
            </a:r>
          </a:p>
        </p:txBody>
      </p:sp>
      <p:sp>
        <p:nvSpPr>
          <p:cNvPr id="28" name="Rectangle 27">
            <a:extLst>
              <a:ext uri="{FF2B5EF4-FFF2-40B4-BE49-F238E27FC236}">
                <a16:creationId xmlns:a16="http://schemas.microsoft.com/office/drawing/2014/main" id="{B42785AE-9BC6-449F-870A-60BDCD016571}"/>
              </a:ext>
            </a:extLst>
          </p:cNvPr>
          <p:cNvSpPr/>
          <p:nvPr/>
        </p:nvSpPr>
        <p:spPr>
          <a:xfrm>
            <a:off x="3566010" y="5840810"/>
            <a:ext cx="1063989" cy="938951"/>
          </a:xfrm>
          <a:prstGeom prst="rect">
            <a:avLst/>
          </a:prstGeom>
        </p:spPr>
        <p:txBody>
          <a:bodyPr wrap="square">
            <a:spAutoFit/>
          </a:bodyPr>
          <a:lstStyle/>
          <a:p>
            <a:r>
              <a:rPr lang="en-AU" altLang="en-US" sz="2755">
                <a:latin typeface="Cambria" panose="02040503050406030204" pitchFamily="18" charset="0"/>
              </a:rPr>
              <a:t>x = 2</a:t>
            </a:r>
          </a:p>
          <a:p>
            <a:r>
              <a:rPr lang="en-AU" altLang="en-US" sz="2755">
                <a:latin typeface="Cambria" panose="02040503050406030204" pitchFamily="18" charset="0"/>
              </a:rPr>
              <a:t>y = 1</a:t>
            </a:r>
          </a:p>
        </p:txBody>
      </p:sp>
      <p:sp>
        <p:nvSpPr>
          <p:cNvPr id="29" name="Rectangle 28">
            <a:extLst>
              <a:ext uri="{FF2B5EF4-FFF2-40B4-BE49-F238E27FC236}">
                <a16:creationId xmlns:a16="http://schemas.microsoft.com/office/drawing/2014/main" id="{121A5028-E765-4356-93D8-3F720D9F7269}"/>
              </a:ext>
            </a:extLst>
          </p:cNvPr>
          <p:cNvSpPr/>
          <p:nvPr/>
        </p:nvSpPr>
        <p:spPr>
          <a:xfrm>
            <a:off x="4436856" y="5840129"/>
            <a:ext cx="1063989" cy="938951"/>
          </a:xfrm>
          <a:prstGeom prst="rect">
            <a:avLst/>
          </a:prstGeom>
        </p:spPr>
        <p:txBody>
          <a:bodyPr wrap="square">
            <a:spAutoFit/>
          </a:bodyPr>
          <a:lstStyle/>
          <a:p>
            <a:r>
              <a:rPr lang="en-AU" altLang="en-US" sz="2755">
                <a:latin typeface="Cambria" panose="02040503050406030204" pitchFamily="18" charset="0"/>
              </a:rPr>
              <a:t>x = 3</a:t>
            </a:r>
          </a:p>
          <a:p>
            <a:r>
              <a:rPr lang="en-AU" altLang="en-US" sz="2755">
                <a:latin typeface="Cambria" panose="02040503050406030204" pitchFamily="18" charset="0"/>
              </a:rPr>
              <a:t>y = 1</a:t>
            </a:r>
          </a:p>
        </p:txBody>
      </p:sp>
      <p:sp>
        <p:nvSpPr>
          <p:cNvPr id="30" name="Rectangle 29">
            <a:extLst>
              <a:ext uri="{FF2B5EF4-FFF2-40B4-BE49-F238E27FC236}">
                <a16:creationId xmlns:a16="http://schemas.microsoft.com/office/drawing/2014/main" id="{633966FD-668F-48E5-870A-C4C36F3D1350}"/>
              </a:ext>
            </a:extLst>
          </p:cNvPr>
          <p:cNvSpPr/>
          <p:nvPr/>
        </p:nvSpPr>
        <p:spPr>
          <a:xfrm>
            <a:off x="1061017" y="4290252"/>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31" name="Rectangle 30">
            <a:extLst>
              <a:ext uri="{FF2B5EF4-FFF2-40B4-BE49-F238E27FC236}">
                <a16:creationId xmlns:a16="http://schemas.microsoft.com/office/drawing/2014/main" id="{633966FD-668F-48E5-870A-C4C36F3D1350}"/>
              </a:ext>
            </a:extLst>
          </p:cNvPr>
          <p:cNvSpPr/>
          <p:nvPr/>
        </p:nvSpPr>
        <p:spPr>
          <a:xfrm>
            <a:off x="1824782" y="4246704"/>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32" name="Rectangle 31">
            <a:extLst>
              <a:ext uri="{FF2B5EF4-FFF2-40B4-BE49-F238E27FC236}">
                <a16:creationId xmlns:a16="http://schemas.microsoft.com/office/drawing/2014/main" id="{633966FD-668F-48E5-870A-C4C36F3D1350}"/>
              </a:ext>
            </a:extLst>
          </p:cNvPr>
          <p:cNvSpPr/>
          <p:nvPr/>
        </p:nvSpPr>
        <p:spPr>
          <a:xfrm>
            <a:off x="2729397" y="4252429"/>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33" name="Rectangle 32">
            <a:extLst>
              <a:ext uri="{FF2B5EF4-FFF2-40B4-BE49-F238E27FC236}">
                <a16:creationId xmlns:a16="http://schemas.microsoft.com/office/drawing/2014/main" id="{633966FD-668F-48E5-870A-C4C36F3D1350}"/>
              </a:ext>
            </a:extLst>
          </p:cNvPr>
          <p:cNvSpPr/>
          <p:nvPr/>
        </p:nvSpPr>
        <p:spPr>
          <a:xfrm>
            <a:off x="3518931" y="4249174"/>
            <a:ext cx="579073" cy="514908"/>
          </a:xfrm>
          <a:prstGeom prst="rect">
            <a:avLst/>
          </a:prstGeom>
        </p:spPr>
        <p:txBody>
          <a:bodyPr wrap="square">
            <a:spAutoFit/>
          </a:bodyPr>
          <a:lstStyle/>
          <a:p>
            <a:r>
              <a:rPr lang="en-AU" altLang="en-US" sz="2755">
                <a:latin typeface="Cambria" panose="02040503050406030204" pitchFamily="18" charset="0"/>
              </a:rPr>
              <a:t>s3</a:t>
            </a:r>
          </a:p>
        </p:txBody>
      </p:sp>
      <p:sp>
        <p:nvSpPr>
          <p:cNvPr id="34" name="Rectangle 33">
            <a:extLst>
              <a:ext uri="{FF2B5EF4-FFF2-40B4-BE49-F238E27FC236}">
                <a16:creationId xmlns:a16="http://schemas.microsoft.com/office/drawing/2014/main" id="{633966FD-668F-48E5-870A-C4C36F3D1350}"/>
              </a:ext>
            </a:extLst>
          </p:cNvPr>
          <p:cNvSpPr/>
          <p:nvPr/>
        </p:nvSpPr>
        <p:spPr>
          <a:xfrm>
            <a:off x="4308466" y="4246704"/>
            <a:ext cx="579073" cy="514908"/>
          </a:xfrm>
          <a:prstGeom prst="rect">
            <a:avLst/>
          </a:prstGeom>
        </p:spPr>
        <p:txBody>
          <a:bodyPr wrap="square">
            <a:spAutoFit/>
          </a:bodyPr>
          <a:lstStyle/>
          <a:p>
            <a:r>
              <a:rPr lang="en-AU" altLang="en-US" sz="2755">
                <a:latin typeface="Cambria" panose="02040503050406030204" pitchFamily="18" charset="0"/>
              </a:rPr>
              <a:t>s4</a:t>
            </a:r>
          </a:p>
        </p:txBody>
      </p:sp>
      <p:sp>
        <p:nvSpPr>
          <p:cNvPr id="35" name="Rectangle 34">
            <a:extLst>
              <a:ext uri="{FF2B5EF4-FFF2-40B4-BE49-F238E27FC236}">
                <a16:creationId xmlns:a16="http://schemas.microsoft.com/office/drawing/2014/main" id="{633966FD-668F-48E5-870A-C4C36F3D1350}"/>
              </a:ext>
            </a:extLst>
          </p:cNvPr>
          <p:cNvSpPr/>
          <p:nvPr/>
        </p:nvSpPr>
        <p:spPr>
          <a:xfrm>
            <a:off x="4968850" y="4246704"/>
            <a:ext cx="579073" cy="514908"/>
          </a:xfrm>
          <a:prstGeom prst="rect">
            <a:avLst/>
          </a:prstGeom>
        </p:spPr>
        <p:txBody>
          <a:bodyPr wrap="square">
            <a:spAutoFit/>
          </a:bodyPr>
          <a:lstStyle/>
          <a:p>
            <a:r>
              <a:rPr lang="en-AU" altLang="en-US" sz="2755">
                <a:latin typeface="Cambria" panose="02040503050406030204" pitchFamily="18" charset="0"/>
              </a:rPr>
              <a:t>s5</a:t>
            </a:r>
          </a:p>
        </p:txBody>
      </p:sp>
      <p:sp>
        <p:nvSpPr>
          <p:cNvPr id="36" name="Rectangle 35">
            <a:extLst>
              <a:ext uri="{FF2B5EF4-FFF2-40B4-BE49-F238E27FC236}">
                <a16:creationId xmlns:a16="http://schemas.microsoft.com/office/drawing/2014/main" id="{633966FD-668F-48E5-870A-C4C36F3D1350}"/>
              </a:ext>
            </a:extLst>
          </p:cNvPr>
          <p:cNvSpPr/>
          <p:nvPr/>
        </p:nvSpPr>
        <p:spPr>
          <a:xfrm>
            <a:off x="5629234" y="4239785"/>
            <a:ext cx="2926287" cy="514908"/>
          </a:xfrm>
          <a:prstGeom prst="rect">
            <a:avLst/>
          </a:prstGeom>
        </p:spPr>
        <p:txBody>
          <a:bodyPr wrap="square">
            <a:spAutoFit/>
          </a:bodyPr>
          <a:lstStyle/>
          <a:p>
            <a:r>
              <a:rPr lang="en-AU" altLang="en-US" sz="2755">
                <a:latin typeface="Cambria" panose="02040503050406030204" pitchFamily="18" charset="0"/>
              </a:rPr>
              <a:t>and so on...</a:t>
            </a:r>
          </a:p>
        </p:txBody>
      </p:sp>
      <p:sp>
        <p:nvSpPr>
          <p:cNvPr id="37" name="Rectangle 36">
            <a:extLst>
              <a:ext uri="{FF2B5EF4-FFF2-40B4-BE49-F238E27FC236}">
                <a16:creationId xmlns:a16="http://schemas.microsoft.com/office/drawing/2014/main" id="{633966FD-668F-48E5-870A-C4C36F3D1350}"/>
              </a:ext>
            </a:extLst>
          </p:cNvPr>
          <p:cNvSpPr/>
          <p:nvPr/>
        </p:nvSpPr>
        <p:spPr>
          <a:xfrm>
            <a:off x="5668503" y="5996667"/>
            <a:ext cx="5321762" cy="938951"/>
          </a:xfrm>
          <a:prstGeom prst="rect">
            <a:avLst/>
          </a:prstGeom>
        </p:spPr>
        <p:txBody>
          <a:bodyPr wrap="square">
            <a:spAutoFit/>
          </a:bodyPr>
          <a:lstStyle/>
          <a:p>
            <a:r>
              <a:rPr lang="en-AU" altLang="en-US" sz="2755">
                <a:latin typeface="Cambria" panose="02040503050406030204" pitchFamily="18" charset="0"/>
              </a:rPr>
              <a:t>and so on with no further changes to y.</a:t>
            </a:r>
          </a:p>
        </p:txBody>
      </p:sp>
      <p:sp>
        <p:nvSpPr>
          <p:cNvPr id="42" name="Rectangle 41"/>
          <p:cNvSpPr/>
          <p:nvPr/>
        </p:nvSpPr>
        <p:spPr>
          <a:xfrm>
            <a:off x="9358713" y="2104663"/>
            <a:ext cx="1110608" cy="514908"/>
          </a:xfrm>
          <a:prstGeom prst="rect">
            <a:avLst/>
          </a:prstGeom>
        </p:spPr>
        <p:txBody>
          <a:bodyPr wrap="square">
            <a:spAutoFit/>
          </a:bodyPr>
          <a:lstStyle/>
          <a:p>
            <a:r>
              <a:rPr lang="en-AU" altLang="en-US" sz="2755" b="1">
                <a:solidFill>
                  <a:srgbClr val="FF0000"/>
                </a:solidFill>
                <a:latin typeface="Cambria" panose="02040503050406030204" pitchFamily="18" charset="0"/>
              </a:rPr>
              <a:t>No</a:t>
            </a:r>
          </a:p>
        </p:txBody>
      </p:sp>
      <p:sp>
        <p:nvSpPr>
          <p:cNvPr id="44" name="Rectangle 43"/>
          <p:cNvSpPr/>
          <p:nvPr/>
        </p:nvSpPr>
        <p:spPr>
          <a:xfrm>
            <a:off x="675661" y="2769191"/>
            <a:ext cx="10671587" cy="514908"/>
          </a:xfrm>
          <a:prstGeom prst="rect">
            <a:avLst/>
          </a:prstGeom>
        </p:spPr>
        <p:txBody>
          <a:bodyPr wrap="square">
            <a:spAutoFit/>
          </a:bodyPr>
          <a:lstStyle/>
          <a:p>
            <a:r>
              <a:rPr lang="en-AU" altLang="en-US" sz="2755">
                <a:latin typeface="Cambria" panose="02040503050406030204" pitchFamily="18" charset="0"/>
              </a:rPr>
              <a:t>Does the property </a:t>
            </a:r>
            <a:r>
              <a:rPr lang="en-AU" altLang="en-US" sz="2755" b="1">
                <a:latin typeface="Cambria" panose="02040503050406030204" pitchFamily="18" charset="0"/>
              </a:rPr>
              <a:t>G</a:t>
            </a:r>
            <a:r>
              <a:rPr lang="en-AU" altLang="en-US" sz="2755">
                <a:latin typeface="Cambria" panose="02040503050406030204" pitchFamily="18" charset="0"/>
              </a:rPr>
              <a:t>(y &lt; 2) hold on this execution trace?</a:t>
            </a:r>
          </a:p>
        </p:txBody>
      </p:sp>
      <p:sp>
        <p:nvSpPr>
          <p:cNvPr id="45" name="Rectangle 44"/>
          <p:cNvSpPr/>
          <p:nvPr/>
        </p:nvSpPr>
        <p:spPr>
          <a:xfrm>
            <a:off x="9358713" y="2748803"/>
            <a:ext cx="1110608" cy="514908"/>
          </a:xfrm>
          <a:prstGeom prst="rect">
            <a:avLst/>
          </a:prstGeom>
        </p:spPr>
        <p:txBody>
          <a:bodyPr wrap="square">
            <a:spAutoFit/>
          </a:bodyPr>
          <a:lstStyle/>
          <a:p>
            <a:r>
              <a:rPr lang="en-AU" altLang="en-US" sz="2755" b="1">
                <a:solidFill>
                  <a:srgbClr val="009900"/>
                </a:solidFill>
                <a:latin typeface="Cambria" panose="02040503050406030204" pitchFamily="18" charset="0"/>
              </a:rPr>
              <a:t>Yes</a:t>
            </a:r>
          </a:p>
        </p:txBody>
      </p:sp>
      <p:sp>
        <p:nvSpPr>
          <p:cNvPr id="46" name="Rectangle 45">
            <a:extLst>
              <a:ext uri="{FF2B5EF4-FFF2-40B4-BE49-F238E27FC236}">
                <a16:creationId xmlns:a16="http://schemas.microsoft.com/office/drawing/2014/main" id="{4DA95411-7C14-483E-8893-DF021BDF0CC1}"/>
              </a:ext>
            </a:extLst>
          </p:cNvPr>
          <p:cNvSpPr/>
          <p:nvPr/>
        </p:nvSpPr>
        <p:spPr>
          <a:xfrm>
            <a:off x="692211" y="3420926"/>
            <a:ext cx="10358235" cy="514908"/>
          </a:xfrm>
          <a:prstGeom prst="rect">
            <a:avLst/>
          </a:prstGeom>
        </p:spPr>
        <p:txBody>
          <a:bodyPr wrap="square">
            <a:spAutoFit/>
          </a:bodyPr>
          <a:lstStyle/>
          <a:p>
            <a:pPr marL="449931" indent="-449931">
              <a:buFont typeface="Wingdings" panose="05000000000000000000" pitchFamily="2" charset="2"/>
              <a:buChar char="Ø"/>
            </a:pPr>
            <a:r>
              <a:rPr lang="en-AU" altLang="en-US" sz="2755">
                <a:latin typeface="Cambria" panose="02040503050406030204" pitchFamily="18" charset="0"/>
              </a:rPr>
              <a:t>If the question doesn’t mention other states, assume it means s0.</a:t>
            </a:r>
            <a:endParaRPr lang="en-AU" altLang="en-US" sz="2755" b="1">
              <a:latin typeface="Cambria" panose="02040503050406030204" pitchFamily="18" charset="0"/>
            </a:endParaRPr>
          </a:p>
        </p:txBody>
      </p:sp>
      <p:sp>
        <p:nvSpPr>
          <p:cNvPr id="38" name="Rectangle 37"/>
          <p:cNvSpPr/>
          <p:nvPr/>
        </p:nvSpPr>
        <p:spPr>
          <a:xfrm>
            <a:off x="1326738" y="1442797"/>
            <a:ext cx="10671587" cy="514908"/>
          </a:xfrm>
          <a:prstGeom prst="rect">
            <a:avLst/>
          </a:prstGeom>
        </p:spPr>
        <p:txBody>
          <a:bodyPr wrap="square">
            <a:spAutoFit/>
          </a:bodyPr>
          <a:lstStyle/>
          <a:p>
            <a:r>
              <a:rPr lang="en-AU" altLang="en-US" sz="2755" b="1" dirty="0">
                <a:latin typeface="Cambria" panose="02040503050406030204" pitchFamily="18" charset="0"/>
              </a:rPr>
              <a:t>G</a:t>
            </a:r>
            <a:r>
              <a:rPr lang="en-AU" altLang="en-US" sz="2755" dirty="0">
                <a:latin typeface="Cambria" panose="02040503050406030204" pitchFamily="18" charset="0"/>
              </a:rPr>
              <a:t> means </a:t>
            </a:r>
            <a:r>
              <a:rPr lang="en-AU" altLang="en-US" sz="2755" b="1" dirty="0">
                <a:latin typeface="Cambria" panose="02040503050406030204" pitchFamily="18" charset="0"/>
              </a:rPr>
              <a:t>G</a:t>
            </a:r>
            <a:r>
              <a:rPr lang="en-AU" altLang="en-US" sz="2755" dirty="0">
                <a:latin typeface="Cambria" panose="02040503050406030204" pitchFamily="18" charset="0"/>
              </a:rPr>
              <a:t>lobally – holds on </a:t>
            </a:r>
            <a:r>
              <a:rPr lang="en-AU" altLang="en-US" sz="2755" b="1">
                <a:latin typeface="Cambria" panose="02040503050406030204" pitchFamily="18" charset="0"/>
              </a:rPr>
              <a:t>all</a:t>
            </a:r>
            <a:r>
              <a:rPr lang="en-AU" altLang="en-US" sz="2755">
                <a:latin typeface="Cambria" panose="02040503050406030204" pitchFamily="18" charset="0"/>
              </a:rPr>
              <a:t> states.</a:t>
            </a:r>
            <a:endParaRPr lang="en-AU" altLang="en-US" sz="2755" b="1" dirty="0">
              <a:latin typeface="Cambria" panose="02040503050406030204" pitchFamily="18" charset="0"/>
            </a:endParaRPr>
          </a:p>
        </p:txBody>
      </p:sp>
    </p:spTree>
    <p:extLst>
      <p:ext uri="{BB962C8B-B14F-4D97-AF65-F5344CB8AC3E}">
        <p14:creationId xmlns:p14="http://schemas.microsoft.com/office/powerpoint/2010/main" val="393715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P spid="45" grpId="0"/>
      <p:bldP spid="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A Simple Case Study</a:t>
            </a:r>
            <a:endParaRPr lang="en-US" sz="5314" dirty="0"/>
          </a:p>
        </p:txBody>
      </p:sp>
      <p:sp>
        <p:nvSpPr>
          <p:cNvPr id="35" name="TextBox 34">
            <a:extLst>
              <a:ext uri="{FF2B5EF4-FFF2-40B4-BE49-F238E27FC236}">
                <a16:creationId xmlns:a16="http://schemas.microsoft.com/office/drawing/2014/main" id="{7D4D631A-4D84-4F24-A0C3-B77B2155D74F}"/>
              </a:ext>
            </a:extLst>
          </p:cNvPr>
          <p:cNvSpPr txBox="1"/>
          <p:nvPr/>
        </p:nvSpPr>
        <p:spPr>
          <a:xfrm>
            <a:off x="786413" y="1988663"/>
            <a:ext cx="2692205"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idle</a:t>
            </a:r>
          </a:p>
        </p:txBody>
      </p:sp>
      <p:sp>
        <p:nvSpPr>
          <p:cNvPr id="40" name="Rectangle 39">
            <a:extLst>
              <a:ext uri="{FF2B5EF4-FFF2-40B4-BE49-F238E27FC236}">
                <a16:creationId xmlns:a16="http://schemas.microsoft.com/office/drawing/2014/main" id="{4DA95411-7C14-483E-8893-DF021BDF0CC1}"/>
              </a:ext>
            </a:extLst>
          </p:cNvPr>
          <p:cNvSpPr/>
          <p:nvPr/>
        </p:nvSpPr>
        <p:spPr>
          <a:xfrm>
            <a:off x="157759" y="4753496"/>
            <a:ext cx="10373985" cy="514908"/>
          </a:xfrm>
          <a:prstGeom prst="rect">
            <a:avLst/>
          </a:prstGeom>
        </p:spPr>
        <p:txBody>
          <a:bodyPr wrap="square">
            <a:spAutoFit/>
          </a:bodyPr>
          <a:lstStyle/>
          <a:p>
            <a:r>
              <a:rPr lang="en-AU" altLang="en-US" sz="2755">
                <a:latin typeface="Cambria" panose="02040503050406030204" pitchFamily="18" charset="0"/>
              </a:rPr>
              <a:t>Does </a:t>
            </a:r>
            <a:r>
              <a:rPr lang="en-AU" altLang="en-US" sz="2755" b="1">
                <a:latin typeface="Cambria" panose="02040503050406030204" pitchFamily="18" charset="0"/>
              </a:rPr>
              <a:t>G</a:t>
            </a:r>
            <a:r>
              <a:rPr lang="en-AU" altLang="en-US" sz="2755">
                <a:latin typeface="Cambria" panose="02040503050406030204" pitchFamily="18" charset="0"/>
              </a:rPr>
              <a:t>(door = closed) hold on this transition system?</a:t>
            </a:r>
            <a:endParaRPr lang="en-AU" altLang="en-US" sz="2755" b="1">
              <a:latin typeface="Cambria" panose="02040503050406030204" pitchFamily="18" charset="0"/>
            </a:endParaRPr>
          </a:p>
        </p:txBody>
      </p:sp>
      <p:sp>
        <p:nvSpPr>
          <p:cNvPr id="15" name="TextBox 14">
            <a:extLst>
              <a:ext uri="{FF2B5EF4-FFF2-40B4-BE49-F238E27FC236}">
                <a16:creationId xmlns:a16="http://schemas.microsoft.com/office/drawing/2014/main" id="{7D4D631A-4D84-4F24-A0C3-B77B2155D74F}"/>
              </a:ext>
            </a:extLst>
          </p:cNvPr>
          <p:cNvSpPr txBox="1"/>
          <p:nvPr/>
        </p:nvSpPr>
        <p:spPr>
          <a:xfrm>
            <a:off x="4507649" y="1988662"/>
            <a:ext cx="2692205"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cooking</a:t>
            </a:r>
          </a:p>
        </p:txBody>
      </p:sp>
      <p:sp>
        <p:nvSpPr>
          <p:cNvPr id="16" name="TextBox 15">
            <a:extLst>
              <a:ext uri="{FF2B5EF4-FFF2-40B4-BE49-F238E27FC236}">
                <a16:creationId xmlns:a16="http://schemas.microsoft.com/office/drawing/2014/main" id="{7D4D631A-4D84-4F24-A0C3-B77B2155D74F}"/>
              </a:ext>
            </a:extLst>
          </p:cNvPr>
          <p:cNvSpPr txBox="1"/>
          <p:nvPr/>
        </p:nvSpPr>
        <p:spPr>
          <a:xfrm>
            <a:off x="8163752" y="1988662"/>
            <a:ext cx="2692205"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idle</a:t>
            </a:r>
          </a:p>
        </p:txBody>
      </p:sp>
      <p:cxnSp>
        <p:nvCxnSpPr>
          <p:cNvPr id="17" name="Straight Arrow Connector 16">
            <a:extLst>
              <a:ext uri="{FF2B5EF4-FFF2-40B4-BE49-F238E27FC236}">
                <a16:creationId xmlns:a16="http://schemas.microsoft.com/office/drawing/2014/main" id="{5E912E09-82D4-4FD4-AC26-F99660949762}"/>
              </a:ext>
            </a:extLst>
          </p:cNvPr>
          <p:cNvCxnSpPr>
            <a:cxnSpLocks/>
            <a:stCxn id="35" idx="3"/>
            <a:endCxn id="15" idx="1"/>
          </p:cNvCxnSpPr>
          <p:nvPr/>
        </p:nvCxnSpPr>
        <p:spPr>
          <a:xfrm flipV="1">
            <a:off x="3478618" y="2715592"/>
            <a:ext cx="1029031" cy="1"/>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E912E09-82D4-4FD4-AC26-F99660949762}"/>
              </a:ext>
            </a:extLst>
          </p:cNvPr>
          <p:cNvCxnSpPr>
            <a:cxnSpLocks/>
            <a:stCxn id="15" idx="3"/>
            <a:endCxn id="16" idx="1"/>
          </p:cNvCxnSpPr>
          <p:nvPr/>
        </p:nvCxnSpPr>
        <p:spPr>
          <a:xfrm>
            <a:off x="7199854" y="2715592"/>
            <a:ext cx="963899"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4DA95411-7C14-483E-8893-DF021BDF0CC1}"/>
              </a:ext>
            </a:extLst>
          </p:cNvPr>
          <p:cNvSpPr/>
          <p:nvPr/>
        </p:nvSpPr>
        <p:spPr>
          <a:xfrm>
            <a:off x="160077" y="5393393"/>
            <a:ext cx="9564386" cy="514908"/>
          </a:xfrm>
          <a:prstGeom prst="rect">
            <a:avLst/>
          </a:prstGeom>
        </p:spPr>
        <p:txBody>
          <a:bodyPr wrap="square">
            <a:spAutoFit/>
          </a:bodyPr>
          <a:lstStyle/>
          <a:p>
            <a:r>
              <a:rPr lang="en-AU" altLang="en-US" sz="2755">
                <a:latin typeface="Cambria" panose="02040503050406030204" pitchFamily="18" charset="0"/>
              </a:rPr>
              <a:t>Does </a:t>
            </a:r>
            <a:r>
              <a:rPr lang="en-AU" altLang="en-US" sz="2755" b="1">
                <a:latin typeface="Cambria" panose="02040503050406030204" pitchFamily="18" charset="0"/>
              </a:rPr>
              <a:t>G</a:t>
            </a:r>
            <a:r>
              <a:rPr lang="en-AU" altLang="en-US" sz="2755">
                <a:latin typeface="Cambria" panose="02040503050406030204" pitchFamily="18" charset="0"/>
              </a:rPr>
              <a:t>(light = off) hold on this transition system?</a:t>
            </a:r>
            <a:endParaRPr lang="en-AU" altLang="en-US" sz="2755" b="1">
              <a:latin typeface="Cambria" panose="02040503050406030204" pitchFamily="18" charset="0"/>
            </a:endParaRPr>
          </a:p>
        </p:txBody>
      </p:sp>
      <p:sp>
        <p:nvSpPr>
          <p:cNvPr id="27" name="Rectangle 26">
            <a:extLst>
              <a:ext uri="{FF2B5EF4-FFF2-40B4-BE49-F238E27FC236}">
                <a16:creationId xmlns:a16="http://schemas.microsoft.com/office/drawing/2014/main" id="{4DA95411-7C14-483E-8893-DF021BDF0CC1}"/>
              </a:ext>
            </a:extLst>
          </p:cNvPr>
          <p:cNvSpPr/>
          <p:nvPr/>
        </p:nvSpPr>
        <p:spPr>
          <a:xfrm>
            <a:off x="157760" y="6001270"/>
            <a:ext cx="9376800" cy="514908"/>
          </a:xfrm>
          <a:prstGeom prst="rect">
            <a:avLst/>
          </a:prstGeom>
        </p:spPr>
        <p:txBody>
          <a:bodyPr wrap="square">
            <a:spAutoFit/>
          </a:bodyPr>
          <a:lstStyle/>
          <a:p>
            <a:r>
              <a:rPr lang="en-AU" altLang="en-US" sz="2755">
                <a:latin typeface="Cambria" panose="02040503050406030204" pitchFamily="18" charset="0"/>
              </a:rPr>
              <a:t>Does </a:t>
            </a:r>
            <a:r>
              <a:rPr lang="en-AU" altLang="en-US" sz="2755" b="1">
                <a:latin typeface="Cambria" panose="02040503050406030204" pitchFamily="18" charset="0"/>
              </a:rPr>
              <a:t>G</a:t>
            </a:r>
            <a:r>
              <a:rPr lang="en-AU" altLang="en-US" sz="2755">
                <a:latin typeface="Cambria" panose="02040503050406030204" pitchFamily="18" charset="0"/>
              </a:rPr>
              <a:t>(light = on) hold on this transition system?</a:t>
            </a:r>
            <a:endParaRPr lang="en-AU" altLang="en-US" sz="2755" b="1">
              <a:latin typeface="Cambria" panose="02040503050406030204" pitchFamily="18" charset="0"/>
            </a:endParaRPr>
          </a:p>
        </p:txBody>
      </p:sp>
      <p:sp>
        <p:nvSpPr>
          <p:cNvPr id="28" name="Rectangle 27"/>
          <p:cNvSpPr/>
          <p:nvPr/>
        </p:nvSpPr>
        <p:spPr>
          <a:xfrm>
            <a:off x="8423952" y="4752632"/>
            <a:ext cx="1110608" cy="514908"/>
          </a:xfrm>
          <a:prstGeom prst="rect">
            <a:avLst/>
          </a:prstGeom>
        </p:spPr>
        <p:txBody>
          <a:bodyPr wrap="square">
            <a:spAutoFit/>
          </a:bodyPr>
          <a:lstStyle/>
          <a:p>
            <a:r>
              <a:rPr lang="en-AU" altLang="en-US" sz="2755" b="1">
                <a:solidFill>
                  <a:srgbClr val="009900"/>
                </a:solidFill>
                <a:latin typeface="Cambria" panose="02040503050406030204" pitchFamily="18" charset="0"/>
              </a:rPr>
              <a:t>Yes</a:t>
            </a:r>
          </a:p>
        </p:txBody>
      </p:sp>
      <p:sp>
        <p:nvSpPr>
          <p:cNvPr id="29" name="Rectangle 28"/>
          <p:cNvSpPr/>
          <p:nvPr/>
        </p:nvSpPr>
        <p:spPr>
          <a:xfrm>
            <a:off x="7868647" y="5387274"/>
            <a:ext cx="1110608" cy="514908"/>
          </a:xfrm>
          <a:prstGeom prst="rect">
            <a:avLst/>
          </a:prstGeom>
        </p:spPr>
        <p:txBody>
          <a:bodyPr wrap="square">
            <a:spAutoFit/>
          </a:bodyPr>
          <a:lstStyle/>
          <a:p>
            <a:r>
              <a:rPr lang="en-AU" altLang="en-US" sz="2755" b="1">
                <a:solidFill>
                  <a:srgbClr val="FF0000"/>
                </a:solidFill>
                <a:latin typeface="Cambria" panose="02040503050406030204" pitchFamily="18" charset="0"/>
              </a:rPr>
              <a:t>No</a:t>
            </a:r>
          </a:p>
        </p:txBody>
      </p:sp>
      <p:sp>
        <p:nvSpPr>
          <p:cNvPr id="43" name="Rectangle 42">
            <a:extLst>
              <a:ext uri="{FF2B5EF4-FFF2-40B4-BE49-F238E27FC236}">
                <a16:creationId xmlns:a16="http://schemas.microsoft.com/office/drawing/2014/main" id="{633966FD-668F-48E5-870A-C4C36F3D1350}"/>
              </a:ext>
            </a:extLst>
          </p:cNvPr>
          <p:cNvSpPr/>
          <p:nvPr/>
        </p:nvSpPr>
        <p:spPr>
          <a:xfrm>
            <a:off x="2002240" y="1473754"/>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44" name="Rectangle 43">
            <a:extLst>
              <a:ext uri="{FF2B5EF4-FFF2-40B4-BE49-F238E27FC236}">
                <a16:creationId xmlns:a16="http://schemas.microsoft.com/office/drawing/2014/main" id="{633966FD-668F-48E5-870A-C4C36F3D1350}"/>
              </a:ext>
            </a:extLst>
          </p:cNvPr>
          <p:cNvSpPr/>
          <p:nvPr/>
        </p:nvSpPr>
        <p:spPr>
          <a:xfrm>
            <a:off x="5718583" y="1400959"/>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45" name="Rectangle 44">
            <a:extLst>
              <a:ext uri="{FF2B5EF4-FFF2-40B4-BE49-F238E27FC236}">
                <a16:creationId xmlns:a16="http://schemas.microsoft.com/office/drawing/2014/main" id="{633966FD-668F-48E5-870A-C4C36F3D1350}"/>
              </a:ext>
            </a:extLst>
          </p:cNvPr>
          <p:cNvSpPr/>
          <p:nvPr/>
        </p:nvSpPr>
        <p:spPr>
          <a:xfrm>
            <a:off x="9145390" y="1396211"/>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18" name="Rectangle 17">
            <a:extLst>
              <a:ext uri="{FF2B5EF4-FFF2-40B4-BE49-F238E27FC236}">
                <a16:creationId xmlns:a16="http://schemas.microsoft.com/office/drawing/2014/main" id="{4DA95411-7C14-483E-8893-DF021BDF0CC1}"/>
              </a:ext>
            </a:extLst>
          </p:cNvPr>
          <p:cNvSpPr/>
          <p:nvPr/>
        </p:nvSpPr>
        <p:spPr>
          <a:xfrm>
            <a:off x="481972" y="3840555"/>
            <a:ext cx="9725558" cy="514908"/>
          </a:xfrm>
          <a:prstGeom prst="rect">
            <a:avLst/>
          </a:prstGeom>
        </p:spPr>
        <p:txBody>
          <a:bodyPr wrap="square">
            <a:spAutoFit/>
          </a:bodyPr>
          <a:lstStyle/>
          <a:p>
            <a:r>
              <a:rPr lang="en-AU" altLang="en-US" sz="2755">
                <a:latin typeface="Cambria" panose="02040503050406030204" pitchFamily="18" charset="0"/>
              </a:rPr>
              <a:t>Compare that to the answers if there is a </a:t>
            </a:r>
            <a:r>
              <a:rPr lang="en-AU" altLang="en-US" sz="2755" b="1">
                <a:latin typeface="Cambria" panose="02040503050406030204" pitchFamily="18" charset="0"/>
              </a:rPr>
              <a:t>G</a:t>
            </a:r>
            <a:r>
              <a:rPr lang="en-AU" altLang="en-US" sz="2755">
                <a:latin typeface="Cambria" panose="02040503050406030204" pitchFamily="18" charset="0"/>
              </a:rPr>
              <a:t> operator:</a:t>
            </a:r>
            <a:endParaRPr lang="en-AU" altLang="en-US" sz="2755" b="1">
              <a:latin typeface="Cambria" panose="02040503050406030204" pitchFamily="18" charset="0"/>
            </a:endParaRPr>
          </a:p>
        </p:txBody>
      </p:sp>
      <p:sp>
        <p:nvSpPr>
          <p:cNvPr id="19" name="Rectangle 18"/>
          <p:cNvSpPr/>
          <p:nvPr/>
        </p:nvSpPr>
        <p:spPr>
          <a:xfrm>
            <a:off x="7868646" y="5983179"/>
            <a:ext cx="1110608" cy="514908"/>
          </a:xfrm>
          <a:prstGeom prst="rect">
            <a:avLst/>
          </a:prstGeom>
        </p:spPr>
        <p:txBody>
          <a:bodyPr wrap="square">
            <a:spAutoFit/>
          </a:bodyPr>
          <a:lstStyle/>
          <a:p>
            <a:r>
              <a:rPr lang="en-AU" altLang="en-US" sz="2755" b="1">
                <a:solidFill>
                  <a:srgbClr val="FF0000"/>
                </a:solidFill>
                <a:latin typeface="Cambria" panose="02040503050406030204" pitchFamily="18" charset="0"/>
              </a:rPr>
              <a:t>No</a:t>
            </a:r>
          </a:p>
        </p:txBody>
      </p:sp>
    </p:spTree>
    <p:extLst>
      <p:ext uri="{BB962C8B-B14F-4D97-AF65-F5344CB8AC3E}">
        <p14:creationId xmlns:p14="http://schemas.microsoft.com/office/powerpoint/2010/main" val="235934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A Simple Case Study</a:t>
            </a:r>
            <a:endParaRPr lang="en-US" sz="5314" dirty="0"/>
          </a:p>
        </p:txBody>
      </p:sp>
      <p:sp>
        <p:nvSpPr>
          <p:cNvPr id="35" name="TextBox 34">
            <a:extLst>
              <a:ext uri="{FF2B5EF4-FFF2-40B4-BE49-F238E27FC236}">
                <a16:creationId xmlns:a16="http://schemas.microsoft.com/office/drawing/2014/main" id="{7D4D631A-4D84-4F24-A0C3-B77B2155D74F}"/>
              </a:ext>
            </a:extLst>
          </p:cNvPr>
          <p:cNvSpPr txBox="1"/>
          <p:nvPr/>
        </p:nvSpPr>
        <p:spPr>
          <a:xfrm>
            <a:off x="786413" y="1988663"/>
            <a:ext cx="2692205"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idle</a:t>
            </a:r>
          </a:p>
        </p:txBody>
      </p:sp>
      <p:sp>
        <p:nvSpPr>
          <p:cNvPr id="40" name="Rectangle 39">
            <a:extLst>
              <a:ext uri="{FF2B5EF4-FFF2-40B4-BE49-F238E27FC236}">
                <a16:creationId xmlns:a16="http://schemas.microsoft.com/office/drawing/2014/main" id="{4DA95411-7C14-483E-8893-DF021BDF0CC1}"/>
              </a:ext>
            </a:extLst>
          </p:cNvPr>
          <p:cNvSpPr/>
          <p:nvPr/>
        </p:nvSpPr>
        <p:spPr>
          <a:xfrm>
            <a:off x="271182" y="4041991"/>
            <a:ext cx="11292874" cy="514908"/>
          </a:xfrm>
          <a:prstGeom prst="rect">
            <a:avLst/>
          </a:prstGeom>
        </p:spPr>
        <p:txBody>
          <a:bodyPr wrap="square">
            <a:spAutoFit/>
          </a:bodyPr>
          <a:lstStyle/>
          <a:p>
            <a:r>
              <a:rPr lang="en-AU" altLang="en-US" sz="2755">
                <a:latin typeface="Cambria" panose="02040503050406030204" pitchFamily="18" charset="0"/>
              </a:rPr>
              <a:t>Does </a:t>
            </a:r>
            <a:r>
              <a:rPr lang="en-AU" altLang="en-US" sz="2755" b="1">
                <a:latin typeface="Cambria" panose="02040503050406030204" pitchFamily="18" charset="0"/>
              </a:rPr>
              <a:t>G</a:t>
            </a:r>
            <a:r>
              <a:rPr lang="en-AU" altLang="en-US" sz="2755">
                <a:latin typeface="Cambria" panose="02040503050406030204" pitchFamily="18" charset="0"/>
              </a:rPr>
              <a:t>((door = closed) AND (light = off)) hold on this transition system?</a:t>
            </a:r>
            <a:endParaRPr lang="en-AU" altLang="en-US" sz="2755" b="1">
              <a:latin typeface="Cambria" panose="02040503050406030204" pitchFamily="18" charset="0"/>
            </a:endParaRPr>
          </a:p>
        </p:txBody>
      </p:sp>
      <p:sp>
        <p:nvSpPr>
          <p:cNvPr id="15" name="TextBox 14">
            <a:extLst>
              <a:ext uri="{FF2B5EF4-FFF2-40B4-BE49-F238E27FC236}">
                <a16:creationId xmlns:a16="http://schemas.microsoft.com/office/drawing/2014/main" id="{7D4D631A-4D84-4F24-A0C3-B77B2155D74F}"/>
              </a:ext>
            </a:extLst>
          </p:cNvPr>
          <p:cNvSpPr txBox="1"/>
          <p:nvPr/>
        </p:nvSpPr>
        <p:spPr>
          <a:xfrm>
            <a:off x="4507649" y="1988662"/>
            <a:ext cx="2692205"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cooking</a:t>
            </a:r>
          </a:p>
        </p:txBody>
      </p:sp>
      <p:sp>
        <p:nvSpPr>
          <p:cNvPr id="16" name="TextBox 15">
            <a:extLst>
              <a:ext uri="{FF2B5EF4-FFF2-40B4-BE49-F238E27FC236}">
                <a16:creationId xmlns:a16="http://schemas.microsoft.com/office/drawing/2014/main" id="{7D4D631A-4D84-4F24-A0C3-B77B2155D74F}"/>
              </a:ext>
            </a:extLst>
          </p:cNvPr>
          <p:cNvSpPr txBox="1"/>
          <p:nvPr/>
        </p:nvSpPr>
        <p:spPr>
          <a:xfrm>
            <a:off x="8163752" y="1988662"/>
            <a:ext cx="2692205"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timeout</a:t>
            </a:r>
          </a:p>
        </p:txBody>
      </p:sp>
      <p:cxnSp>
        <p:nvCxnSpPr>
          <p:cNvPr id="17" name="Straight Arrow Connector 16">
            <a:extLst>
              <a:ext uri="{FF2B5EF4-FFF2-40B4-BE49-F238E27FC236}">
                <a16:creationId xmlns:a16="http://schemas.microsoft.com/office/drawing/2014/main" id="{5E912E09-82D4-4FD4-AC26-F99660949762}"/>
              </a:ext>
            </a:extLst>
          </p:cNvPr>
          <p:cNvCxnSpPr>
            <a:cxnSpLocks/>
            <a:stCxn id="35" idx="3"/>
            <a:endCxn id="15" idx="1"/>
          </p:cNvCxnSpPr>
          <p:nvPr/>
        </p:nvCxnSpPr>
        <p:spPr>
          <a:xfrm flipV="1">
            <a:off x="3478618" y="2715592"/>
            <a:ext cx="1029031" cy="1"/>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E912E09-82D4-4FD4-AC26-F99660949762}"/>
              </a:ext>
            </a:extLst>
          </p:cNvPr>
          <p:cNvCxnSpPr>
            <a:cxnSpLocks/>
            <a:stCxn id="15" idx="3"/>
            <a:endCxn id="16" idx="1"/>
          </p:cNvCxnSpPr>
          <p:nvPr/>
        </p:nvCxnSpPr>
        <p:spPr>
          <a:xfrm>
            <a:off x="7199854" y="2715592"/>
            <a:ext cx="963899"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4DA95411-7C14-483E-8893-DF021BDF0CC1}"/>
              </a:ext>
            </a:extLst>
          </p:cNvPr>
          <p:cNvSpPr/>
          <p:nvPr/>
        </p:nvSpPr>
        <p:spPr>
          <a:xfrm>
            <a:off x="271183" y="5237987"/>
            <a:ext cx="9564386" cy="514908"/>
          </a:xfrm>
          <a:prstGeom prst="rect">
            <a:avLst/>
          </a:prstGeom>
        </p:spPr>
        <p:txBody>
          <a:bodyPr wrap="square">
            <a:spAutoFit/>
          </a:bodyPr>
          <a:lstStyle/>
          <a:p>
            <a:r>
              <a:rPr lang="en-AU" altLang="en-US" sz="2755">
                <a:latin typeface="Cambria" panose="02040503050406030204" pitchFamily="18" charset="0"/>
              </a:rPr>
              <a:t>Counterexample:  s0, s1.</a:t>
            </a:r>
            <a:endParaRPr lang="en-AU" altLang="en-US" sz="2755" b="1">
              <a:latin typeface="Cambria" panose="02040503050406030204" pitchFamily="18" charset="0"/>
            </a:endParaRPr>
          </a:p>
        </p:txBody>
      </p:sp>
      <p:sp>
        <p:nvSpPr>
          <p:cNvPr id="29" name="Rectangle 28"/>
          <p:cNvSpPr/>
          <p:nvPr/>
        </p:nvSpPr>
        <p:spPr>
          <a:xfrm>
            <a:off x="2002240" y="4511466"/>
            <a:ext cx="1110608" cy="514908"/>
          </a:xfrm>
          <a:prstGeom prst="rect">
            <a:avLst/>
          </a:prstGeom>
        </p:spPr>
        <p:txBody>
          <a:bodyPr wrap="square">
            <a:spAutoFit/>
          </a:bodyPr>
          <a:lstStyle/>
          <a:p>
            <a:r>
              <a:rPr lang="en-AU" altLang="en-US" sz="2755" b="1">
                <a:solidFill>
                  <a:srgbClr val="FF0000"/>
                </a:solidFill>
                <a:latin typeface="Cambria" panose="02040503050406030204" pitchFamily="18" charset="0"/>
              </a:rPr>
              <a:t>No</a:t>
            </a:r>
          </a:p>
        </p:txBody>
      </p:sp>
      <p:sp>
        <p:nvSpPr>
          <p:cNvPr id="43" name="Rectangle 42">
            <a:extLst>
              <a:ext uri="{FF2B5EF4-FFF2-40B4-BE49-F238E27FC236}">
                <a16:creationId xmlns:a16="http://schemas.microsoft.com/office/drawing/2014/main" id="{633966FD-668F-48E5-870A-C4C36F3D1350}"/>
              </a:ext>
            </a:extLst>
          </p:cNvPr>
          <p:cNvSpPr/>
          <p:nvPr/>
        </p:nvSpPr>
        <p:spPr>
          <a:xfrm>
            <a:off x="2002240" y="1473754"/>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44" name="Rectangle 43">
            <a:extLst>
              <a:ext uri="{FF2B5EF4-FFF2-40B4-BE49-F238E27FC236}">
                <a16:creationId xmlns:a16="http://schemas.microsoft.com/office/drawing/2014/main" id="{633966FD-668F-48E5-870A-C4C36F3D1350}"/>
              </a:ext>
            </a:extLst>
          </p:cNvPr>
          <p:cNvSpPr/>
          <p:nvPr/>
        </p:nvSpPr>
        <p:spPr>
          <a:xfrm>
            <a:off x="5718583" y="1400959"/>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45" name="Rectangle 44">
            <a:extLst>
              <a:ext uri="{FF2B5EF4-FFF2-40B4-BE49-F238E27FC236}">
                <a16:creationId xmlns:a16="http://schemas.microsoft.com/office/drawing/2014/main" id="{633966FD-668F-48E5-870A-C4C36F3D1350}"/>
              </a:ext>
            </a:extLst>
          </p:cNvPr>
          <p:cNvSpPr/>
          <p:nvPr/>
        </p:nvSpPr>
        <p:spPr>
          <a:xfrm>
            <a:off x="9145390" y="1396211"/>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20" name="Rectangle 19">
            <a:extLst>
              <a:ext uri="{FF2B5EF4-FFF2-40B4-BE49-F238E27FC236}">
                <a16:creationId xmlns:a16="http://schemas.microsoft.com/office/drawing/2014/main" id="{4DA95411-7C14-483E-8893-DF021BDF0CC1}"/>
              </a:ext>
            </a:extLst>
          </p:cNvPr>
          <p:cNvSpPr/>
          <p:nvPr/>
        </p:nvSpPr>
        <p:spPr>
          <a:xfrm>
            <a:off x="271182" y="5778340"/>
            <a:ext cx="9564386" cy="514908"/>
          </a:xfrm>
          <a:prstGeom prst="rect">
            <a:avLst/>
          </a:prstGeom>
        </p:spPr>
        <p:txBody>
          <a:bodyPr wrap="square">
            <a:spAutoFit/>
          </a:bodyPr>
          <a:lstStyle/>
          <a:p>
            <a:r>
              <a:rPr lang="en-AU" altLang="en-US" sz="2755">
                <a:latin typeface="Cambria" panose="02040503050406030204" pitchFamily="18" charset="0"/>
              </a:rPr>
              <a:t>This is because at s1 the property is violated.</a:t>
            </a:r>
            <a:endParaRPr lang="en-AU" altLang="en-US" sz="2755" b="1">
              <a:latin typeface="Cambria" panose="02040503050406030204" pitchFamily="18" charset="0"/>
            </a:endParaRPr>
          </a:p>
        </p:txBody>
      </p:sp>
      <p:sp>
        <p:nvSpPr>
          <p:cNvPr id="22" name="Rectangle 21">
            <a:extLst>
              <a:ext uri="{FF2B5EF4-FFF2-40B4-BE49-F238E27FC236}">
                <a16:creationId xmlns:a16="http://schemas.microsoft.com/office/drawing/2014/main" id="{4DA95411-7C14-483E-8893-DF021BDF0CC1}"/>
              </a:ext>
            </a:extLst>
          </p:cNvPr>
          <p:cNvSpPr/>
          <p:nvPr/>
        </p:nvSpPr>
        <p:spPr>
          <a:xfrm>
            <a:off x="271182" y="6318692"/>
            <a:ext cx="9564386" cy="514908"/>
          </a:xfrm>
          <a:prstGeom prst="rect">
            <a:avLst/>
          </a:prstGeom>
        </p:spPr>
        <p:txBody>
          <a:bodyPr wrap="square">
            <a:spAutoFit/>
          </a:bodyPr>
          <a:lstStyle/>
          <a:p>
            <a:r>
              <a:rPr lang="en-AU" altLang="en-US" sz="2755" b="1">
                <a:latin typeface="Cambria" panose="02040503050406030204" pitchFamily="18" charset="0"/>
              </a:rPr>
              <a:t>G</a:t>
            </a:r>
            <a:r>
              <a:rPr lang="en-AU" altLang="en-US" sz="2755">
                <a:latin typeface="Cambria" panose="02040503050406030204" pitchFamily="18" charset="0"/>
              </a:rPr>
              <a:t> means look at </a:t>
            </a:r>
            <a:r>
              <a:rPr lang="en-AU" altLang="en-US" sz="2755" b="1">
                <a:latin typeface="Cambria" panose="02040503050406030204" pitchFamily="18" charset="0"/>
              </a:rPr>
              <a:t>all</a:t>
            </a:r>
            <a:r>
              <a:rPr lang="en-AU" altLang="en-US" sz="2755">
                <a:latin typeface="Cambria" panose="02040503050406030204" pitchFamily="18" charset="0"/>
              </a:rPr>
              <a:t> the states. </a:t>
            </a:r>
            <a:endParaRPr lang="en-AU" altLang="en-US" sz="2755" b="1">
              <a:latin typeface="Cambria" panose="02040503050406030204" pitchFamily="18" charset="0"/>
            </a:endParaRPr>
          </a:p>
        </p:txBody>
      </p:sp>
      <p:sp>
        <p:nvSpPr>
          <p:cNvPr id="18" name="Rectangle 17">
            <a:extLst>
              <a:ext uri="{FF2B5EF4-FFF2-40B4-BE49-F238E27FC236}">
                <a16:creationId xmlns:a16="http://schemas.microsoft.com/office/drawing/2014/main" id="{D10EB0B4-84E3-4DEB-8F01-9D4281BD534D}"/>
              </a:ext>
            </a:extLst>
          </p:cNvPr>
          <p:cNvSpPr/>
          <p:nvPr/>
        </p:nvSpPr>
        <p:spPr>
          <a:xfrm>
            <a:off x="8012094" y="4968320"/>
            <a:ext cx="3424737" cy="2212144"/>
          </a:xfrm>
          <a:prstGeom prst="rect">
            <a:avLst/>
          </a:prstGeom>
        </p:spPr>
        <p:txBody>
          <a:bodyPr wrap="square">
            <a:spAutoFit/>
          </a:bodyPr>
          <a:lstStyle/>
          <a:p>
            <a:r>
              <a:rPr lang="en-AU" altLang="en-US" sz="2755">
                <a:latin typeface="Cambria" panose="02040503050406030204" pitchFamily="18" charset="0"/>
              </a:rPr>
              <a:t>It is also violated at s2 but the counterexample stops at the first violation.</a:t>
            </a:r>
            <a:endParaRPr lang="en-AU" altLang="en-US" sz="2755" b="1">
              <a:latin typeface="Cambria" panose="02040503050406030204" pitchFamily="18" charset="0"/>
            </a:endParaRPr>
          </a:p>
        </p:txBody>
      </p:sp>
    </p:spTree>
    <p:extLst>
      <p:ext uri="{BB962C8B-B14F-4D97-AF65-F5344CB8AC3E}">
        <p14:creationId xmlns:p14="http://schemas.microsoft.com/office/powerpoint/2010/main" val="202078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0" grpId="0"/>
      <p:bldP spid="22"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Case Study</a:t>
            </a:r>
            <a:endParaRPr lang="en-US" sz="4330"/>
          </a:p>
        </p:txBody>
      </p:sp>
      <p:sp>
        <p:nvSpPr>
          <p:cNvPr id="8" name="TextBox 7">
            <a:extLst>
              <a:ext uri="{FF2B5EF4-FFF2-40B4-BE49-F238E27FC236}">
                <a16:creationId xmlns:a16="http://schemas.microsoft.com/office/drawing/2014/main" id="{717704B7-7F08-4715-BC23-E39F17ED31A4}"/>
              </a:ext>
            </a:extLst>
          </p:cNvPr>
          <p:cNvSpPr txBox="1"/>
          <p:nvPr/>
        </p:nvSpPr>
        <p:spPr>
          <a:xfrm>
            <a:off x="902239" y="3367265"/>
            <a:ext cx="2548705"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idle</a:t>
            </a:r>
          </a:p>
        </p:txBody>
      </p:sp>
      <p:sp>
        <p:nvSpPr>
          <p:cNvPr id="19" name="TextBox 18">
            <a:extLst>
              <a:ext uri="{FF2B5EF4-FFF2-40B4-BE49-F238E27FC236}">
                <a16:creationId xmlns:a16="http://schemas.microsoft.com/office/drawing/2014/main" id="{7D45558C-474F-4210-A66C-639B4DDFC79F}"/>
              </a:ext>
            </a:extLst>
          </p:cNvPr>
          <p:cNvSpPr txBox="1"/>
          <p:nvPr/>
        </p:nvSpPr>
        <p:spPr>
          <a:xfrm>
            <a:off x="4740896" y="3360291"/>
            <a:ext cx="2579905" cy="1909497"/>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cooking</a:t>
            </a:r>
          </a:p>
        </p:txBody>
      </p:sp>
      <p:sp>
        <p:nvSpPr>
          <p:cNvPr id="20" name="TextBox 19">
            <a:extLst>
              <a:ext uri="{FF2B5EF4-FFF2-40B4-BE49-F238E27FC236}">
                <a16:creationId xmlns:a16="http://schemas.microsoft.com/office/drawing/2014/main" id="{0A4DDE47-FBBA-4C9A-A555-6A07912BA9ED}"/>
              </a:ext>
            </a:extLst>
          </p:cNvPr>
          <p:cNvSpPr txBox="1"/>
          <p:nvPr/>
        </p:nvSpPr>
        <p:spPr>
          <a:xfrm>
            <a:off x="8378530" y="3360291"/>
            <a:ext cx="2611739"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timeout</a:t>
            </a:r>
          </a:p>
        </p:txBody>
      </p:sp>
      <p:cxnSp>
        <p:nvCxnSpPr>
          <p:cNvPr id="4" name="Straight Arrow Connector 3">
            <a:extLst>
              <a:ext uri="{FF2B5EF4-FFF2-40B4-BE49-F238E27FC236}">
                <a16:creationId xmlns:a16="http://schemas.microsoft.com/office/drawing/2014/main" id="{5E912E09-82D4-4FD4-AC26-F99660949762}"/>
              </a:ext>
            </a:extLst>
          </p:cNvPr>
          <p:cNvCxnSpPr>
            <a:cxnSpLocks/>
            <a:stCxn id="8" idx="3"/>
            <a:endCxn id="19" idx="1"/>
          </p:cNvCxnSpPr>
          <p:nvPr/>
        </p:nvCxnSpPr>
        <p:spPr>
          <a:xfrm>
            <a:off x="3450944" y="4094195"/>
            <a:ext cx="1289952" cy="220845"/>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3815DEE-DAB6-4196-9299-3FFC31FCBA34}"/>
              </a:ext>
            </a:extLst>
          </p:cNvPr>
          <p:cNvCxnSpPr>
            <a:cxnSpLocks/>
            <a:stCxn id="19" idx="3"/>
            <a:endCxn id="20" idx="1"/>
          </p:cNvCxnSpPr>
          <p:nvPr/>
        </p:nvCxnSpPr>
        <p:spPr>
          <a:xfrm flipV="1">
            <a:off x="7320801" y="4087221"/>
            <a:ext cx="1057729" cy="227819"/>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C85589-A3CF-428A-903B-C777159F7AF7}"/>
              </a:ext>
            </a:extLst>
          </p:cNvPr>
          <p:cNvSpPr txBox="1"/>
          <p:nvPr/>
        </p:nvSpPr>
        <p:spPr>
          <a:xfrm>
            <a:off x="8378530" y="5371463"/>
            <a:ext cx="2611739"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open</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open </a:t>
            </a:r>
          </a:p>
        </p:txBody>
      </p:sp>
      <p:cxnSp>
        <p:nvCxnSpPr>
          <p:cNvPr id="18" name="Straight Arrow Connector 17">
            <a:extLst>
              <a:ext uri="{FF2B5EF4-FFF2-40B4-BE49-F238E27FC236}">
                <a16:creationId xmlns:a16="http://schemas.microsoft.com/office/drawing/2014/main" id="{973BA001-11EC-486F-8702-6C95379FB839}"/>
              </a:ext>
            </a:extLst>
          </p:cNvPr>
          <p:cNvCxnSpPr>
            <a:cxnSpLocks/>
            <a:stCxn id="19" idx="3"/>
            <a:endCxn id="16" idx="1"/>
          </p:cNvCxnSpPr>
          <p:nvPr/>
        </p:nvCxnSpPr>
        <p:spPr>
          <a:xfrm>
            <a:off x="7320801" y="4315040"/>
            <a:ext cx="1057729" cy="1783353"/>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E51D8C3-6138-4045-91C7-AB311A349040}"/>
              </a:ext>
            </a:extLst>
          </p:cNvPr>
          <p:cNvCxnSpPr>
            <a:cxnSpLocks/>
            <a:stCxn id="20" idx="3"/>
          </p:cNvCxnSpPr>
          <p:nvPr/>
        </p:nvCxnSpPr>
        <p:spPr>
          <a:xfrm>
            <a:off x="10990269" y="4087221"/>
            <a:ext cx="576800"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DCDA7CA-4836-4530-9D67-DC7835D3416D}"/>
              </a:ext>
            </a:extLst>
          </p:cNvPr>
          <p:cNvCxnSpPr>
            <a:cxnSpLocks/>
            <a:stCxn id="16" idx="3"/>
          </p:cNvCxnSpPr>
          <p:nvPr/>
        </p:nvCxnSpPr>
        <p:spPr>
          <a:xfrm>
            <a:off x="10990268" y="6098393"/>
            <a:ext cx="479772" cy="928378"/>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B0B846E-D2BC-42EA-80FE-58212F6E946A}"/>
              </a:ext>
            </a:extLst>
          </p:cNvPr>
          <p:cNvSpPr/>
          <p:nvPr/>
        </p:nvSpPr>
        <p:spPr>
          <a:xfrm>
            <a:off x="812848" y="1528507"/>
            <a:ext cx="9681139" cy="938951"/>
          </a:xfrm>
          <a:prstGeom prst="rect">
            <a:avLst/>
          </a:prstGeom>
        </p:spPr>
        <p:txBody>
          <a:bodyPr wrap="square">
            <a:spAutoFit/>
          </a:bodyPr>
          <a:lstStyle/>
          <a:p>
            <a:r>
              <a:rPr lang="en-AU" altLang="en-US" sz="2755">
                <a:latin typeface="Cambria" panose="02040503050406030204" pitchFamily="18" charset="0"/>
              </a:rPr>
              <a:t>Each of those traces corresponds to a possible path in the transition system.</a:t>
            </a:r>
            <a:endParaRPr lang="en-AU" altLang="en-US" sz="2755" b="1">
              <a:latin typeface="Cambria" panose="02040503050406030204" pitchFamily="18" charset="0"/>
            </a:endParaRPr>
          </a:p>
        </p:txBody>
      </p:sp>
      <p:sp>
        <p:nvSpPr>
          <p:cNvPr id="27" name="Rectangle 26">
            <a:extLst>
              <a:ext uri="{FF2B5EF4-FFF2-40B4-BE49-F238E27FC236}">
                <a16:creationId xmlns:a16="http://schemas.microsoft.com/office/drawing/2014/main" id="{20FE97B3-D278-4C14-832D-89D73F7483F9}"/>
              </a:ext>
            </a:extLst>
          </p:cNvPr>
          <p:cNvSpPr/>
          <p:nvPr/>
        </p:nvSpPr>
        <p:spPr>
          <a:xfrm>
            <a:off x="852501" y="2471738"/>
            <a:ext cx="10250933" cy="514908"/>
          </a:xfrm>
          <a:prstGeom prst="rect">
            <a:avLst/>
          </a:prstGeom>
        </p:spPr>
        <p:txBody>
          <a:bodyPr wrap="square">
            <a:spAutoFit/>
          </a:bodyPr>
          <a:lstStyle/>
          <a:p>
            <a:r>
              <a:rPr lang="en-AU" altLang="en-US" sz="2755">
                <a:latin typeface="Cambria" panose="02040503050406030204" pitchFamily="18" charset="0"/>
              </a:rPr>
              <a:t>Here is a more complex transition system for the oven:</a:t>
            </a:r>
            <a:endParaRPr lang="en-AU" altLang="en-US" sz="2755" b="1">
              <a:latin typeface="Cambria" panose="02040503050406030204" pitchFamily="18" charset="0"/>
            </a:endParaRPr>
          </a:p>
        </p:txBody>
      </p:sp>
      <p:cxnSp>
        <p:nvCxnSpPr>
          <p:cNvPr id="42" name="Straight Arrow Connector 41">
            <a:extLst>
              <a:ext uri="{FF2B5EF4-FFF2-40B4-BE49-F238E27FC236}">
                <a16:creationId xmlns:a16="http://schemas.microsoft.com/office/drawing/2014/main" id="{1DCDA7CA-4836-4530-9D67-DC7835D3416D}"/>
              </a:ext>
            </a:extLst>
          </p:cNvPr>
          <p:cNvCxnSpPr>
            <a:cxnSpLocks/>
          </p:cNvCxnSpPr>
          <p:nvPr/>
        </p:nvCxnSpPr>
        <p:spPr>
          <a:xfrm flipH="1">
            <a:off x="2927949" y="7026772"/>
            <a:ext cx="8481689"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DCDA7CA-4836-4530-9D67-DC7835D3416D}"/>
              </a:ext>
            </a:extLst>
          </p:cNvPr>
          <p:cNvCxnSpPr>
            <a:cxnSpLocks/>
            <a:endCxn id="8" idx="2"/>
          </p:cNvCxnSpPr>
          <p:nvPr/>
        </p:nvCxnSpPr>
        <p:spPr>
          <a:xfrm flipH="1" flipV="1">
            <a:off x="2176591" y="4821125"/>
            <a:ext cx="751358" cy="221262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DCDA7CA-4836-4530-9D67-DC7835D3416D}"/>
              </a:ext>
            </a:extLst>
          </p:cNvPr>
          <p:cNvCxnSpPr>
            <a:cxnSpLocks/>
          </p:cNvCxnSpPr>
          <p:nvPr/>
        </p:nvCxnSpPr>
        <p:spPr>
          <a:xfrm flipH="1" flipV="1">
            <a:off x="11263599" y="3061901"/>
            <a:ext cx="183528" cy="1025321"/>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DCDA7CA-4836-4530-9D67-DC7835D3416D}"/>
              </a:ext>
            </a:extLst>
          </p:cNvPr>
          <p:cNvCxnSpPr>
            <a:cxnSpLocks/>
          </p:cNvCxnSpPr>
          <p:nvPr/>
        </p:nvCxnSpPr>
        <p:spPr>
          <a:xfrm flipH="1" flipV="1">
            <a:off x="2659330" y="3061901"/>
            <a:ext cx="8604269" cy="51957"/>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E51D8C3-6138-4045-91C7-AB311A349040}"/>
              </a:ext>
            </a:extLst>
          </p:cNvPr>
          <p:cNvCxnSpPr>
            <a:cxnSpLocks/>
          </p:cNvCxnSpPr>
          <p:nvPr/>
        </p:nvCxnSpPr>
        <p:spPr>
          <a:xfrm flipH="1">
            <a:off x="2306488" y="3087880"/>
            <a:ext cx="352842" cy="272412"/>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633966FD-668F-48E5-870A-C4C36F3D1350}"/>
              </a:ext>
            </a:extLst>
          </p:cNvPr>
          <p:cNvSpPr/>
          <p:nvPr/>
        </p:nvSpPr>
        <p:spPr>
          <a:xfrm>
            <a:off x="1364060" y="4856555"/>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62" name="Rectangle 61">
            <a:extLst>
              <a:ext uri="{FF2B5EF4-FFF2-40B4-BE49-F238E27FC236}">
                <a16:creationId xmlns:a16="http://schemas.microsoft.com/office/drawing/2014/main" id="{633966FD-668F-48E5-870A-C4C36F3D1350}"/>
              </a:ext>
            </a:extLst>
          </p:cNvPr>
          <p:cNvSpPr/>
          <p:nvPr/>
        </p:nvSpPr>
        <p:spPr>
          <a:xfrm>
            <a:off x="5604904" y="4814727"/>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63" name="Rectangle 62">
            <a:extLst>
              <a:ext uri="{FF2B5EF4-FFF2-40B4-BE49-F238E27FC236}">
                <a16:creationId xmlns:a16="http://schemas.microsoft.com/office/drawing/2014/main" id="{633966FD-668F-48E5-870A-C4C36F3D1350}"/>
              </a:ext>
            </a:extLst>
          </p:cNvPr>
          <p:cNvSpPr/>
          <p:nvPr/>
        </p:nvSpPr>
        <p:spPr>
          <a:xfrm>
            <a:off x="11103434" y="4341647"/>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64" name="Rectangle 63">
            <a:extLst>
              <a:ext uri="{FF2B5EF4-FFF2-40B4-BE49-F238E27FC236}">
                <a16:creationId xmlns:a16="http://schemas.microsoft.com/office/drawing/2014/main" id="{633966FD-668F-48E5-870A-C4C36F3D1350}"/>
              </a:ext>
            </a:extLst>
          </p:cNvPr>
          <p:cNvSpPr/>
          <p:nvPr/>
        </p:nvSpPr>
        <p:spPr>
          <a:xfrm>
            <a:off x="11063141" y="5526904"/>
            <a:ext cx="579073" cy="514908"/>
          </a:xfrm>
          <a:prstGeom prst="rect">
            <a:avLst/>
          </a:prstGeom>
        </p:spPr>
        <p:txBody>
          <a:bodyPr wrap="square">
            <a:spAutoFit/>
          </a:bodyPr>
          <a:lstStyle/>
          <a:p>
            <a:r>
              <a:rPr lang="en-AU" altLang="en-US" sz="2755">
                <a:latin typeface="Cambria" panose="02040503050406030204" pitchFamily="18" charset="0"/>
              </a:rPr>
              <a:t>s3</a:t>
            </a:r>
          </a:p>
        </p:txBody>
      </p:sp>
    </p:spTree>
    <p:extLst>
      <p:ext uri="{BB962C8B-B14F-4D97-AF65-F5344CB8AC3E}">
        <p14:creationId xmlns:p14="http://schemas.microsoft.com/office/powerpoint/2010/main" val="435121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Execution Traces</a:t>
            </a:r>
            <a:endParaRPr lang="en-US" sz="4330" dirty="0"/>
          </a:p>
        </p:txBody>
      </p:sp>
      <p:sp>
        <p:nvSpPr>
          <p:cNvPr id="4" name="Rectangle 3"/>
          <p:cNvSpPr/>
          <p:nvPr/>
        </p:nvSpPr>
        <p:spPr>
          <a:xfrm>
            <a:off x="692211" y="1656813"/>
            <a:ext cx="10671587" cy="514908"/>
          </a:xfrm>
          <a:prstGeom prst="rect">
            <a:avLst/>
          </a:prstGeom>
        </p:spPr>
        <p:txBody>
          <a:bodyPr wrap="square">
            <a:spAutoFit/>
          </a:bodyPr>
          <a:lstStyle/>
          <a:p>
            <a:r>
              <a:rPr lang="en-AU" altLang="en-US" sz="2755">
                <a:latin typeface="Cambria" panose="02040503050406030204" pitchFamily="18" charset="0"/>
              </a:rPr>
              <a:t>What are the possible execution traces?</a:t>
            </a:r>
          </a:p>
        </p:txBody>
      </p:sp>
      <p:cxnSp>
        <p:nvCxnSpPr>
          <p:cNvPr id="5" name="Straight Connector 4">
            <a:extLst>
              <a:ext uri="{FF2B5EF4-FFF2-40B4-BE49-F238E27FC236}">
                <a16:creationId xmlns:a16="http://schemas.microsoft.com/office/drawing/2014/main" id="{70035E97-9653-467F-957E-E2B66FFBEEAD}"/>
              </a:ext>
            </a:extLst>
          </p:cNvPr>
          <p:cNvCxnSpPr/>
          <p:nvPr/>
        </p:nvCxnSpPr>
        <p:spPr>
          <a:xfrm>
            <a:off x="1032642" y="5049821"/>
            <a:ext cx="9957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4E3937-8BDA-4D82-9DB7-498356524063}"/>
              </a:ext>
            </a:extLst>
          </p:cNvPr>
          <p:cNvCxnSpPr/>
          <p:nvPr/>
        </p:nvCxnSpPr>
        <p:spPr>
          <a:xfrm>
            <a:off x="1335297" y="4483772"/>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8132D7-92F3-4F11-868D-897F85B4B605}"/>
              </a:ext>
            </a:extLst>
          </p:cNvPr>
          <p:cNvCxnSpPr/>
          <p:nvPr/>
        </p:nvCxnSpPr>
        <p:spPr>
          <a:xfrm>
            <a:off x="3875266" y="4483770"/>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621BFA-5947-4913-9C28-4714B35DF2A3}"/>
              </a:ext>
            </a:extLst>
          </p:cNvPr>
          <p:cNvCxnSpPr/>
          <p:nvPr/>
        </p:nvCxnSpPr>
        <p:spPr>
          <a:xfrm>
            <a:off x="6028004"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B5FA08C-44A5-4856-B091-F6459B0C6FF3}"/>
              </a:ext>
            </a:extLst>
          </p:cNvPr>
          <p:cNvCxnSpPr/>
          <p:nvPr/>
        </p:nvCxnSpPr>
        <p:spPr>
          <a:xfrm>
            <a:off x="8234149" y="4483767"/>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805947C-400C-49C8-9CF5-33762C0ACA92}"/>
              </a:ext>
            </a:extLst>
          </p:cNvPr>
          <p:cNvCxnSpPr/>
          <p:nvPr/>
        </p:nvCxnSpPr>
        <p:spPr>
          <a:xfrm>
            <a:off x="10469320" y="4483765"/>
            <a:ext cx="0" cy="92890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33966FD-668F-48E5-870A-C4C36F3D1350}"/>
              </a:ext>
            </a:extLst>
          </p:cNvPr>
          <p:cNvSpPr/>
          <p:nvPr/>
        </p:nvSpPr>
        <p:spPr>
          <a:xfrm>
            <a:off x="576100" y="5463814"/>
            <a:ext cx="2284695" cy="1362994"/>
          </a:xfrm>
          <a:prstGeom prst="rect">
            <a:avLst/>
          </a:prstGeom>
        </p:spPr>
        <p:txBody>
          <a:bodyPr wrap="square">
            <a:spAutoFit/>
          </a:bodyPr>
          <a:lstStyle/>
          <a:p>
            <a:r>
              <a:rPr lang="en-AU" altLang="en-US" sz="2755">
                <a:latin typeface="Cambria" panose="02040503050406030204" pitchFamily="18" charset="0"/>
              </a:rPr>
              <a:t>door = closed</a:t>
            </a:r>
          </a:p>
          <a:p>
            <a:r>
              <a:rPr lang="en-AU" altLang="en-US" sz="2755">
                <a:latin typeface="Cambria" panose="02040503050406030204" pitchFamily="18" charset="0"/>
              </a:rPr>
              <a:t>light = off</a:t>
            </a:r>
          </a:p>
          <a:p>
            <a:r>
              <a:rPr lang="en-AU" altLang="en-US" sz="2755">
                <a:latin typeface="Cambria" panose="02040503050406030204" pitchFamily="18" charset="0"/>
              </a:rPr>
              <a:t>oven = idle</a:t>
            </a:r>
          </a:p>
        </p:txBody>
      </p:sp>
      <p:sp>
        <p:nvSpPr>
          <p:cNvPr id="30" name="Rectangle 29">
            <a:extLst>
              <a:ext uri="{FF2B5EF4-FFF2-40B4-BE49-F238E27FC236}">
                <a16:creationId xmlns:a16="http://schemas.microsoft.com/office/drawing/2014/main" id="{633966FD-668F-48E5-870A-C4C36F3D1350}"/>
              </a:ext>
            </a:extLst>
          </p:cNvPr>
          <p:cNvSpPr/>
          <p:nvPr/>
        </p:nvSpPr>
        <p:spPr>
          <a:xfrm>
            <a:off x="1061017" y="3862790"/>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31" name="Rectangle 30">
            <a:extLst>
              <a:ext uri="{FF2B5EF4-FFF2-40B4-BE49-F238E27FC236}">
                <a16:creationId xmlns:a16="http://schemas.microsoft.com/office/drawing/2014/main" id="{633966FD-668F-48E5-870A-C4C36F3D1350}"/>
              </a:ext>
            </a:extLst>
          </p:cNvPr>
          <p:cNvSpPr/>
          <p:nvPr/>
        </p:nvSpPr>
        <p:spPr>
          <a:xfrm>
            <a:off x="3620385" y="3872181"/>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32" name="Rectangle 31">
            <a:extLst>
              <a:ext uri="{FF2B5EF4-FFF2-40B4-BE49-F238E27FC236}">
                <a16:creationId xmlns:a16="http://schemas.microsoft.com/office/drawing/2014/main" id="{633966FD-668F-48E5-870A-C4C36F3D1350}"/>
              </a:ext>
            </a:extLst>
          </p:cNvPr>
          <p:cNvSpPr/>
          <p:nvPr/>
        </p:nvSpPr>
        <p:spPr>
          <a:xfrm>
            <a:off x="5738468" y="3862790"/>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33" name="Rectangle 32">
            <a:extLst>
              <a:ext uri="{FF2B5EF4-FFF2-40B4-BE49-F238E27FC236}">
                <a16:creationId xmlns:a16="http://schemas.microsoft.com/office/drawing/2014/main" id="{633966FD-668F-48E5-870A-C4C36F3D1350}"/>
              </a:ext>
            </a:extLst>
          </p:cNvPr>
          <p:cNvSpPr/>
          <p:nvPr/>
        </p:nvSpPr>
        <p:spPr>
          <a:xfrm>
            <a:off x="7944613" y="3793332"/>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34" name="Rectangle 33">
            <a:extLst>
              <a:ext uri="{FF2B5EF4-FFF2-40B4-BE49-F238E27FC236}">
                <a16:creationId xmlns:a16="http://schemas.microsoft.com/office/drawing/2014/main" id="{633966FD-668F-48E5-870A-C4C36F3D1350}"/>
              </a:ext>
            </a:extLst>
          </p:cNvPr>
          <p:cNvSpPr/>
          <p:nvPr/>
        </p:nvSpPr>
        <p:spPr>
          <a:xfrm>
            <a:off x="10150757" y="3843807"/>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36" name="Rectangle 35">
            <a:extLst>
              <a:ext uri="{FF2B5EF4-FFF2-40B4-BE49-F238E27FC236}">
                <a16:creationId xmlns:a16="http://schemas.microsoft.com/office/drawing/2014/main" id="{633966FD-668F-48E5-870A-C4C36F3D1350}"/>
              </a:ext>
            </a:extLst>
          </p:cNvPr>
          <p:cNvSpPr/>
          <p:nvPr/>
        </p:nvSpPr>
        <p:spPr>
          <a:xfrm>
            <a:off x="10088314" y="3354802"/>
            <a:ext cx="2926287" cy="514908"/>
          </a:xfrm>
          <a:prstGeom prst="rect">
            <a:avLst/>
          </a:prstGeom>
        </p:spPr>
        <p:txBody>
          <a:bodyPr wrap="square">
            <a:spAutoFit/>
          </a:bodyPr>
          <a:lstStyle/>
          <a:p>
            <a:r>
              <a:rPr lang="en-AU" altLang="en-US" sz="2755">
                <a:latin typeface="Cambria" panose="02040503050406030204" pitchFamily="18" charset="0"/>
              </a:rPr>
              <a:t>and so on...</a:t>
            </a:r>
          </a:p>
        </p:txBody>
      </p:sp>
      <p:sp>
        <p:nvSpPr>
          <p:cNvPr id="38" name="Rectangle 37"/>
          <p:cNvSpPr/>
          <p:nvPr/>
        </p:nvSpPr>
        <p:spPr>
          <a:xfrm>
            <a:off x="745955" y="2288332"/>
            <a:ext cx="10671587" cy="938951"/>
          </a:xfrm>
          <a:prstGeom prst="rect">
            <a:avLst/>
          </a:prstGeom>
        </p:spPr>
        <p:txBody>
          <a:bodyPr wrap="square">
            <a:spAutoFit/>
          </a:bodyPr>
          <a:lstStyle/>
          <a:p>
            <a:r>
              <a:rPr lang="en-AU" altLang="en-US" sz="2755">
                <a:latin typeface="Cambria" panose="02040503050406030204" pitchFamily="18" charset="0"/>
              </a:rPr>
              <a:t>Some are: s0, s1, s2, s0, ....</a:t>
            </a:r>
          </a:p>
          <a:p>
            <a:r>
              <a:rPr lang="en-AU" altLang="en-US" sz="2755">
                <a:latin typeface="Cambria" panose="02040503050406030204" pitchFamily="18" charset="0"/>
              </a:rPr>
              <a:t>s0, s1, s3, s0, ....</a:t>
            </a:r>
          </a:p>
        </p:txBody>
      </p:sp>
      <p:sp>
        <p:nvSpPr>
          <p:cNvPr id="39" name="Rectangle 38">
            <a:extLst>
              <a:ext uri="{FF2B5EF4-FFF2-40B4-BE49-F238E27FC236}">
                <a16:creationId xmlns:a16="http://schemas.microsoft.com/office/drawing/2014/main" id="{633966FD-668F-48E5-870A-C4C36F3D1350}"/>
              </a:ext>
            </a:extLst>
          </p:cNvPr>
          <p:cNvSpPr/>
          <p:nvPr/>
        </p:nvSpPr>
        <p:spPr>
          <a:xfrm>
            <a:off x="3057110" y="5422281"/>
            <a:ext cx="2436152" cy="1362994"/>
          </a:xfrm>
          <a:prstGeom prst="rect">
            <a:avLst/>
          </a:prstGeom>
        </p:spPr>
        <p:txBody>
          <a:bodyPr wrap="square">
            <a:spAutoFit/>
          </a:bodyPr>
          <a:lstStyle/>
          <a:p>
            <a:r>
              <a:rPr lang="en-AU" altLang="en-US" sz="2755">
                <a:latin typeface="Cambria" panose="02040503050406030204" pitchFamily="18" charset="0"/>
              </a:rPr>
              <a:t>door = closed</a:t>
            </a:r>
          </a:p>
          <a:p>
            <a:r>
              <a:rPr lang="en-AU" altLang="en-US" sz="2755">
                <a:latin typeface="Cambria" panose="02040503050406030204" pitchFamily="18" charset="0"/>
              </a:rPr>
              <a:t>light = on</a:t>
            </a:r>
          </a:p>
          <a:p>
            <a:r>
              <a:rPr lang="en-AU" altLang="en-US" sz="2755">
                <a:latin typeface="Cambria" panose="02040503050406030204" pitchFamily="18" charset="0"/>
              </a:rPr>
              <a:t>oven = cooking</a:t>
            </a:r>
          </a:p>
        </p:txBody>
      </p:sp>
      <p:sp>
        <p:nvSpPr>
          <p:cNvPr id="40" name="Rectangle 39">
            <a:extLst>
              <a:ext uri="{FF2B5EF4-FFF2-40B4-BE49-F238E27FC236}">
                <a16:creationId xmlns:a16="http://schemas.microsoft.com/office/drawing/2014/main" id="{633966FD-668F-48E5-870A-C4C36F3D1350}"/>
              </a:ext>
            </a:extLst>
          </p:cNvPr>
          <p:cNvSpPr/>
          <p:nvPr/>
        </p:nvSpPr>
        <p:spPr>
          <a:xfrm>
            <a:off x="5597077" y="5422281"/>
            <a:ext cx="2436152" cy="1362994"/>
          </a:xfrm>
          <a:prstGeom prst="rect">
            <a:avLst/>
          </a:prstGeom>
        </p:spPr>
        <p:txBody>
          <a:bodyPr wrap="square">
            <a:spAutoFit/>
          </a:bodyPr>
          <a:lstStyle/>
          <a:p>
            <a:r>
              <a:rPr lang="en-AU" altLang="en-US" sz="2755">
                <a:latin typeface="Cambria" panose="02040503050406030204" pitchFamily="18" charset="0"/>
              </a:rPr>
              <a:t>door = closed</a:t>
            </a:r>
          </a:p>
          <a:p>
            <a:r>
              <a:rPr lang="en-AU" altLang="en-US" sz="2755">
                <a:latin typeface="Cambria" panose="02040503050406030204" pitchFamily="18" charset="0"/>
              </a:rPr>
              <a:t>light = off</a:t>
            </a:r>
          </a:p>
          <a:p>
            <a:r>
              <a:rPr lang="en-AU" altLang="en-US" sz="2755">
                <a:latin typeface="Cambria" panose="02040503050406030204" pitchFamily="18" charset="0"/>
              </a:rPr>
              <a:t>oven = timeout</a:t>
            </a:r>
          </a:p>
        </p:txBody>
      </p:sp>
      <p:sp>
        <p:nvSpPr>
          <p:cNvPr id="41" name="Rectangle 40">
            <a:extLst>
              <a:ext uri="{FF2B5EF4-FFF2-40B4-BE49-F238E27FC236}">
                <a16:creationId xmlns:a16="http://schemas.microsoft.com/office/drawing/2014/main" id="{633966FD-668F-48E5-870A-C4C36F3D1350}"/>
              </a:ext>
            </a:extLst>
          </p:cNvPr>
          <p:cNvSpPr/>
          <p:nvPr/>
        </p:nvSpPr>
        <p:spPr>
          <a:xfrm>
            <a:off x="7944613" y="5431891"/>
            <a:ext cx="2284695" cy="1362994"/>
          </a:xfrm>
          <a:prstGeom prst="rect">
            <a:avLst/>
          </a:prstGeom>
        </p:spPr>
        <p:txBody>
          <a:bodyPr wrap="square">
            <a:spAutoFit/>
          </a:bodyPr>
          <a:lstStyle/>
          <a:p>
            <a:r>
              <a:rPr lang="en-AU" altLang="en-US" sz="2755">
                <a:latin typeface="Cambria" panose="02040503050406030204" pitchFamily="18" charset="0"/>
              </a:rPr>
              <a:t>door = closed</a:t>
            </a:r>
          </a:p>
          <a:p>
            <a:r>
              <a:rPr lang="en-AU" altLang="en-US" sz="2755">
                <a:latin typeface="Cambria" panose="02040503050406030204" pitchFamily="18" charset="0"/>
              </a:rPr>
              <a:t>light = off</a:t>
            </a:r>
          </a:p>
          <a:p>
            <a:r>
              <a:rPr lang="en-AU" altLang="en-US" sz="2755">
                <a:latin typeface="Cambria" panose="02040503050406030204" pitchFamily="18" charset="0"/>
              </a:rPr>
              <a:t>oven = idle</a:t>
            </a:r>
          </a:p>
        </p:txBody>
      </p:sp>
    </p:spTree>
    <p:extLst>
      <p:ext uri="{BB962C8B-B14F-4D97-AF65-F5344CB8AC3E}">
        <p14:creationId xmlns:p14="http://schemas.microsoft.com/office/powerpoint/2010/main" val="3712113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Global Operator</a:t>
            </a:r>
            <a:endParaRPr lang="en-US" sz="5314" dirty="0"/>
          </a:p>
        </p:txBody>
      </p:sp>
      <p:sp>
        <p:nvSpPr>
          <p:cNvPr id="4" name="Rectangle 3"/>
          <p:cNvSpPr/>
          <p:nvPr/>
        </p:nvSpPr>
        <p:spPr>
          <a:xfrm>
            <a:off x="692211" y="1930240"/>
            <a:ext cx="10671587" cy="938951"/>
          </a:xfrm>
          <a:prstGeom prst="rect">
            <a:avLst/>
          </a:prstGeom>
        </p:spPr>
        <p:txBody>
          <a:bodyPr wrap="square">
            <a:spAutoFit/>
          </a:bodyPr>
          <a:lstStyle/>
          <a:p>
            <a:r>
              <a:rPr lang="en-AU" altLang="en-US" sz="2755" b="1">
                <a:latin typeface="Cambria" panose="02040503050406030204" pitchFamily="18" charset="0"/>
              </a:rPr>
              <a:t>G</a:t>
            </a:r>
            <a:r>
              <a:rPr lang="en-AU" altLang="en-US" sz="2755">
                <a:latin typeface="Cambria" panose="02040503050406030204" pitchFamily="18" charset="0"/>
              </a:rPr>
              <a:t>(door = closed) holds on the execution trace below, but does it hold for </a:t>
            </a:r>
            <a:r>
              <a:rPr lang="en-AU" altLang="en-US" sz="2755" b="1">
                <a:latin typeface="Cambria" panose="02040503050406030204" pitchFamily="18" charset="0"/>
              </a:rPr>
              <a:t>all</a:t>
            </a:r>
            <a:r>
              <a:rPr lang="en-AU" altLang="en-US" sz="2755">
                <a:latin typeface="Cambria" panose="02040503050406030204" pitchFamily="18" charset="0"/>
              </a:rPr>
              <a:t> the possible traces?</a:t>
            </a:r>
          </a:p>
        </p:txBody>
      </p:sp>
      <p:cxnSp>
        <p:nvCxnSpPr>
          <p:cNvPr id="5" name="Straight Connector 4">
            <a:extLst>
              <a:ext uri="{FF2B5EF4-FFF2-40B4-BE49-F238E27FC236}">
                <a16:creationId xmlns:a16="http://schemas.microsoft.com/office/drawing/2014/main" id="{70035E97-9653-467F-957E-E2B66FFBEEAD}"/>
              </a:ext>
            </a:extLst>
          </p:cNvPr>
          <p:cNvCxnSpPr/>
          <p:nvPr/>
        </p:nvCxnSpPr>
        <p:spPr>
          <a:xfrm>
            <a:off x="1032642" y="5049821"/>
            <a:ext cx="9957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4E3937-8BDA-4D82-9DB7-498356524063}"/>
              </a:ext>
            </a:extLst>
          </p:cNvPr>
          <p:cNvCxnSpPr/>
          <p:nvPr/>
        </p:nvCxnSpPr>
        <p:spPr>
          <a:xfrm>
            <a:off x="1335297" y="4483772"/>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8132D7-92F3-4F11-868D-897F85B4B605}"/>
              </a:ext>
            </a:extLst>
          </p:cNvPr>
          <p:cNvCxnSpPr/>
          <p:nvPr/>
        </p:nvCxnSpPr>
        <p:spPr>
          <a:xfrm>
            <a:off x="3875266" y="4483770"/>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621BFA-5947-4913-9C28-4714B35DF2A3}"/>
              </a:ext>
            </a:extLst>
          </p:cNvPr>
          <p:cNvCxnSpPr/>
          <p:nvPr/>
        </p:nvCxnSpPr>
        <p:spPr>
          <a:xfrm>
            <a:off x="6028004"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B5FA08C-44A5-4856-B091-F6459B0C6FF3}"/>
              </a:ext>
            </a:extLst>
          </p:cNvPr>
          <p:cNvCxnSpPr/>
          <p:nvPr/>
        </p:nvCxnSpPr>
        <p:spPr>
          <a:xfrm>
            <a:off x="8234149" y="4483767"/>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805947C-400C-49C8-9CF5-33762C0ACA92}"/>
              </a:ext>
            </a:extLst>
          </p:cNvPr>
          <p:cNvCxnSpPr/>
          <p:nvPr/>
        </p:nvCxnSpPr>
        <p:spPr>
          <a:xfrm>
            <a:off x="10469320" y="4483765"/>
            <a:ext cx="0" cy="92890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33966FD-668F-48E5-870A-C4C36F3D1350}"/>
              </a:ext>
            </a:extLst>
          </p:cNvPr>
          <p:cNvSpPr/>
          <p:nvPr/>
        </p:nvSpPr>
        <p:spPr>
          <a:xfrm>
            <a:off x="576100" y="5463814"/>
            <a:ext cx="2284695" cy="1362994"/>
          </a:xfrm>
          <a:prstGeom prst="rect">
            <a:avLst/>
          </a:prstGeom>
        </p:spPr>
        <p:txBody>
          <a:bodyPr wrap="square">
            <a:spAutoFit/>
          </a:bodyPr>
          <a:lstStyle/>
          <a:p>
            <a:r>
              <a:rPr lang="en-AU" altLang="en-US" sz="2755">
                <a:latin typeface="Cambria" panose="02040503050406030204" pitchFamily="18" charset="0"/>
              </a:rPr>
              <a:t>door = closed</a:t>
            </a:r>
          </a:p>
          <a:p>
            <a:r>
              <a:rPr lang="en-AU" altLang="en-US" sz="2755">
                <a:latin typeface="Cambria" panose="02040503050406030204" pitchFamily="18" charset="0"/>
              </a:rPr>
              <a:t>light = off</a:t>
            </a:r>
          </a:p>
          <a:p>
            <a:r>
              <a:rPr lang="en-AU" altLang="en-US" sz="2755">
                <a:latin typeface="Cambria" panose="02040503050406030204" pitchFamily="18" charset="0"/>
              </a:rPr>
              <a:t>oven = idle</a:t>
            </a:r>
          </a:p>
        </p:txBody>
      </p:sp>
      <p:sp>
        <p:nvSpPr>
          <p:cNvPr id="30" name="Rectangle 29">
            <a:extLst>
              <a:ext uri="{FF2B5EF4-FFF2-40B4-BE49-F238E27FC236}">
                <a16:creationId xmlns:a16="http://schemas.microsoft.com/office/drawing/2014/main" id="{633966FD-668F-48E5-870A-C4C36F3D1350}"/>
              </a:ext>
            </a:extLst>
          </p:cNvPr>
          <p:cNvSpPr/>
          <p:nvPr/>
        </p:nvSpPr>
        <p:spPr>
          <a:xfrm>
            <a:off x="1061017" y="3862790"/>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31" name="Rectangle 30">
            <a:extLst>
              <a:ext uri="{FF2B5EF4-FFF2-40B4-BE49-F238E27FC236}">
                <a16:creationId xmlns:a16="http://schemas.microsoft.com/office/drawing/2014/main" id="{633966FD-668F-48E5-870A-C4C36F3D1350}"/>
              </a:ext>
            </a:extLst>
          </p:cNvPr>
          <p:cNvSpPr/>
          <p:nvPr/>
        </p:nvSpPr>
        <p:spPr>
          <a:xfrm>
            <a:off x="3620385" y="3872181"/>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32" name="Rectangle 31">
            <a:extLst>
              <a:ext uri="{FF2B5EF4-FFF2-40B4-BE49-F238E27FC236}">
                <a16:creationId xmlns:a16="http://schemas.microsoft.com/office/drawing/2014/main" id="{633966FD-668F-48E5-870A-C4C36F3D1350}"/>
              </a:ext>
            </a:extLst>
          </p:cNvPr>
          <p:cNvSpPr/>
          <p:nvPr/>
        </p:nvSpPr>
        <p:spPr>
          <a:xfrm>
            <a:off x="5738468" y="3862790"/>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33" name="Rectangle 32">
            <a:extLst>
              <a:ext uri="{FF2B5EF4-FFF2-40B4-BE49-F238E27FC236}">
                <a16:creationId xmlns:a16="http://schemas.microsoft.com/office/drawing/2014/main" id="{633966FD-668F-48E5-870A-C4C36F3D1350}"/>
              </a:ext>
            </a:extLst>
          </p:cNvPr>
          <p:cNvSpPr/>
          <p:nvPr/>
        </p:nvSpPr>
        <p:spPr>
          <a:xfrm>
            <a:off x="7944613" y="3793332"/>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34" name="Rectangle 33">
            <a:extLst>
              <a:ext uri="{FF2B5EF4-FFF2-40B4-BE49-F238E27FC236}">
                <a16:creationId xmlns:a16="http://schemas.microsoft.com/office/drawing/2014/main" id="{633966FD-668F-48E5-870A-C4C36F3D1350}"/>
              </a:ext>
            </a:extLst>
          </p:cNvPr>
          <p:cNvSpPr/>
          <p:nvPr/>
        </p:nvSpPr>
        <p:spPr>
          <a:xfrm>
            <a:off x="10150757" y="3843807"/>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39" name="Rectangle 38">
            <a:extLst>
              <a:ext uri="{FF2B5EF4-FFF2-40B4-BE49-F238E27FC236}">
                <a16:creationId xmlns:a16="http://schemas.microsoft.com/office/drawing/2014/main" id="{633966FD-668F-48E5-870A-C4C36F3D1350}"/>
              </a:ext>
            </a:extLst>
          </p:cNvPr>
          <p:cNvSpPr/>
          <p:nvPr/>
        </p:nvSpPr>
        <p:spPr>
          <a:xfrm>
            <a:off x="3057110" y="5422281"/>
            <a:ext cx="2436152" cy="1362994"/>
          </a:xfrm>
          <a:prstGeom prst="rect">
            <a:avLst/>
          </a:prstGeom>
        </p:spPr>
        <p:txBody>
          <a:bodyPr wrap="square">
            <a:spAutoFit/>
          </a:bodyPr>
          <a:lstStyle/>
          <a:p>
            <a:r>
              <a:rPr lang="en-AU" altLang="en-US" sz="2755">
                <a:latin typeface="Cambria" panose="02040503050406030204" pitchFamily="18" charset="0"/>
              </a:rPr>
              <a:t>door = closed</a:t>
            </a:r>
          </a:p>
          <a:p>
            <a:r>
              <a:rPr lang="en-AU" altLang="en-US" sz="2755">
                <a:latin typeface="Cambria" panose="02040503050406030204" pitchFamily="18" charset="0"/>
              </a:rPr>
              <a:t>light = on</a:t>
            </a:r>
          </a:p>
          <a:p>
            <a:r>
              <a:rPr lang="en-AU" altLang="en-US" sz="2755">
                <a:latin typeface="Cambria" panose="02040503050406030204" pitchFamily="18" charset="0"/>
              </a:rPr>
              <a:t>oven = cooking</a:t>
            </a:r>
          </a:p>
        </p:txBody>
      </p:sp>
      <p:sp>
        <p:nvSpPr>
          <p:cNvPr id="40" name="Rectangle 39">
            <a:extLst>
              <a:ext uri="{FF2B5EF4-FFF2-40B4-BE49-F238E27FC236}">
                <a16:creationId xmlns:a16="http://schemas.microsoft.com/office/drawing/2014/main" id="{633966FD-668F-48E5-870A-C4C36F3D1350}"/>
              </a:ext>
            </a:extLst>
          </p:cNvPr>
          <p:cNvSpPr/>
          <p:nvPr/>
        </p:nvSpPr>
        <p:spPr>
          <a:xfrm>
            <a:off x="5597077" y="5422281"/>
            <a:ext cx="2436152" cy="1362994"/>
          </a:xfrm>
          <a:prstGeom prst="rect">
            <a:avLst/>
          </a:prstGeom>
        </p:spPr>
        <p:txBody>
          <a:bodyPr wrap="square">
            <a:spAutoFit/>
          </a:bodyPr>
          <a:lstStyle/>
          <a:p>
            <a:r>
              <a:rPr lang="en-AU" altLang="en-US" sz="2755">
                <a:latin typeface="Cambria" panose="02040503050406030204" pitchFamily="18" charset="0"/>
              </a:rPr>
              <a:t>door = closed</a:t>
            </a:r>
          </a:p>
          <a:p>
            <a:r>
              <a:rPr lang="en-AU" altLang="en-US" sz="2755">
                <a:latin typeface="Cambria" panose="02040503050406030204" pitchFamily="18" charset="0"/>
              </a:rPr>
              <a:t>light = off</a:t>
            </a:r>
          </a:p>
          <a:p>
            <a:r>
              <a:rPr lang="en-AU" altLang="en-US" sz="2755">
                <a:latin typeface="Cambria" panose="02040503050406030204" pitchFamily="18" charset="0"/>
              </a:rPr>
              <a:t>oven = timeout</a:t>
            </a:r>
          </a:p>
        </p:txBody>
      </p:sp>
      <p:sp>
        <p:nvSpPr>
          <p:cNvPr id="41" name="Rectangle 40">
            <a:extLst>
              <a:ext uri="{FF2B5EF4-FFF2-40B4-BE49-F238E27FC236}">
                <a16:creationId xmlns:a16="http://schemas.microsoft.com/office/drawing/2014/main" id="{633966FD-668F-48E5-870A-C4C36F3D1350}"/>
              </a:ext>
            </a:extLst>
          </p:cNvPr>
          <p:cNvSpPr/>
          <p:nvPr/>
        </p:nvSpPr>
        <p:spPr>
          <a:xfrm>
            <a:off x="7944613" y="5431891"/>
            <a:ext cx="2284695" cy="1362994"/>
          </a:xfrm>
          <a:prstGeom prst="rect">
            <a:avLst/>
          </a:prstGeom>
        </p:spPr>
        <p:txBody>
          <a:bodyPr wrap="square">
            <a:spAutoFit/>
          </a:bodyPr>
          <a:lstStyle/>
          <a:p>
            <a:r>
              <a:rPr lang="en-AU" altLang="en-US" sz="2755">
                <a:latin typeface="Cambria" panose="02040503050406030204" pitchFamily="18" charset="0"/>
              </a:rPr>
              <a:t>door = closed</a:t>
            </a:r>
          </a:p>
          <a:p>
            <a:r>
              <a:rPr lang="en-AU" altLang="en-US" sz="2755">
                <a:latin typeface="Cambria" panose="02040503050406030204" pitchFamily="18" charset="0"/>
              </a:rPr>
              <a:t>light = off</a:t>
            </a:r>
          </a:p>
          <a:p>
            <a:r>
              <a:rPr lang="en-AU" altLang="en-US" sz="2755">
                <a:latin typeface="Cambria" panose="02040503050406030204" pitchFamily="18" charset="0"/>
              </a:rPr>
              <a:t>oven = idle</a:t>
            </a:r>
          </a:p>
        </p:txBody>
      </p:sp>
    </p:spTree>
    <p:extLst>
      <p:ext uri="{BB962C8B-B14F-4D97-AF65-F5344CB8AC3E}">
        <p14:creationId xmlns:p14="http://schemas.microsoft.com/office/powerpoint/2010/main" val="1795493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Global Operator</a:t>
            </a:r>
            <a:endParaRPr lang="en-US" sz="4330" dirty="0"/>
          </a:p>
        </p:txBody>
      </p:sp>
      <p:sp>
        <p:nvSpPr>
          <p:cNvPr id="4" name="Rectangle 3"/>
          <p:cNvSpPr/>
          <p:nvPr/>
        </p:nvSpPr>
        <p:spPr>
          <a:xfrm>
            <a:off x="692211" y="1656813"/>
            <a:ext cx="10671587" cy="938951"/>
          </a:xfrm>
          <a:prstGeom prst="rect">
            <a:avLst/>
          </a:prstGeom>
        </p:spPr>
        <p:txBody>
          <a:bodyPr wrap="square">
            <a:spAutoFit/>
          </a:bodyPr>
          <a:lstStyle/>
          <a:p>
            <a:r>
              <a:rPr lang="en-AU" altLang="en-US" sz="2755">
                <a:latin typeface="Cambria" panose="02040503050406030204" pitchFamily="18" charset="0"/>
              </a:rPr>
              <a:t>When we ask: does </a:t>
            </a:r>
            <a:r>
              <a:rPr lang="en-AU" altLang="en-US" sz="2755" b="1">
                <a:latin typeface="Cambria" panose="02040503050406030204" pitchFamily="18" charset="0"/>
              </a:rPr>
              <a:t>G</a:t>
            </a:r>
            <a:r>
              <a:rPr lang="en-AU" altLang="en-US" sz="2755">
                <a:latin typeface="Cambria" panose="02040503050406030204" pitchFamily="18" charset="0"/>
              </a:rPr>
              <a:t>(door = closed) hold, we are talking about </a:t>
            </a:r>
            <a:r>
              <a:rPr lang="en-AU" altLang="en-US" sz="2755" b="1">
                <a:latin typeface="Cambria" panose="02040503050406030204" pitchFamily="18" charset="0"/>
              </a:rPr>
              <a:t>all </a:t>
            </a:r>
            <a:r>
              <a:rPr lang="en-AU" altLang="en-US" sz="2755">
                <a:latin typeface="Cambria" panose="02040503050406030204" pitchFamily="18" charset="0"/>
              </a:rPr>
              <a:t>the possible execution traces.</a:t>
            </a:r>
          </a:p>
        </p:txBody>
      </p:sp>
      <p:cxnSp>
        <p:nvCxnSpPr>
          <p:cNvPr id="5" name="Straight Connector 4">
            <a:extLst>
              <a:ext uri="{FF2B5EF4-FFF2-40B4-BE49-F238E27FC236}">
                <a16:creationId xmlns:a16="http://schemas.microsoft.com/office/drawing/2014/main" id="{70035E97-9653-467F-957E-E2B66FFBEEAD}"/>
              </a:ext>
            </a:extLst>
          </p:cNvPr>
          <p:cNvCxnSpPr/>
          <p:nvPr/>
        </p:nvCxnSpPr>
        <p:spPr>
          <a:xfrm>
            <a:off x="1032642" y="5049821"/>
            <a:ext cx="9957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4E3937-8BDA-4D82-9DB7-498356524063}"/>
              </a:ext>
            </a:extLst>
          </p:cNvPr>
          <p:cNvCxnSpPr/>
          <p:nvPr/>
        </p:nvCxnSpPr>
        <p:spPr>
          <a:xfrm>
            <a:off x="1335297" y="4483772"/>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8132D7-92F3-4F11-868D-897F85B4B605}"/>
              </a:ext>
            </a:extLst>
          </p:cNvPr>
          <p:cNvCxnSpPr/>
          <p:nvPr/>
        </p:nvCxnSpPr>
        <p:spPr>
          <a:xfrm>
            <a:off x="3875266" y="4483770"/>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621BFA-5947-4913-9C28-4714B35DF2A3}"/>
              </a:ext>
            </a:extLst>
          </p:cNvPr>
          <p:cNvCxnSpPr/>
          <p:nvPr/>
        </p:nvCxnSpPr>
        <p:spPr>
          <a:xfrm>
            <a:off x="6028004"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B5FA08C-44A5-4856-B091-F6459B0C6FF3}"/>
              </a:ext>
            </a:extLst>
          </p:cNvPr>
          <p:cNvCxnSpPr/>
          <p:nvPr/>
        </p:nvCxnSpPr>
        <p:spPr>
          <a:xfrm>
            <a:off x="8234149" y="4483767"/>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805947C-400C-49C8-9CF5-33762C0ACA92}"/>
              </a:ext>
            </a:extLst>
          </p:cNvPr>
          <p:cNvCxnSpPr/>
          <p:nvPr/>
        </p:nvCxnSpPr>
        <p:spPr>
          <a:xfrm>
            <a:off x="10469320" y="4483765"/>
            <a:ext cx="0" cy="92890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33966FD-668F-48E5-870A-C4C36F3D1350}"/>
              </a:ext>
            </a:extLst>
          </p:cNvPr>
          <p:cNvSpPr/>
          <p:nvPr/>
        </p:nvSpPr>
        <p:spPr>
          <a:xfrm>
            <a:off x="576100" y="5463814"/>
            <a:ext cx="2284695" cy="1362994"/>
          </a:xfrm>
          <a:prstGeom prst="rect">
            <a:avLst/>
          </a:prstGeom>
        </p:spPr>
        <p:txBody>
          <a:bodyPr wrap="square">
            <a:spAutoFit/>
          </a:bodyPr>
          <a:lstStyle/>
          <a:p>
            <a:r>
              <a:rPr lang="en-AU" altLang="en-US" sz="2755">
                <a:latin typeface="Cambria" panose="02040503050406030204" pitchFamily="18" charset="0"/>
              </a:rPr>
              <a:t>door = closed</a:t>
            </a:r>
          </a:p>
          <a:p>
            <a:r>
              <a:rPr lang="en-AU" altLang="en-US" sz="2755">
                <a:latin typeface="Cambria" panose="02040503050406030204" pitchFamily="18" charset="0"/>
              </a:rPr>
              <a:t>light = off</a:t>
            </a:r>
          </a:p>
          <a:p>
            <a:r>
              <a:rPr lang="en-AU" altLang="en-US" sz="2755">
                <a:latin typeface="Cambria" panose="02040503050406030204" pitchFamily="18" charset="0"/>
              </a:rPr>
              <a:t>oven = idle</a:t>
            </a:r>
          </a:p>
        </p:txBody>
      </p:sp>
      <p:sp>
        <p:nvSpPr>
          <p:cNvPr id="30" name="Rectangle 29">
            <a:extLst>
              <a:ext uri="{FF2B5EF4-FFF2-40B4-BE49-F238E27FC236}">
                <a16:creationId xmlns:a16="http://schemas.microsoft.com/office/drawing/2014/main" id="{633966FD-668F-48E5-870A-C4C36F3D1350}"/>
              </a:ext>
            </a:extLst>
          </p:cNvPr>
          <p:cNvSpPr/>
          <p:nvPr/>
        </p:nvSpPr>
        <p:spPr>
          <a:xfrm>
            <a:off x="1061017" y="3862790"/>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31" name="Rectangle 30">
            <a:extLst>
              <a:ext uri="{FF2B5EF4-FFF2-40B4-BE49-F238E27FC236}">
                <a16:creationId xmlns:a16="http://schemas.microsoft.com/office/drawing/2014/main" id="{633966FD-668F-48E5-870A-C4C36F3D1350}"/>
              </a:ext>
            </a:extLst>
          </p:cNvPr>
          <p:cNvSpPr/>
          <p:nvPr/>
        </p:nvSpPr>
        <p:spPr>
          <a:xfrm>
            <a:off x="3620385" y="3872181"/>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32" name="Rectangle 31">
            <a:extLst>
              <a:ext uri="{FF2B5EF4-FFF2-40B4-BE49-F238E27FC236}">
                <a16:creationId xmlns:a16="http://schemas.microsoft.com/office/drawing/2014/main" id="{633966FD-668F-48E5-870A-C4C36F3D1350}"/>
              </a:ext>
            </a:extLst>
          </p:cNvPr>
          <p:cNvSpPr/>
          <p:nvPr/>
        </p:nvSpPr>
        <p:spPr>
          <a:xfrm>
            <a:off x="5738468" y="3862790"/>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33" name="Rectangle 32">
            <a:extLst>
              <a:ext uri="{FF2B5EF4-FFF2-40B4-BE49-F238E27FC236}">
                <a16:creationId xmlns:a16="http://schemas.microsoft.com/office/drawing/2014/main" id="{633966FD-668F-48E5-870A-C4C36F3D1350}"/>
              </a:ext>
            </a:extLst>
          </p:cNvPr>
          <p:cNvSpPr/>
          <p:nvPr/>
        </p:nvSpPr>
        <p:spPr>
          <a:xfrm>
            <a:off x="7944613" y="3793332"/>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34" name="Rectangle 33">
            <a:extLst>
              <a:ext uri="{FF2B5EF4-FFF2-40B4-BE49-F238E27FC236}">
                <a16:creationId xmlns:a16="http://schemas.microsoft.com/office/drawing/2014/main" id="{633966FD-668F-48E5-870A-C4C36F3D1350}"/>
              </a:ext>
            </a:extLst>
          </p:cNvPr>
          <p:cNvSpPr/>
          <p:nvPr/>
        </p:nvSpPr>
        <p:spPr>
          <a:xfrm>
            <a:off x="10150757" y="3843807"/>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39" name="Rectangle 38">
            <a:extLst>
              <a:ext uri="{FF2B5EF4-FFF2-40B4-BE49-F238E27FC236}">
                <a16:creationId xmlns:a16="http://schemas.microsoft.com/office/drawing/2014/main" id="{633966FD-668F-48E5-870A-C4C36F3D1350}"/>
              </a:ext>
            </a:extLst>
          </p:cNvPr>
          <p:cNvSpPr/>
          <p:nvPr/>
        </p:nvSpPr>
        <p:spPr>
          <a:xfrm>
            <a:off x="3057110" y="5422281"/>
            <a:ext cx="2436152" cy="1362994"/>
          </a:xfrm>
          <a:prstGeom prst="rect">
            <a:avLst/>
          </a:prstGeom>
        </p:spPr>
        <p:txBody>
          <a:bodyPr wrap="square">
            <a:spAutoFit/>
          </a:bodyPr>
          <a:lstStyle/>
          <a:p>
            <a:r>
              <a:rPr lang="en-AU" altLang="en-US" sz="2755">
                <a:latin typeface="Cambria" panose="02040503050406030204" pitchFamily="18" charset="0"/>
              </a:rPr>
              <a:t>door = closed</a:t>
            </a:r>
          </a:p>
          <a:p>
            <a:r>
              <a:rPr lang="en-AU" altLang="en-US" sz="2755">
                <a:latin typeface="Cambria" panose="02040503050406030204" pitchFamily="18" charset="0"/>
              </a:rPr>
              <a:t>light = on</a:t>
            </a:r>
          </a:p>
          <a:p>
            <a:r>
              <a:rPr lang="en-AU" altLang="en-US" sz="2755">
                <a:latin typeface="Cambria" panose="02040503050406030204" pitchFamily="18" charset="0"/>
              </a:rPr>
              <a:t>oven = cooking</a:t>
            </a:r>
          </a:p>
        </p:txBody>
      </p:sp>
      <p:sp>
        <p:nvSpPr>
          <p:cNvPr id="40" name="Rectangle 39">
            <a:extLst>
              <a:ext uri="{FF2B5EF4-FFF2-40B4-BE49-F238E27FC236}">
                <a16:creationId xmlns:a16="http://schemas.microsoft.com/office/drawing/2014/main" id="{633966FD-668F-48E5-870A-C4C36F3D1350}"/>
              </a:ext>
            </a:extLst>
          </p:cNvPr>
          <p:cNvSpPr/>
          <p:nvPr/>
        </p:nvSpPr>
        <p:spPr>
          <a:xfrm>
            <a:off x="5597077" y="5422281"/>
            <a:ext cx="2436152" cy="1362994"/>
          </a:xfrm>
          <a:prstGeom prst="rect">
            <a:avLst/>
          </a:prstGeom>
        </p:spPr>
        <p:txBody>
          <a:bodyPr wrap="square">
            <a:spAutoFit/>
          </a:bodyPr>
          <a:lstStyle/>
          <a:p>
            <a:r>
              <a:rPr lang="en-AU" altLang="en-US" sz="2755">
                <a:latin typeface="Cambria" panose="02040503050406030204" pitchFamily="18" charset="0"/>
              </a:rPr>
              <a:t>door = closed</a:t>
            </a:r>
          </a:p>
          <a:p>
            <a:r>
              <a:rPr lang="en-AU" altLang="en-US" sz="2755">
                <a:latin typeface="Cambria" panose="02040503050406030204" pitchFamily="18" charset="0"/>
              </a:rPr>
              <a:t>light = off</a:t>
            </a:r>
          </a:p>
          <a:p>
            <a:r>
              <a:rPr lang="en-AU" altLang="en-US" sz="2755">
                <a:latin typeface="Cambria" panose="02040503050406030204" pitchFamily="18" charset="0"/>
              </a:rPr>
              <a:t>oven = timeout</a:t>
            </a:r>
          </a:p>
        </p:txBody>
      </p:sp>
      <p:sp>
        <p:nvSpPr>
          <p:cNvPr id="41" name="Rectangle 40">
            <a:extLst>
              <a:ext uri="{FF2B5EF4-FFF2-40B4-BE49-F238E27FC236}">
                <a16:creationId xmlns:a16="http://schemas.microsoft.com/office/drawing/2014/main" id="{633966FD-668F-48E5-870A-C4C36F3D1350}"/>
              </a:ext>
            </a:extLst>
          </p:cNvPr>
          <p:cNvSpPr/>
          <p:nvPr/>
        </p:nvSpPr>
        <p:spPr>
          <a:xfrm>
            <a:off x="7944613" y="5431891"/>
            <a:ext cx="2284695" cy="1362994"/>
          </a:xfrm>
          <a:prstGeom prst="rect">
            <a:avLst/>
          </a:prstGeom>
        </p:spPr>
        <p:txBody>
          <a:bodyPr wrap="square">
            <a:spAutoFit/>
          </a:bodyPr>
          <a:lstStyle/>
          <a:p>
            <a:r>
              <a:rPr lang="en-AU" altLang="en-US" sz="2755">
                <a:latin typeface="Cambria" panose="02040503050406030204" pitchFamily="18" charset="0"/>
              </a:rPr>
              <a:t>door = closed</a:t>
            </a:r>
          </a:p>
          <a:p>
            <a:r>
              <a:rPr lang="en-AU" altLang="en-US" sz="2755">
                <a:latin typeface="Cambria" panose="02040503050406030204" pitchFamily="18" charset="0"/>
              </a:rPr>
              <a:t>light = off</a:t>
            </a:r>
          </a:p>
          <a:p>
            <a:r>
              <a:rPr lang="en-AU" altLang="en-US" sz="2755">
                <a:latin typeface="Cambria" panose="02040503050406030204" pitchFamily="18" charset="0"/>
              </a:rPr>
              <a:t>oven = idle</a:t>
            </a:r>
          </a:p>
        </p:txBody>
      </p:sp>
      <p:sp>
        <p:nvSpPr>
          <p:cNvPr id="22" name="Rectangle 21"/>
          <p:cNvSpPr/>
          <p:nvPr/>
        </p:nvSpPr>
        <p:spPr>
          <a:xfrm>
            <a:off x="675661" y="2609355"/>
            <a:ext cx="10671587" cy="1362994"/>
          </a:xfrm>
          <a:prstGeom prst="rect">
            <a:avLst/>
          </a:prstGeom>
        </p:spPr>
        <p:txBody>
          <a:bodyPr wrap="square">
            <a:spAutoFit/>
          </a:bodyPr>
          <a:lstStyle/>
          <a:p>
            <a:r>
              <a:rPr lang="en-AU" altLang="en-US" sz="2755">
                <a:latin typeface="Cambria" panose="02040503050406030204" pitchFamily="18" charset="0"/>
              </a:rPr>
              <a:t>See whether you can find a trace where it </a:t>
            </a:r>
            <a:r>
              <a:rPr lang="en-AU" altLang="en-US" sz="2755" b="1">
                <a:solidFill>
                  <a:srgbClr val="C00000"/>
                </a:solidFill>
                <a:latin typeface="Cambria" panose="02040503050406030204" pitchFamily="18" charset="0"/>
              </a:rPr>
              <a:t>doesn’t</a:t>
            </a:r>
            <a:r>
              <a:rPr lang="en-AU" altLang="en-US" sz="2755">
                <a:latin typeface="Cambria" panose="02040503050406030204" pitchFamily="18" charset="0"/>
              </a:rPr>
              <a:t> hold – if no such trace exists, the property holds. Otherwise, it is false and that trace is a </a:t>
            </a:r>
            <a:r>
              <a:rPr lang="en-AU" altLang="en-US" sz="2755" b="1">
                <a:solidFill>
                  <a:srgbClr val="C00000"/>
                </a:solidFill>
                <a:latin typeface="Cambria" panose="02040503050406030204" pitchFamily="18" charset="0"/>
              </a:rPr>
              <a:t>counterexample</a:t>
            </a:r>
            <a:r>
              <a:rPr lang="en-AU" altLang="en-US" sz="2755">
                <a:latin typeface="Cambria" panose="02040503050406030204" pitchFamily="18" charset="0"/>
              </a:rPr>
              <a:t>.</a:t>
            </a:r>
          </a:p>
        </p:txBody>
      </p:sp>
    </p:spTree>
    <p:extLst>
      <p:ext uri="{BB962C8B-B14F-4D97-AF65-F5344CB8AC3E}">
        <p14:creationId xmlns:p14="http://schemas.microsoft.com/office/powerpoint/2010/main" val="1316554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Global Operator</a:t>
            </a:r>
            <a:endParaRPr lang="en-US" sz="5314" dirty="0"/>
          </a:p>
        </p:txBody>
      </p:sp>
      <p:sp>
        <p:nvSpPr>
          <p:cNvPr id="4" name="Rectangle 3"/>
          <p:cNvSpPr/>
          <p:nvPr/>
        </p:nvSpPr>
        <p:spPr>
          <a:xfrm>
            <a:off x="692211" y="1701998"/>
            <a:ext cx="10671587" cy="938951"/>
          </a:xfrm>
          <a:prstGeom prst="rect">
            <a:avLst/>
          </a:prstGeom>
        </p:spPr>
        <p:txBody>
          <a:bodyPr wrap="square">
            <a:spAutoFit/>
          </a:bodyPr>
          <a:lstStyle/>
          <a:p>
            <a:r>
              <a:rPr lang="en-AU" altLang="en-US" sz="2755" b="1">
                <a:latin typeface="Cambria" panose="02040503050406030204" pitchFamily="18" charset="0"/>
              </a:rPr>
              <a:t>G</a:t>
            </a:r>
            <a:r>
              <a:rPr lang="en-AU" altLang="en-US" sz="2755">
                <a:latin typeface="Cambria" panose="02040503050406030204" pitchFamily="18" charset="0"/>
              </a:rPr>
              <a:t>(door = closed) holds on the execution trace below, but does it hold for </a:t>
            </a:r>
            <a:r>
              <a:rPr lang="en-AU" altLang="en-US" sz="2755" b="1">
                <a:latin typeface="Cambria" panose="02040503050406030204" pitchFamily="18" charset="0"/>
              </a:rPr>
              <a:t>all</a:t>
            </a:r>
            <a:r>
              <a:rPr lang="en-AU" altLang="en-US" sz="2755">
                <a:latin typeface="Cambria" panose="02040503050406030204" pitchFamily="18" charset="0"/>
              </a:rPr>
              <a:t> the possible traces?</a:t>
            </a:r>
          </a:p>
        </p:txBody>
      </p:sp>
      <p:cxnSp>
        <p:nvCxnSpPr>
          <p:cNvPr id="5" name="Straight Connector 4">
            <a:extLst>
              <a:ext uri="{FF2B5EF4-FFF2-40B4-BE49-F238E27FC236}">
                <a16:creationId xmlns:a16="http://schemas.microsoft.com/office/drawing/2014/main" id="{70035E97-9653-467F-957E-E2B66FFBEEAD}"/>
              </a:ext>
            </a:extLst>
          </p:cNvPr>
          <p:cNvCxnSpPr/>
          <p:nvPr/>
        </p:nvCxnSpPr>
        <p:spPr>
          <a:xfrm>
            <a:off x="1032642" y="5049821"/>
            <a:ext cx="9957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4E3937-8BDA-4D82-9DB7-498356524063}"/>
              </a:ext>
            </a:extLst>
          </p:cNvPr>
          <p:cNvCxnSpPr/>
          <p:nvPr/>
        </p:nvCxnSpPr>
        <p:spPr>
          <a:xfrm>
            <a:off x="1335297" y="4483772"/>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8132D7-92F3-4F11-868D-897F85B4B605}"/>
              </a:ext>
            </a:extLst>
          </p:cNvPr>
          <p:cNvCxnSpPr/>
          <p:nvPr/>
        </p:nvCxnSpPr>
        <p:spPr>
          <a:xfrm>
            <a:off x="3875266" y="4483770"/>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621BFA-5947-4913-9C28-4714B35DF2A3}"/>
              </a:ext>
            </a:extLst>
          </p:cNvPr>
          <p:cNvCxnSpPr/>
          <p:nvPr/>
        </p:nvCxnSpPr>
        <p:spPr>
          <a:xfrm>
            <a:off x="6028004"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B5FA08C-44A5-4856-B091-F6459B0C6FF3}"/>
              </a:ext>
            </a:extLst>
          </p:cNvPr>
          <p:cNvCxnSpPr/>
          <p:nvPr/>
        </p:nvCxnSpPr>
        <p:spPr>
          <a:xfrm>
            <a:off x="8234149" y="4483767"/>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805947C-400C-49C8-9CF5-33762C0ACA92}"/>
              </a:ext>
            </a:extLst>
          </p:cNvPr>
          <p:cNvCxnSpPr/>
          <p:nvPr/>
        </p:nvCxnSpPr>
        <p:spPr>
          <a:xfrm>
            <a:off x="10469320" y="4483765"/>
            <a:ext cx="0" cy="92890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33966FD-668F-48E5-870A-C4C36F3D1350}"/>
              </a:ext>
            </a:extLst>
          </p:cNvPr>
          <p:cNvSpPr/>
          <p:nvPr/>
        </p:nvSpPr>
        <p:spPr>
          <a:xfrm>
            <a:off x="576100" y="5463814"/>
            <a:ext cx="2284695" cy="1362994"/>
          </a:xfrm>
          <a:prstGeom prst="rect">
            <a:avLst/>
          </a:prstGeom>
        </p:spPr>
        <p:txBody>
          <a:bodyPr wrap="square">
            <a:spAutoFit/>
          </a:bodyPr>
          <a:lstStyle/>
          <a:p>
            <a:r>
              <a:rPr lang="en-AU" altLang="en-US" sz="2755">
                <a:latin typeface="Cambria" panose="02040503050406030204" pitchFamily="18" charset="0"/>
              </a:rPr>
              <a:t>door = closed</a:t>
            </a:r>
          </a:p>
          <a:p>
            <a:r>
              <a:rPr lang="en-AU" altLang="en-US" sz="2755">
                <a:latin typeface="Cambria" panose="02040503050406030204" pitchFamily="18" charset="0"/>
              </a:rPr>
              <a:t>light = off</a:t>
            </a:r>
          </a:p>
          <a:p>
            <a:r>
              <a:rPr lang="en-AU" altLang="en-US" sz="2755">
                <a:latin typeface="Cambria" panose="02040503050406030204" pitchFamily="18" charset="0"/>
              </a:rPr>
              <a:t>oven = idle</a:t>
            </a:r>
          </a:p>
        </p:txBody>
      </p:sp>
      <p:sp>
        <p:nvSpPr>
          <p:cNvPr id="30" name="Rectangle 29">
            <a:extLst>
              <a:ext uri="{FF2B5EF4-FFF2-40B4-BE49-F238E27FC236}">
                <a16:creationId xmlns:a16="http://schemas.microsoft.com/office/drawing/2014/main" id="{633966FD-668F-48E5-870A-C4C36F3D1350}"/>
              </a:ext>
            </a:extLst>
          </p:cNvPr>
          <p:cNvSpPr/>
          <p:nvPr/>
        </p:nvSpPr>
        <p:spPr>
          <a:xfrm>
            <a:off x="1061017" y="3862790"/>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31" name="Rectangle 30">
            <a:extLst>
              <a:ext uri="{FF2B5EF4-FFF2-40B4-BE49-F238E27FC236}">
                <a16:creationId xmlns:a16="http://schemas.microsoft.com/office/drawing/2014/main" id="{633966FD-668F-48E5-870A-C4C36F3D1350}"/>
              </a:ext>
            </a:extLst>
          </p:cNvPr>
          <p:cNvSpPr/>
          <p:nvPr/>
        </p:nvSpPr>
        <p:spPr>
          <a:xfrm>
            <a:off x="3620385" y="3872181"/>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32" name="Rectangle 31">
            <a:extLst>
              <a:ext uri="{FF2B5EF4-FFF2-40B4-BE49-F238E27FC236}">
                <a16:creationId xmlns:a16="http://schemas.microsoft.com/office/drawing/2014/main" id="{633966FD-668F-48E5-870A-C4C36F3D1350}"/>
              </a:ext>
            </a:extLst>
          </p:cNvPr>
          <p:cNvSpPr/>
          <p:nvPr/>
        </p:nvSpPr>
        <p:spPr>
          <a:xfrm>
            <a:off x="5738468" y="3862790"/>
            <a:ext cx="579073" cy="514908"/>
          </a:xfrm>
          <a:prstGeom prst="rect">
            <a:avLst/>
          </a:prstGeom>
        </p:spPr>
        <p:txBody>
          <a:bodyPr wrap="square">
            <a:spAutoFit/>
          </a:bodyPr>
          <a:lstStyle/>
          <a:p>
            <a:r>
              <a:rPr lang="en-AU" altLang="en-US" sz="2755">
                <a:latin typeface="Cambria" panose="02040503050406030204" pitchFamily="18" charset="0"/>
              </a:rPr>
              <a:t>s3</a:t>
            </a:r>
          </a:p>
        </p:txBody>
      </p:sp>
      <p:sp>
        <p:nvSpPr>
          <p:cNvPr id="33" name="Rectangle 32">
            <a:extLst>
              <a:ext uri="{FF2B5EF4-FFF2-40B4-BE49-F238E27FC236}">
                <a16:creationId xmlns:a16="http://schemas.microsoft.com/office/drawing/2014/main" id="{633966FD-668F-48E5-870A-C4C36F3D1350}"/>
              </a:ext>
            </a:extLst>
          </p:cNvPr>
          <p:cNvSpPr/>
          <p:nvPr/>
        </p:nvSpPr>
        <p:spPr>
          <a:xfrm>
            <a:off x="7944613" y="3793332"/>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34" name="Rectangle 33">
            <a:extLst>
              <a:ext uri="{FF2B5EF4-FFF2-40B4-BE49-F238E27FC236}">
                <a16:creationId xmlns:a16="http://schemas.microsoft.com/office/drawing/2014/main" id="{633966FD-668F-48E5-870A-C4C36F3D1350}"/>
              </a:ext>
            </a:extLst>
          </p:cNvPr>
          <p:cNvSpPr/>
          <p:nvPr/>
        </p:nvSpPr>
        <p:spPr>
          <a:xfrm>
            <a:off x="10150757" y="3843807"/>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39" name="Rectangle 38">
            <a:extLst>
              <a:ext uri="{FF2B5EF4-FFF2-40B4-BE49-F238E27FC236}">
                <a16:creationId xmlns:a16="http://schemas.microsoft.com/office/drawing/2014/main" id="{633966FD-668F-48E5-870A-C4C36F3D1350}"/>
              </a:ext>
            </a:extLst>
          </p:cNvPr>
          <p:cNvSpPr/>
          <p:nvPr/>
        </p:nvSpPr>
        <p:spPr>
          <a:xfrm>
            <a:off x="3057110" y="5422281"/>
            <a:ext cx="2436152" cy="1362994"/>
          </a:xfrm>
          <a:prstGeom prst="rect">
            <a:avLst/>
          </a:prstGeom>
        </p:spPr>
        <p:txBody>
          <a:bodyPr wrap="square">
            <a:spAutoFit/>
          </a:bodyPr>
          <a:lstStyle/>
          <a:p>
            <a:r>
              <a:rPr lang="en-AU" altLang="en-US" sz="2755">
                <a:latin typeface="Cambria" panose="02040503050406030204" pitchFamily="18" charset="0"/>
              </a:rPr>
              <a:t>door = closed</a:t>
            </a:r>
          </a:p>
          <a:p>
            <a:r>
              <a:rPr lang="en-AU" altLang="en-US" sz="2755">
                <a:latin typeface="Cambria" panose="02040503050406030204" pitchFamily="18" charset="0"/>
              </a:rPr>
              <a:t>light = on</a:t>
            </a:r>
          </a:p>
          <a:p>
            <a:r>
              <a:rPr lang="en-AU" altLang="en-US" sz="2755">
                <a:latin typeface="Cambria" panose="02040503050406030204" pitchFamily="18" charset="0"/>
              </a:rPr>
              <a:t>oven = cooking</a:t>
            </a:r>
          </a:p>
        </p:txBody>
      </p:sp>
      <p:sp>
        <p:nvSpPr>
          <p:cNvPr id="40" name="Rectangle 39">
            <a:extLst>
              <a:ext uri="{FF2B5EF4-FFF2-40B4-BE49-F238E27FC236}">
                <a16:creationId xmlns:a16="http://schemas.microsoft.com/office/drawing/2014/main" id="{633966FD-668F-48E5-870A-C4C36F3D1350}"/>
              </a:ext>
            </a:extLst>
          </p:cNvPr>
          <p:cNvSpPr/>
          <p:nvPr/>
        </p:nvSpPr>
        <p:spPr>
          <a:xfrm>
            <a:off x="5597077" y="5422281"/>
            <a:ext cx="2436152" cy="1362994"/>
          </a:xfrm>
          <a:prstGeom prst="rect">
            <a:avLst/>
          </a:prstGeom>
        </p:spPr>
        <p:txBody>
          <a:bodyPr wrap="square">
            <a:spAutoFit/>
          </a:bodyPr>
          <a:lstStyle/>
          <a:p>
            <a:r>
              <a:rPr lang="en-AU" altLang="en-US" sz="2755">
                <a:latin typeface="Cambria" panose="02040503050406030204" pitchFamily="18" charset="0"/>
              </a:rPr>
              <a:t>door = open</a:t>
            </a:r>
          </a:p>
          <a:p>
            <a:r>
              <a:rPr lang="en-AU" altLang="en-US" sz="2755">
                <a:latin typeface="Cambria" panose="02040503050406030204" pitchFamily="18" charset="0"/>
              </a:rPr>
              <a:t>light = on</a:t>
            </a:r>
          </a:p>
          <a:p>
            <a:r>
              <a:rPr lang="en-AU" altLang="en-US" sz="2755">
                <a:latin typeface="Cambria" panose="02040503050406030204" pitchFamily="18" charset="0"/>
              </a:rPr>
              <a:t>oven = open</a:t>
            </a:r>
          </a:p>
        </p:txBody>
      </p:sp>
      <p:sp>
        <p:nvSpPr>
          <p:cNvPr id="41" name="Rectangle 40">
            <a:extLst>
              <a:ext uri="{FF2B5EF4-FFF2-40B4-BE49-F238E27FC236}">
                <a16:creationId xmlns:a16="http://schemas.microsoft.com/office/drawing/2014/main" id="{633966FD-668F-48E5-870A-C4C36F3D1350}"/>
              </a:ext>
            </a:extLst>
          </p:cNvPr>
          <p:cNvSpPr/>
          <p:nvPr/>
        </p:nvSpPr>
        <p:spPr>
          <a:xfrm>
            <a:off x="7944613" y="5431891"/>
            <a:ext cx="2284695" cy="1362994"/>
          </a:xfrm>
          <a:prstGeom prst="rect">
            <a:avLst/>
          </a:prstGeom>
        </p:spPr>
        <p:txBody>
          <a:bodyPr wrap="square">
            <a:spAutoFit/>
          </a:bodyPr>
          <a:lstStyle/>
          <a:p>
            <a:r>
              <a:rPr lang="en-AU" altLang="en-US" sz="2755">
                <a:latin typeface="Cambria" panose="02040503050406030204" pitchFamily="18" charset="0"/>
              </a:rPr>
              <a:t>door = closed</a:t>
            </a:r>
          </a:p>
          <a:p>
            <a:r>
              <a:rPr lang="en-AU" altLang="en-US" sz="2755">
                <a:latin typeface="Cambria" panose="02040503050406030204" pitchFamily="18" charset="0"/>
              </a:rPr>
              <a:t>light = off</a:t>
            </a:r>
          </a:p>
          <a:p>
            <a:r>
              <a:rPr lang="en-AU" altLang="en-US" sz="2755">
                <a:latin typeface="Cambria" panose="02040503050406030204" pitchFamily="18" charset="0"/>
              </a:rPr>
              <a:t>oven = idle</a:t>
            </a:r>
          </a:p>
        </p:txBody>
      </p:sp>
      <p:sp>
        <p:nvSpPr>
          <p:cNvPr id="19" name="Rectangle 18"/>
          <p:cNvSpPr/>
          <p:nvPr/>
        </p:nvSpPr>
        <p:spPr>
          <a:xfrm>
            <a:off x="707154" y="2612033"/>
            <a:ext cx="4889924" cy="514908"/>
          </a:xfrm>
          <a:prstGeom prst="rect">
            <a:avLst/>
          </a:prstGeom>
        </p:spPr>
        <p:txBody>
          <a:bodyPr wrap="square">
            <a:spAutoFit/>
          </a:bodyPr>
          <a:lstStyle/>
          <a:p>
            <a:r>
              <a:rPr lang="en-AU" altLang="en-US" sz="2755">
                <a:latin typeface="Cambria" panose="02040503050406030204" pitchFamily="18" charset="0"/>
              </a:rPr>
              <a:t>What about this one below?</a:t>
            </a:r>
          </a:p>
        </p:txBody>
      </p:sp>
      <p:sp>
        <p:nvSpPr>
          <p:cNvPr id="20" name="Rectangle 19"/>
          <p:cNvSpPr/>
          <p:nvPr/>
        </p:nvSpPr>
        <p:spPr>
          <a:xfrm>
            <a:off x="1430304" y="3119344"/>
            <a:ext cx="9703962" cy="514908"/>
          </a:xfrm>
          <a:prstGeom prst="rect">
            <a:avLst/>
          </a:prstGeom>
        </p:spPr>
        <p:txBody>
          <a:bodyPr wrap="square">
            <a:spAutoFit/>
          </a:bodyPr>
          <a:lstStyle/>
          <a:p>
            <a:r>
              <a:rPr lang="en-AU" altLang="en-US" sz="2755">
                <a:latin typeface="Cambria" panose="02040503050406030204" pitchFamily="18" charset="0"/>
              </a:rPr>
              <a:t>This is a </a:t>
            </a:r>
            <a:r>
              <a:rPr lang="en-AU" altLang="en-US" sz="2755" b="1">
                <a:solidFill>
                  <a:srgbClr val="C00000"/>
                </a:solidFill>
                <a:latin typeface="Cambria" panose="02040503050406030204" pitchFamily="18" charset="0"/>
              </a:rPr>
              <a:t>counterexample</a:t>
            </a:r>
            <a:r>
              <a:rPr lang="en-AU" altLang="en-US" sz="2755">
                <a:latin typeface="Cambria" panose="02040503050406030204" pitchFamily="18" charset="0"/>
              </a:rPr>
              <a:t>. The property is false.</a:t>
            </a:r>
          </a:p>
        </p:txBody>
      </p:sp>
    </p:spTree>
    <p:extLst>
      <p:ext uri="{BB962C8B-B14F-4D97-AF65-F5344CB8AC3E}">
        <p14:creationId xmlns:p14="http://schemas.microsoft.com/office/powerpoint/2010/main" val="2695050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Global Operator</a:t>
            </a:r>
            <a:endParaRPr lang="en-US" sz="5314" dirty="0"/>
          </a:p>
        </p:txBody>
      </p:sp>
      <p:sp>
        <p:nvSpPr>
          <p:cNvPr id="8" name="TextBox 7">
            <a:extLst>
              <a:ext uri="{FF2B5EF4-FFF2-40B4-BE49-F238E27FC236}">
                <a16:creationId xmlns:a16="http://schemas.microsoft.com/office/drawing/2014/main" id="{717704B7-7F08-4715-BC23-E39F17ED31A4}"/>
              </a:ext>
            </a:extLst>
          </p:cNvPr>
          <p:cNvSpPr txBox="1"/>
          <p:nvPr/>
        </p:nvSpPr>
        <p:spPr>
          <a:xfrm>
            <a:off x="902239" y="3367265"/>
            <a:ext cx="2548705"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idle</a:t>
            </a:r>
          </a:p>
        </p:txBody>
      </p:sp>
      <p:sp>
        <p:nvSpPr>
          <p:cNvPr id="19" name="TextBox 18">
            <a:extLst>
              <a:ext uri="{FF2B5EF4-FFF2-40B4-BE49-F238E27FC236}">
                <a16:creationId xmlns:a16="http://schemas.microsoft.com/office/drawing/2014/main" id="{7D45558C-474F-4210-A66C-639B4DDFC79F}"/>
              </a:ext>
            </a:extLst>
          </p:cNvPr>
          <p:cNvSpPr txBox="1"/>
          <p:nvPr/>
        </p:nvSpPr>
        <p:spPr>
          <a:xfrm>
            <a:off x="4740896" y="3360291"/>
            <a:ext cx="2579905" cy="1909497"/>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cooking</a:t>
            </a:r>
          </a:p>
        </p:txBody>
      </p:sp>
      <p:sp>
        <p:nvSpPr>
          <p:cNvPr id="20" name="TextBox 19">
            <a:extLst>
              <a:ext uri="{FF2B5EF4-FFF2-40B4-BE49-F238E27FC236}">
                <a16:creationId xmlns:a16="http://schemas.microsoft.com/office/drawing/2014/main" id="{0A4DDE47-FBBA-4C9A-A555-6A07912BA9ED}"/>
              </a:ext>
            </a:extLst>
          </p:cNvPr>
          <p:cNvSpPr txBox="1"/>
          <p:nvPr/>
        </p:nvSpPr>
        <p:spPr>
          <a:xfrm>
            <a:off x="8378530" y="3360291"/>
            <a:ext cx="2611739"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timeout</a:t>
            </a:r>
          </a:p>
        </p:txBody>
      </p:sp>
      <p:cxnSp>
        <p:nvCxnSpPr>
          <p:cNvPr id="4" name="Straight Arrow Connector 3">
            <a:extLst>
              <a:ext uri="{FF2B5EF4-FFF2-40B4-BE49-F238E27FC236}">
                <a16:creationId xmlns:a16="http://schemas.microsoft.com/office/drawing/2014/main" id="{5E912E09-82D4-4FD4-AC26-F99660949762}"/>
              </a:ext>
            </a:extLst>
          </p:cNvPr>
          <p:cNvCxnSpPr>
            <a:cxnSpLocks/>
            <a:stCxn id="8" idx="3"/>
            <a:endCxn id="19" idx="1"/>
          </p:cNvCxnSpPr>
          <p:nvPr/>
        </p:nvCxnSpPr>
        <p:spPr>
          <a:xfrm>
            <a:off x="3450944" y="4094195"/>
            <a:ext cx="1289952" cy="220845"/>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3815DEE-DAB6-4196-9299-3FFC31FCBA34}"/>
              </a:ext>
            </a:extLst>
          </p:cNvPr>
          <p:cNvCxnSpPr>
            <a:cxnSpLocks/>
            <a:stCxn id="19" idx="3"/>
            <a:endCxn id="20" idx="1"/>
          </p:cNvCxnSpPr>
          <p:nvPr/>
        </p:nvCxnSpPr>
        <p:spPr>
          <a:xfrm flipV="1">
            <a:off x="7320801" y="4087221"/>
            <a:ext cx="1057729" cy="227819"/>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C85589-A3CF-428A-903B-C777159F7AF7}"/>
              </a:ext>
            </a:extLst>
          </p:cNvPr>
          <p:cNvSpPr txBox="1"/>
          <p:nvPr/>
        </p:nvSpPr>
        <p:spPr>
          <a:xfrm>
            <a:off x="8378530" y="5371463"/>
            <a:ext cx="2611739"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open</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open </a:t>
            </a:r>
          </a:p>
        </p:txBody>
      </p:sp>
      <p:cxnSp>
        <p:nvCxnSpPr>
          <p:cNvPr id="18" name="Straight Arrow Connector 17">
            <a:extLst>
              <a:ext uri="{FF2B5EF4-FFF2-40B4-BE49-F238E27FC236}">
                <a16:creationId xmlns:a16="http://schemas.microsoft.com/office/drawing/2014/main" id="{973BA001-11EC-486F-8702-6C95379FB839}"/>
              </a:ext>
            </a:extLst>
          </p:cNvPr>
          <p:cNvCxnSpPr>
            <a:cxnSpLocks/>
            <a:stCxn id="19" idx="3"/>
            <a:endCxn id="16" idx="1"/>
          </p:cNvCxnSpPr>
          <p:nvPr/>
        </p:nvCxnSpPr>
        <p:spPr>
          <a:xfrm>
            <a:off x="7320801" y="4315040"/>
            <a:ext cx="1057729" cy="1783353"/>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E51D8C3-6138-4045-91C7-AB311A349040}"/>
              </a:ext>
            </a:extLst>
          </p:cNvPr>
          <p:cNvCxnSpPr>
            <a:cxnSpLocks/>
            <a:stCxn id="20" idx="3"/>
          </p:cNvCxnSpPr>
          <p:nvPr/>
        </p:nvCxnSpPr>
        <p:spPr>
          <a:xfrm>
            <a:off x="10990269" y="4087221"/>
            <a:ext cx="576800"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DCDA7CA-4836-4530-9D67-DC7835D3416D}"/>
              </a:ext>
            </a:extLst>
          </p:cNvPr>
          <p:cNvCxnSpPr>
            <a:cxnSpLocks/>
            <a:stCxn id="16" idx="3"/>
          </p:cNvCxnSpPr>
          <p:nvPr/>
        </p:nvCxnSpPr>
        <p:spPr>
          <a:xfrm>
            <a:off x="10990268" y="6098393"/>
            <a:ext cx="479772" cy="928378"/>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B0B846E-D2BC-42EA-80FE-58212F6E946A}"/>
              </a:ext>
            </a:extLst>
          </p:cNvPr>
          <p:cNvSpPr/>
          <p:nvPr/>
        </p:nvSpPr>
        <p:spPr>
          <a:xfrm>
            <a:off x="812848" y="1528507"/>
            <a:ext cx="9681139" cy="514908"/>
          </a:xfrm>
          <a:prstGeom prst="rect">
            <a:avLst/>
          </a:prstGeom>
        </p:spPr>
        <p:txBody>
          <a:bodyPr wrap="square">
            <a:spAutoFit/>
          </a:bodyPr>
          <a:lstStyle/>
          <a:p>
            <a:r>
              <a:rPr lang="en-AU" altLang="en-US" sz="2755">
                <a:latin typeface="Cambria" panose="02040503050406030204" pitchFamily="18" charset="0"/>
              </a:rPr>
              <a:t>What about </a:t>
            </a:r>
            <a:r>
              <a:rPr lang="en-AU" altLang="en-US" sz="2755" b="1">
                <a:latin typeface="Cambria" panose="02040503050406030204" pitchFamily="18" charset="0"/>
              </a:rPr>
              <a:t>G</a:t>
            </a:r>
            <a:r>
              <a:rPr lang="en-AU" altLang="en-US" sz="2755">
                <a:latin typeface="Cambria" panose="02040503050406030204" pitchFamily="18" charset="0"/>
              </a:rPr>
              <a:t>(door = open OR door = closed)?</a:t>
            </a:r>
            <a:endParaRPr lang="en-AU" altLang="en-US" sz="2755" b="1">
              <a:latin typeface="Cambria" panose="02040503050406030204" pitchFamily="18" charset="0"/>
            </a:endParaRPr>
          </a:p>
        </p:txBody>
      </p:sp>
      <p:cxnSp>
        <p:nvCxnSpPr>
          <p:cNvPr id="42" name="Straight Arrow Connector 41">
            <a:extLst>
              <a:ext uri="{FF2B5EF4-FFF2-40B4-BE49-F238E27FC236}">
                <a16:creationId xmlns:a16="http://schemas.microsoft.com/office/drawing/2014/main" id="{1DCDA7CA-4836-4530-9D67-DC7835D3416D}"/>
              </a:ext>
            </a:extLst>
          </p:cNvPr>
          <p:cNvCxnSpPr>
            <a:cxnSpLocks/>
          </p:cNvCxnSpPr>
          <p:nvPr/>
        </p:nvCxnSpPr>
        <p:spPr>
          <a:xfrm flipH="1">
            <a:off x="2927949" y="7026772"/>
            <a:ext cx="8481689"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DCDA7CA-4836-4530-9D67-DC7835D3416D}"/>
              </a:ext>
            </a:extLst>
          </p:cNvPr>
          <p:cNvCxnSpPr>
            <a:cxnSpLocks/>
            <a:endCxn id="8" idx="2"/>
          </p:cNvCxnSpPr>
          <p:nvPr/>
        </p:nvCxnSpPr>
        <p:spPr>
          <a:xfrm flipH="1" flipV="1">
            <a:off x="2176591" y="4821125"/>
            <a:ext cx="751358" cy="221262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DCDA7CA-4836-4530-9D67-DC7835D3416D}"/>
              </a:ext>
            </a:extLst>
          </p:cNvPr>
          <p:cNvCxnSpPr>
            <a:cxnSpLocks/>
          </p:cNvCxnSpPr>
          <p:nvPr/>
        </p:nvCxnSpPr>
        <p:spPr>
          <a:xfrm flipH="1" flipV="1">
            <a:off x="11263599" y="3061901"/>
            <a:ext cx="183528" cy="1025321"/>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DCDA7CA-4836-4530-9D67-DC7835D3416D}"/>
              </a:ext>
            </a:extLst>
          </p:cNvPr>
          <p:cNvCxnSpPr>
            <a:cxnSpLocks/>
          </p:cNvCxnSpPr>
          <p:nvPr/>
        </p:nvCxnSpPr>
        <p:spPr>
          <a:xfrm flipH="1" flipV="1">
            <a:off x="2659330" y="3061901"/>
            <a:ext cx="8604269" cy="51957"/>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E51D8C3-6138-4045-91C7-AB311A349040}"/>
              </a:ext>
            </a:extLst>
          </p:cNvPr>
          <p:cNvCxnSpPr>
            <a:cxnSpLocks/>
          </p:cNvCxnSpPr>
          <p:nvPr/>
        </p:nvCxnSpPr>
        <p:spPr>
          <a:xfrm flipH="1">
            <a:off x="2306488" y="3087880"/>
            <a:ext cx="352842" cy="272412"/>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633966FD-668F-48E5-870A-C4C36F3D1350}"/>
              </a:ext>
            </a:extLst>
          </p:cNvPr>
          <p:cNvSpPr/>
          <p:nvPr/>
        </p:nvSpPr>
        <p:spPr>
          <a:xfrm>
            <a:off x="1364060" y="4856555"/>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62" name="Rectangle 61">
            <a:extLst>
              <a:ext uri="{FF2B5EF4-FFF2-40B4-BE49-F238E27FC236}">
                <a16:creationId xmlns:a16="http://schemas.microsoft.com/office/drawing/2014/main" id="{633966FD-668F-48E5-870A-C4C36F3D1350}"/>
              </a:ext>
            </a:extLst>
          </p:cNvPr>
          <p:cNvSpPr/>
          <p:nvPr/>
        </p:nvSpPr>
        <p:spPr>
          <a:xfrm>
            <a:off x="5604904" y="4814727"/>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63" name="Rectangle 62">
            <a:extLst>
              <a:ext uri="{FF2B5EF4-FFF2-40B4-BE49-F238E27FC236}">
                <a16:creationId xmlns:a16="http://schemas.microsoft.com/office/drawing/2014/main" id="{633966FD-668F-48E5-870A-C4C36F3D1350}"/>
              </a:ext>
            </a:extLst>
          </p:cNvPr>
          <p:cNvSpPr/>
          <p:nvPr/>
        </p:nvSpPr>
        <p:spPr>
          <a:xfrm>
            <a:off x="11103434" y="4341647"/>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64" name="Rectangle 63">
            <a:extLst>
              <a:ext uri="{FF2B5EF4-FFF2-40B4-BE49-F238E27FC236}">
                <a16:creationId xmlns:a16="http://schemas.microsoft.com/office/drawing/2014/main" id="{633966FD-668F-48E5-870A-C4C36F3D1350}"/>
              </a:ext>
            </a:extLst>
          </p:cNvPr>
          <p:cNvSpPr/>
          <p:nvPr/>
        </p:nvSpPr>
        <p:spPr>
          <a:xfrm>
            <a:off x="11063141" y="5526904"/>
            <a:ext cx="579073" cy="514908"/>
          </a:xfrm>
          <a:prstGeom prst="rect">
            <a:avLst/>
          </a:prstGeom>
        </p:spPr>
        <p:txBody>
          <a:bodyPr wrap="square">
            <a:spAutoFit/>
          </a:bodyPr>
          <a:lstStyle/>
          <a:p>
            <a:r>
              <a:rPr lang="en-AU" altLang="en-US" sz="2755">
                <a:latin typeface="Cambria" panose="02040503050406030204" pitchFamily="18" charset="0"/>
              </a:rPr>
              <a:t>s3</a:t>
            </a:r>
          </a:p>
        </p:txBody>
      </p:sp>
      <p:sp>
        <p:nvSpPr>
          <p:cNvPr id="23" name="Rectangle 22"/>
          <p:cNvSpPr/>
          <p:nvPr/>
        </p:nvSpPr>
        <p:spPr>
          <a:xfrm>
            <a:off x="8002186" y="1511206"/>
            <a:ext cx="1110608" cy="514908"/>
          </a:xfrm>
          <a:prstGeom prst="rect">
            <a:avLst/>
          </a:prstGeom>
        </p:spPr>
        <p:txBody>
          <a:bodyPr wrap="square">
            <a:spAutoFit/>
          </a:bodyPr>
          <a:lstStyle/>
          <a:p>
            <a:r>
              <a:rPr lang="en-AU" altLang="en-US" sz="2755" b="1">
                <a:solidFill>
                  <a:srgbClr val="009900"/>
                </a:solidFill>
                <a:latin typeface="Cambria" panose="02040503050406030204" pitchFamily="18" charset="0"/>
              </a:rPr>
              <a:t>Yes</a:t>
            </a:r>
          </a:p>
        </p:txBody>
      </p:sp>
      <p:sp>
        <p:nvSpPr>
          <p:cNvPr id="24" name="Rectangle 23">
            <a:extLst>
              <a:ext uri="{FF2B5EF4-FFF2-40B4-BE49-F238E27FC236}">
                <a16:creationId xmlns:a16="http://schemas.microsoft.com/office/drawing/2014/main" id="{CB0B846E-D2BC-42EA-80FE-58212F6E946A}"/>
              </a:ext>
            </a:extLst>
          </p:cNvPr>
          <p:cNvSpPr/>
          <p:nvPr/>
        </p:nvSpPr>
        <p:spPr>
          <a:xfrm>
            <a:off x="383058" y="2080277"/>
            <a:ext cx="11184011" cy="514908"/>
          </a:xfrm>
          <a:prstGeom prst="rect">
            <a:avLst/>
          </a:prstGeom>
        </p:spPr>
        <p:txBody>
          <a:bodyPr wrap="square">
            <a:spAutoFit/>
          </a:bodyPr>
          <a:lstStyle/>
          <a:p>
            <a:r>
              <a:rPr lang="en-AU" altLang="en-US" sz="2755">
                <a:latin typeface="Cambria" panose="02040503050406030204" pitchFamily="18" charset="0"/>
              </a:rPr>
              <a:t>On every trace, on all the steps, either door = open or door = closed.</a:t>
            </a:r>
            <a:endParaRPr lang="en-AU" altLang="en-US" sz="2755" b="1">
              <a:latin typeface="Cambria" panose="02040503050406030204" pitchFamily="18" charset="0"/>
            </a:endParaRPr>
          </a:p>
        </p:txBody>
      </p:sp>
    </p:spTree>
    <p:extLst>
      <p:ext uri="{BB962C8B-B14F-4D97-AF65-F5344CB8AC3E}">
        <p14:creationId xmlns:p14="http://schemas.microsoft.com/office/powerpoint/2010/main" val="287841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dirty="0">
                <a:solidFill>
                  <a:schemeClr val="accent1">
                    <a:lumMod val="75000"/>
                  </a:schemeClr>
                </a:solidFill>
                <a:latin typeface="Tw Cen MT Condensed" panose="020B0606020104020203" pitchFamily="34" charset="0"/>
              </a:rPr>
              <a:t>What is temporal logic?</a:t>
            </a:r>
            <a:endParaRPr lang="en-US" sz="4330" dirty="0"/>
          </a:p>
        </p:txBody>
      </p:sp>
      <p:sp>
        <p:nvSpPr>
          <p:cNvPr id="9" name="Rectangle 8">
            <a:extLst>
              <a:ext uri="{FF2B5EF4-FFF2-40B4-BE49-F238E27FC236}">
                <a16:creationId xmlns:a16="http://schemas.microsoft.com/office/drawing/2014/main" id="{76B85009-7600-48BD-B79C-0D5080745B67}"/>
              </a:ext>
            </a:extLst>
          </p:cNvPr>
          <p:cNvSpPr/>
          <p:nvPr/>
        </p:nvSpPr>
        <p:spPr>
          <a:xfrm>
            <a:off x="785969" y="1732195"/>
            <a:ext cx="11028939" cy="2211078"/>
          </a:xfrm>
          <a:prstGeom prst="rect">
            <a:avLst/>
          </a:prstGeom>
        </p:spPr>
        <p:txBody>
          <a:bodyPr wrap="square">
            <a:spAutoFit/>
          </a:bodyPr>
          <a:lstStyle/>
          <a:p>
            <a:r>
              <a:rPr lang="en-AU" altLang="en-US" sz="2755" dirty="0">
                <a:latin typeface="Cambria" panose="02040503050406030204" pitchFamily="18" charset="0"/>
              </a:rPr>
              <a:t>Types of temporal logic include:</a:t>
            </a:r>
          </a:p>
          <a:p>
            <a:pPr marL="449931" indent="-449931">
              <a:buFont typeface="Wingdings" panose="05000000000000000000" pitchFamily="2" charset="2"/>
              <a:buChar char="q"/>
            </a:pPr>
            <a:r>
              <a:rPr lang="en-AU" altLang="en-US" sz="2755" dirty="0">
                <a:latin typeface="Cambria" panose="02040503050406030204" pitchFamily="18" charset="0"/>
              </a:rPr>
              <a:t>Linear Temporal Logic (LTL)</a:t>
            </a:r>
          </a:p>
          <a:p>
            <a:pPr marL="449931" indent="-449931">
              <a:buFont typeface="Wingdings" panose="05000000000000000000" pitchFamily="2" charset="2"/>
              <a:buChar char="q"/>
            </a:pPr>
            <a:r>
              <a:rPr lang="en-AU" altLang="en-US" sz="2755" dirty="0">
                <a:latin typeface="Cambria" panose="02040503050406030204" pitchFamily="18" charset="0"/>
              </a:rPr>
              <a:t>Computation Tree Logic (CTL)</a:t>
            </a:r>
          </a:p>
          <a:p>
            <a:pPr marL="449931" indent="-449931">
              <a:buFont typeface="Wingdings" panose="05000000000000000000" pitchFamily="2" charset="2"/>
              <a:buChar char="q"/>
            </a:pPr>
            <a:r>
              <a:rPr lang="en-AU" altLang="en-US" sz="2755" dirty="0">
                <a:latin typeface="Cambria" panose="02040503050406030204" pitchFamily="18" charset="0"/>
              </a:rPr>
              <a:t>CTL*</a:t>
            </a:r>
          </a:p>
          <a:p>
            <a:pPr marL="449931" indent="-449931">
              <a:buFont typeface="Wingdings" panose="05000000000000000000" pitchFamily="2" charset="2"/>
              <a:buChar char="q"/>
            </a:pPr>
            <a:r>
              <a:rPr lang="en-AU" altLang="en-US" sz="2755" dirty="0">
                <a:latin typeface="Cambria" panose="02040503050406030204" pitchFamily="18" charset="0"/>
              </a:rPr>
              <a:t>Lots of others too.</a:t>
            </a:r>
          </a:p>
        </p:txBody>
      </p:sp>
      <p:sp>
        <p:nvSpPr>
          <p:cNvPr id="4" name="Oval 3"/>
          <p:cNvSpPr/>
          <p:nvPr/>
        </p:nvSpPr>
        <p:spPr>
          <a:xfrm>
            <a:off x="5164904" y="2945578"/>
            <a:ext cx="4621230" cy="3871335"/>
          </a:xfrm>
          <a:prstGeom prst="ellipse">
            <a:avLst/>
          </a:prstGeom>
          <a:solidFill>
            <a:srgbClr val="F9F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5" name="Oval 4"/>
          <p:cNvSpPr/>
          <p:nvPr/>
        </p:nvSpPr>
        <p:spPr>
          <a:xfrm>
            <a:off x="5671083" y="3907709"/>
            <a:ext cx="1912233" cy="2018203"/>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7" name="Oval 16"/>
          <p:cNvSpPr/>
          <p:nvPr/>
        </p:nvSpPr>
        <p:spPr>
          <a:xfrm>
            <a:off x="7058389" y="3872143"/>
            <a:ext cx="1912233" cy="2018203"/>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8" name="Rectangle 17"/>
          <p:cNvSpPr/>
          <p:nvPr/>
        </p:nvSpPr>
        <p:spPr>
          <a:xfrm>
            <a:off x="6980275" y="3173232"/>
            <a:ext cx="1206082" cy="514908"/>
          </a:xfrm>
          <a:prstGeom prst="rect">
            <a:avLst/>
          </a:prstGeom>
        </p:spPr>
        <p:txBody>
          <a:bodyPr wrap="square">
            <a:spAutoFit/>
          </a:bodyPr>
          <a:lstStyle/>
          <a:p>
            <a:r>
              <a:rPr lang="en-AU" altLang="en-US" sz="2755" dirty="0">
                <a:latin typeface="Cambria" panose="02040503050406030204" pitchFamily="18" charset="0"/>
              </a:rPr>
              <a:t>CTL*</a:t>
            </a:r>
          </a:p>
        </p:txBody>
      </p:sp>
      <p:sp>
        <p:nvSpPr>
          <p:cNvPr id="19" name="Rectangle 18"/>
          <p:cNvSpPr/>
          <p:nvPr/>
        </p:nvSpPr>
        <p:spPr>
          <a:xfrm>
            <a:off x="6024158" y="4614705"/>
            <a:ext cx="1206082" cy="514908"/>
          </a:xfrm>
          <a:prstGeom prst="rect">
            <a:avLst/>
          </a:prstGeom>
        </p:spPr>
        <p:txBody>
          <a:bodyPr wrap="square">
            <a:spAutoFit/>
          </a:bodyPr>
          <a:lstStyle/>
          <a:p>
            <a:r>
              <a:rPr lang="en-AU" altLang="en-US" sz="2755" dirty="0">
                <a:latin typeface="Cambria" panose="02040503050406030204" pitchFamily="18" charset="0"/>
              </a:rPr>
              <a:t>CTL</a:t>
            </a:r>
          </a:p>
        </p:txBody>
      </p:sp>
      <p:sp>
        <p:nvSpPr>
          <p:cNvPr id="20" name="Rectangle 19"/>
          <p:cNvSpPr/>
          <p:nvPr/>
        </p:nvSpPr>
        <p:spPr>
          <a:xfrm>
            <a:off x="7764540" y="4607730"/>
            <a:ext cx="1206082" cy="514908"/>
          </a:xfrm>
          <a:prstGeom prst="rect">
            <a:avLst/>
          </a:prstGeom>
        </p:spPr>
        <p:txBody>
          <a:bodyPr wrap="square">
            <a:spAutoFit/>
          </a:bodyPr>
          <a:lstStyle/>
          <a:p>
            <a:r>
              <a:rPr lang="en-AU" altLang="en-US" sz="2755" dirty="0">
                <a:latin typeface="Cambria" panose="02040503050406030204" pitchFamily="18" charset="0"/>
              </a:rPr>
              <a:t>LTL</a:t>
            </a:r>
          </a:p>
        </p:txBody>
      </p:sp>
    </p:spTree>
    <p:extLst>
      <p:ext uri="{BB962C8B-B14F-4D97-AF65-F5344CB8AC3E}">
        <p14:creationId xmlns:p14="http://schemas.microsoft.com/office/powerpoint/2010/main" val="3149175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Future Operator</a:t>
            </a:r>
            <a:endParaRPr lang="en-US" sz="4330" dirty="0"/>
          </a:p>
        </p:txBody>
      </p:sp>
      <p:sp>
        <p:nvSpPr>
          <p:cNvPr id="4" name="Rectangle 3"/>
          <p:cNvSpPr/>
          <p:nvPr/>
        </p:nvSpPr>
        <p:spPr>
          <a:xfrm>
            <a:off x="692211" y="1656813"/>
            <a:ext cx="10671587" cy="514908"/>
          </a:xfrm>
          <a:prstGeom prst="rect">
            <a:avLst/>
          </a:prstGeom>
        </p:spPr>
        <p:txBody>
          <a:bodyPr wrap="square">
            <a:spAutoFit/>
          </a:bodyPr>
          <a:lstStyle/>
          <a:p>
            <a:r>
              <a:rPr lang="en-AU" altLang="en-US" sz="2755" dirty="0">
                <a:latin typeface="Cambria" panose="02040503050406030204" pitchFamily="18" charset="0"/>
              </a:rPr>
              <a:t>A new operator:  </a:t>
            </a:r>
            <a:r>
              <a:rPr lang="en-AU" altLang="en-US" sz="2755" b="1" dirty="0">
                <a:latin typeface="Cambria" panose="02040503050406030204" pitchFamily="18" charset="0"/>
              </a:rPr>
              <a:t>F </a:t>
            </a:r>
            <a:r>
              <a:rPr lang="en-AU" altLang="en-US" sz="2755" dirty="0">
                <a:latin typeface="Cambria" panose="02040503050406030204" pitchFamily="18" charset="0"/>
              </a:rPr>
              <a:t>(</a:t>
            </a:r>
            <a:r>
              <a:rPr lang="en-AU" altLang="en-US" sz="2755" b="1" dirty="0">
                <a:latin typeface="Cambria" panose="02040503050406030204" pitchFamily="18" charset="0"/>
              </a:rPr>
              <a:t>F</a:t>
            </a:r>
            <a:r>
              <a:rPr lang="en-AU" altLang="en-US" sz="2755" dirty="0">
                <a:latin typeface="Cambria" panose="02040503050406030204" pitchFamily="18" charset="0"/>
              </a:rPr>
              <a:t>uture or eventually).</a:t>
            </a:r>
          </a:p>
        </p:txBody>
      </p:sp>
      <p:cxnSp>
        <p:nvCxnSpPr>
          <p:cNvPr id="5" name="Straight Connector 4">
            <a:extLst>
              <a:ext uri="{FF2B5EF4-FFF2-40B4-BE49-F238E27FC236}">
                <a16:creationId xmlns:a16="http://schemas.microsoft.com/office/drawing/2014/main" id="{70035E97-9653-467F-957E-E2B66FFBEEAD}"/>
              </a:ext>
            </a:extLst>
          </p:cNvPr>
          <p:cNvCxnSpPr/>
          <p:nvPr/>
        </p:nvCxnSpPr>
        <p:spPr>
          <a:xfrm>
            <a:off x="1032642" y="5049821"/>
            <a:ext cx="9957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4E3937-8BDA-4D82-9DB7-498356524063}"/>
              </a:ext>
            </a:extLst>
          </p:cNvPr>
          <p:cNvCxnSpPr/>
          <p:nvPr/>
        </p:nvCxnSpPr>
        <p:spPr>
          <a:xfrm>
            <a:off x="1335297" y="4483772"/>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5D1EE3E-2855-4ACA-82B7-B0F17EAF9374}"/>
              </a:ext>
            </a:extLst>
          </p:cNvPr>
          <p:cNvCxnSpPr/>
          <p:nvPr/>
        </p:nvCxnSpPr>
        <p:spPr>
          <a:xfrm>
            <a:off x="2133574" y="448377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9C7EEDD-840F-463E-8447-D4DA3BD04095}"/>
              </a:ext>
            </a:extLst>
          </p:cNvPr>
          <p:cNvCxnSpPr/>
          <p:nvPr/>
        </p:nvCxnSpPr>
        <p:spPr>
          <a:xfrm>
            <a:off x="3018933" y="448377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8132D7-92F3-4F11-868D-897F85B4B605}"/>
              </a:ext>
            </a:extLst>
          </p:cNvPr>
          <p:cNvCxnSpPr/>
          <p:nvPr/>
        </p:nvCxnSpPr>
        <p:spPr>
          <a:xfrm>
            <a:off x="3875266" y="4483770"/>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EA4CF88-F149-4FFC-99A4-5AB86E52C7B6}"/>
              </a:ext>
            </a:extLst>
          </p:cNvPr>
          <p:cNvCxnSpPr/>
          <p:nvPr/>
        </p:nvCxnSpPr>
        <p:spPr>
          <a:xfrm>
            <a:off x="4629999"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CBA9DCC-D712-4AA9-AC69-B7B6670C3372}"/>
              </a:ext>
            </a:extLst>
          </p:cNvPr>
          <p:cNvCxnSpPr/>
          <p:nvPr/>
        </p:nvCxnSpPr>
        <p:spPr>
          <a:xfrm>
            <a:off x="5341190"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621BFA-5947-4913-9C28-4714B35DF2A3}"/>
              </a:ext>
            </a:extLst>
          </p:cNvPr>
          <p:cNvCxnSpPr/>
          <p:nvPr/>
        </p:nvCxnSpPr>
        <p:spPr>
          <a:xfrm>
            <a:off x="6028004"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92DD19-B05C-4B19-8987-E094CA716701}"/>
              </a:ext>
            </a:extLst>
          </p:cNvPr>
          <p:cNvCxnSpPr/>
          <p:nvPr/>
        </p:nvCxnSpPr>
        <p:spPr>
          <a:xfrm>
            <a:off x="6724682" y="448376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DBE588-C16D-423E-9050-E4C4ED6985CC}"/>
              </a:ext>
            </a:extLst>
          </p:cNvPr>
          <p:cNvCxnSpPr/>
          <p:nvPr/>
        </p:nvCxnSpPr>
        <p:spPr>
          <a:xfrm>
            <a:off x="7435873" y="448376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B5FA08C-44A5-4856-B091-F6459B0C6FF3}"/>
              </a:ext>
            </a:extLst>
          </p:cNvPr>
          <p:cNvCxnSpPr/>
          <p:nvPr/>
        </p:nvCxnSpPr>
        <p:spPr>
          <a:xfrm>
            <a:off x="8234149" y="4483767"/>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30B326A-5CF5-4191-A6AA-1F86349DE4D3}"/>
              </a:ext>
            </a:extLst>
          </p:cNvPr>
          <p:cNvCxnSpPr/>
          <p:nvPr/>
        </p:nvCxnSpPr>
        <p:spPr>
          <a:xfrm>
            <a:off x="8945340" y="4483766"/>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748AB0D-FD99-40E7-871B-D29ABEFB7F44}"/>
              </a:ext>
            </a:extLst>
          </p:cNvPr>
          <p:cNvCxnSpPr/>
          <p:nvPr/>
        </p:nvCxnSpPr>
        <p:spPr>
          <a:xfrm>
            <a:off x="9656531" y="4483765"/>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805947C-400C-49C8-9CF5-33762C0ACA92}"/>
              </a:ext>
            </a:extLst>
          </p:cNvPr>
          <p:cNvCxnSpPr/>
          <p:nvPr/>
        </p:nvCxnSpPr>
        <p:spPr>
          <a:xfrm>
            <a:off x="10469320" y="4483765"/>
            <a:ext cx="0" cy="92890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33966FD-668F-48E5-870A-C4C36F3D1350}"/>
              </a:ext>
            </a:extLst>
          </p:cNvPr>
          <p:cNvSpPr/>
          <p:nvPr/>
        </p:nvSpPr>
        <p:spPr>
          <a:xfrm>
            <a:off x="576100" y="5463814"/>
            <a:ext cx="1063989" cy="938951"/>
          </a:xfrm>
          <a:prstGeom prst="rect">
            <a:avLst/>
          </a:prstGeom>
        </p:spPr>
        <p:txBody>
          <a:bodyPr wrap="square">
            <a:spAutoFit/>
          </a:bodyPr>
          <a:lstStyle/>
          <a:p>
            <a:r>
              <a:rPr lang="en-AU" altLang="en-US" sz="2755">
                <a:latin typeface="Cambria" panose="02040503050406030204" pitchFamily="18" charset="0"/>
              </a:rPr>
              <a:t>x = 0</a:t>
            </a:r>
          </a:p>
          <a:p>
            <a:r>
              <a:rPr lang="en-AU" altLang="en-US" sz="2755">
                <a:latin typeface="Cambria" panose="02040503050406030204" pitchFamily="18" charset="0"/>
              </a:rPr>
              <a:t>y = 0</a:t>
            </a:r>
          </a:p>
        </p:txBody>
      </p:sp>
      <p:sp>
        <p:nvSpPr>
          <p:cNvPr id="26" name="Rectangle 25">
            <a:extLst>
              <a:ext uri="{FF2B5EF4-FFF2-40B4-BE49-F238E27FC236}">
                <a16:creationId xmlns:a16="http://schemas.microsoft.com/office/drawing/2014/main" id="{07C427F1-64F2-4F62-ACFC-AEECD40F3F48}"/>
              </a:ext>
            </a:extLst>
          </p:cNvPr>
          <p:cNvSpPr/>
          <p:nvPr/>
        </p:nvSpPr>
        <p:spPr>
          <a:xfrm>
            <a:off x="1582324" y="5456896"/>
            <a:ext cx="1063989" cy="938951"/>
          </a:xfrm>
          <a:prstGeom prst="rect">
            <a:avLst/>
          </a:prstGeom>
        </p:spPr>
        <p:txBody>
          <a:bodyPr wrap="square">
            <a:spAutoFit/>
          </a:bodyPr>
          <a:lstStyle/>
          <a:p>
            <a:r>
              <a:rPr lang="en-AU" altLang="en-US" sz="2755">
                <a:latin typeface="Cambria" panose="02040503050406030204" pitchFamily="18" charset="0"/>
              </a:rPr>
              <a:t>x = 1</a:t>
            </a:r>
          </a:p>
          <a:p>
            <a:r>
              <a:rPr lang="en-AU" altLang="en-US" sz="2755">
                <a:latin typeface="Cambria" panose="02040503050406030204" pitchFamily="18" charset="0"/>
              </a:rPr>
              <a:t>y = 0</a:t>
            </a:r>
          </a:p>
        </p:txBody>
      </p:sp>
      <p:sp>
        <p:nvSpPr>
          <p:cNvPr id="27" name="Rectangle 26">
            <a:extLst>
              <a:ext uri="{FF2B5EF4-FFF2-40B4-BE49-F238E27FC236}">
                <a16:creationId xmlns:a16="http://schemas.microsoft.com/office/drawing/2014/main" id="{2577E3F1-06C9-4E5F-8490-B84989434D03}"/>
              </a:ext>
            </a:extLst>
          </p:cNvPr>
          <p:cNvSpPr/>
          <p:nvPr/>
        </p:nvSpPr>
        <p:spPr>
          <a:xfrm>
            <a:off x="2588548" y="5456896"/>
            <a:ext cx="1063989" cy="938951"/>
          </a:xfrm>
          <a:prstGeom prst="rect">
            <a:avLst/>
          </a:prstGeom>
        </p:spPr>
        <p:txBody>
          <a:bodyPr wrap="square">
            <a:spAutoFit/>
          </a:bodyPr>
          <a:lstStyle/>
          <a:p>
            <a:r>
              <a:rPr lang="en-AU" altLang="en-US" sz="2755">
                <a:latin typeface="Cambria" panose="02040503050406030204" pitchFamily="18" charset="0"/>
              </a:rPr>
              <a:t>x = 2</a:t>
            </a:r>
          </a:p>
          <a:p>
            <a:r>
              <a:rPr lang="en-AU" altLang="en-US" sz="2755">
                <a:latin typeface="Cambria" panose="02040503050406030204" pitchFamily="18" charset="0"/>
              </a:rPr>
              <a:t>y = 0</a:t>
            </a:r>
          </a:p>
        </p:txBody>
      </p:sp>
      <p:sp>
        <p:nvSpPr>
          <p:cNvPr id="28" name="Rectangle 27">
            <a:extLst>
              <a:ext uri="{FF2B5EF4-FFF2-40B4-BE49-F238E27FC236}">
                <a16:creationId xmlns:a16="http://schemas.microsoft.com/office/drawing/2014/main" id="{B42785AE-9BC6-449F-870A-60BDCD016571}"/>
              </a:ext>
            </a:extLst>
          </p:cNvPr>
          <p:cNvSpPr/>
          <p:nvPr/>
        </p:nvSpPr>
        <p:spPr>
          <a:xfrm>
            <a:off x="3566010" y="5413348"/>
            <a:ext cx="1063989" cy="938951"/>
          </a:xfrm>
          <a:prstGeom prst="rect">
            <a:avLst/>
          </a:prstGeom>
        </p:spPr>
        <p:txBody>
          <a:bodyPr wrap="square">
            <a:spAutoFit/>
          </a:bodyPr>
          <a:lstStyle/>
          <a:p>
            <a:r>
              <a:rPr lang="en-AU" altLang="en-US" sz="2755">
                <a:latin typeface="Cambria" panose="02040503050406030204" pitchFamily="18" charset="0"/>
              </a:rPr>
              <a:t>x = 2</a:t>
            </a:r>
          </a:p>
          <a:p>
            <a:r>
              <a:rPr lang="en-AU" altLang="en-US" sz="2755">
                <a:latin typeface="Cambria" panose="02040503050406030204" pitchFamily="18" charset="0"/>
              </a:rPr>
              <a:t>y = 1</a:t>
            </a:r>
          </a:p>
        </p:txBody>
      </p:sp>
      <p:sp>
        <p:nvSpPr>
          <p:cNvPr id="29" name="Rectangle 28">
            <a:extLst>
              <a:ext uri="{FF2B5EF4-FFF2-40B4-BE49-F238E27FC236}">
                <a16:creationId xmlns:a16="http://schemas.microsoft.com/office/drawing/2014/main" id="{121A5028-E765-4356-93D8-3F720D9F7269}"/>
              </a:ext>
            </a:extLst>
          </p:cNvPr>
          <p:cNvSpPr/>
          <p:nvPr/>
        </p:nvSpPr>
        <p:spPr>
          <a:xfrm>
            <a:off x="4436856" y="5412667"/>
            <a:ext cx="1063989" cy="938951"/>
          </a:xfrm>
          <a:prstGeom prst="rect">
            <a:avLst/>
          </a:prstGeom>
        </p:spPr>
        <p:txBody>
          <a:bodyPr wrap="square">
            <a:spAutoFit/>
          </a:bodyPr>
          <a:lstStyle/>
          <a:p>
            <a:r>
              <a:rPr lang="en-AU" altLang="en-US" sz="2755" b="1">
                <a:solidFill>
                  <a:srgbClr val="9429FF"/>
                </a:solidFill>
                <a:latin typeface="Cambria" panose="02040503050406030204" pitchFamily="18" charset="0"/>
              </a:rPr>
              <a:t>x = 3</a:t>
            </a:r>
          </a:p>
          <a:p>
            <a:r>
              <a:rPr lang="en-AU" altLang="en-US" sz="2755">
                <a:latin typeface="Cambria" panose="02040503050406030204" pitchFamily="18" charset="0"/>
              </a:rPr>
              <a:t>y = 1</a:t>
            </a:r>
          </a:p>
        </p:txBody>
      </p:sp>
      <p:sp>
        <p:nvSpPr>
          <p:cNvPr id="30" name="Rectangle 29">
            <a:extLst>
              <a:ext uri="{FF2B5EF4-FFF2-40B4-BE49-F238E27FC236}">
                <a16:creationId xmlns:a16="http://schemas.microsoft.com/office/drawing/2014/main" id="{633966FD-668F-48E5-870A-C4C36F3D1350}"/>
              </a:ext>
            </a:extLst>
          </p:cNvPr>
          <p:cNvSpPr/>
          <p:nvPr/>
        </p:nvSpPr>
        <p:spPr>
          <a:xfrm>
            <a:off x="1061017" y="3862790"/>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31" name="Rectangle 30">
            <a:extLst>
              <a:ext uri="{FF2B5EF4-FFF2-40B4-BE49-F238E27FC236}">
                <a16:creationId xmlns:a16="http://schemas.microsoft.com/office/drawing/2014/main" id="{633966FD-668F-48E5-870A-C4C36F3D1350}"/>
              </a:ext>
            </a:extLst>
          </p:cNvPr>
          <p:cNvSpPr/>
          <p:nvPr/>
        </p:nvSpPr>
        <p:spPr>
          <a:xfrm>
            <a:off x="1824782" y="3819242"/>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32" name="Rectangle 31">
            <a:extLst>
              <a:ext uri="{FF2B5EF4-FFF2-40B4-BE49-F238E27FC236}">
                <a16:creationId xmlns:a16="http://schemas.microsoft.com/office/drawing/2014/main" id="{633966FD-668F-48E5-870A-C4C36F3D1350}"/>
              </a:ext>
            </a:extLst>
          </p:cNvPr>
          <p:cNvSpPr/>
          <p:nvPr/>
        </p:nvSpPr>
        <p:spPr>
          <a:xfrm>
            <a:off x="2729397" y="3824967"/>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33" name="Rectangle 32">
            <a:extLst>
              <a:ext uri="{FF2B5EF4-FFF2-40B4-BE49-F238E27FC236}">
                <a16:creationId xmlns:a16="http://schemas.microsoft.com/office/drawing/2014/main" id="{633966FD-668F-48E5-870A-C4C36F3D1350}"/>
              </a:ext>
            </a:extLst>
          </p:cNvPr>
          <p:cNvSpPr/>
          <p:nvPr/>
        </p:nvSpPr>
        <p:spPr>
          <a:xfrm>
            <a:off x="3518931" y="3821712"/>
            <a:ext cx="579073" cy="514908"/>
          </a:xfrm>
          <a:prstGeom prst="rect">
            <a:avLst/>
          </a:prstGeom>
        </p:spPr>
        <p:txBody>
          <a:bodyPr wrap="square">
            <a:spAutoFit/>
          </a:bodyPr>
          <a:lstStyle/>
          <a:p>
            <a:r>
              <a:rPr lang="en-AU" altLang="en-US" sz="2755">
                <a:latin typeface="Cambria" panose="02040503050406030204" pitchFamily="18" charset="0"/>
              </a:rPr>
              <a:t>s3</a:t>
            </a:r>
          </a:p>
        </p:txBody>
      </p:sp>
      <p:sp>
        <p:nvSpPr>
          <p:cNvPr id="34" name="Rectangle 33">
            <a:extLst>
              <a:ext uri="{FF2B5EF4-FFF2-40B4-BE49-F238E27FC236}">
                <a16:creationId xmlns:a16="http://schemas.microsoft.com/office/drawing/2014/main" id="{633966FD-668F-48E5-870A-C4C36F3D1350}"/>
              </a:ext>
            </a:extLst>
          </p:cNvPr>
          <p:cNvSpPr/>
          <p:nvPr/>
        </p:nvSpPr>
        <p:spPr>
          <a:xfrm>
            <a:off x="4308466" y="3819242"/>
            <a:ext cx="579073" cy="514908"/>
          </a:xfrm>
          <a:prstGeom prst="rect">
            <a:avLst/>
          </a:prstGeom>
        </p:spPr>
        <p:txBody>
          <a:bodyPr wrap="square">
            <a:spAutoFit/>
          </a:bodyPr>
          <a:lstStyle/>
          <a:p>
            <a:r>
              <a:rPr lang="en-AU" altLang="en-US" sz="2755">
                <a:latin typeface="Cambria" panose="02040503050406030204" pitchFamily="18" charset="0"/>
              </a:rPr>
              <a:t>s4</a:t>
            </a:r>
          </a:p>
        </p:txBody>
      </p:sp>
      <p:sp>
        <p:nvSpPr>
          <p:cNvPr id="35" name="Rectangle 34">
            <a:extLst>
              <a:ext uri="{FF2B5EF4-FFF2-40B4-BE49-F238E27FC236}">
                <a16:creationId xmlns:a16="http://schemas.microsoft.com/office/drawing/2014/main" id="{633966FD-668F-48E5-870A-C4C36F3D1350}"/>
              </a:ext>
            </a:extLst>
          </p:cNvPr>
          <p:cNvSpPr/>
          <p:nvPr/>
        </p:nvSpPr>
        <p:spPr>
          <a:xfrm>
            <a:off x="4968850" y="3819242"/>
            <a:ext cx="579073" cy="514908"/>
          </a:xfrm>
          <a:prstGeom prst="rect">
            <a:avLst/>
          </a:prstGeom>
        </p:spPr>
        <p:txBody>
          <a:bodyPr wrap="square">
            <a:spAutoFit/>
          </a:bodyPr>
          <a:lstStyle/>
          <a:p>
            <a:r>
              <a:rPr lang="en-AU" altLang="en-US" sz="2755">
                <a:latin typeface="Cambria" panose="02040503050406030204" pitchFamily="18" charset="0"/>
              </a:rPr>
              <a:t>s5</a:t>
            </a:r>
          </a:p>
        </p:txBody>
      </p:sp>
      <p:sp>
        <p:nvSpPr>
          <p:cNvPr id="36" name="Rectangle 35">
            <a:extLst>
              <a:ext uri="{FF2B5EF4-FFF2-40B4-BE49-F238E27FC236}">
                <a16:creationId xmlns:a16="http://schemas.microsoft.com/office/drawing/2014/main" id="{633966FD-668F-48E5-870A-C4C36F3D1350}"/>
              </a:ext>
            </a:extLst>
          </p:cNvPr>
          <p:cNvSpPr/>
          <p:nvPr/>
        </p:nvSpPr>
        <p:spPr>
          <a:xfrm>
            <a:off x="5629234" y="3812323"/>
            <a:ext cx="2926287" cy="514908"/>
          </a:xfrm>
          <a:prstGeom prst="rect">
            <a:avLst/>
          </a:prstGeom>
        </p:spPr>
        <p:txBody>
          <a:bodyPr wrap="square">
            <a:spAutoFit/>
          </a:bodyPr>
          <a:lstStyle/>
          <a:p>
            <a:r>
              <a:rPr lang="en-AU" altLang="en-US" sz="2755">
                <a:latin typeface="Cambria" panose="02040503050406030204" pitchFamily="18" charset="0"/>
              </a:rPr>
              <a:t>and so on...</a:t>
            </a:r>
          </a:p>
        </p:txBody>
      </p:sp>
      <p:sp>
        <p:nvSpPr>
          <p:cNvPr id="37" name="Rectangle 36">
            <a:extLst>
              <a:ext uri="{FF2B5EF4-FFF2-40B4-BE49-F238E27FC236}">
                <a16:creationId xmlns:a16="http://schemas.microsoft.com/office/drawing/2014/main" id="{633966FD-668F-48E5-870A-C4C36F3D1350}"/>
              </a:ext>
            </a:extLst>
          </p:cNvPr>
          <p:cNvSpPr/>
          <p:nvPr/>
        </p:nvSpPr>
        <p:spPr>
          <a:xfrm>
            <a:off x="5668503" y="5569205"/>
            <a:ext cx="2926287" cy="514908"/>
          </a:xfrm>
          <a:prstGeom prst="rect">
            <a:avLst/>
          </a:prstGeom>
        </p:spPr>
        <p:txBody>
          <a:bodyPr wrap="square">
            <a:spAutoFit/>
          </a:bodyPr>
          <a:lstStyle/>
          <a:p>
            <a:r>
              <a:rPr lang="en-AU" altLang="en-US" sz="2755">
                <a:latin typeface="Cambria" panose="02040503050406030204" pitchFamily="18" charset="0"/>
              </a:rPr>
              <a:t>and so on...</a:t>
            </a:r>
          </a:p>
        </p:txBody>
      </p:sp>
      <p:sp>
        <p:nvSpPr>
          <p:cNvPr id="38" name="Rectangle 37"/>
          <p:cNvSpPr/>
          <p:nvPr/>
        </p:nvSpPr>
        <p:spPr>
          <a:xfrm>
            <a:off x="675661" y="2358468"/>
            <a:ext cx="6160697" cy="514908"/>
          </a:xfrm>
          <a:prstGeom prst="rect">
            <a:avLst/>
          </a:prstGeom>
        </p:spPr>
        <p:txBody>
          <a:bodyPr wrap="square">
            <a:spAutoFit/>
          </a:bodyPr>
          <a:lstStyle/>
          <a:p>
            <a:r>
              <a:rPr lang="en-AU" altLang="en-US" sz="2755">
                <a:latin typeface="Cambria" panose="02040503050406030204" pitchFamily="18" charset="0"/>
              </a:rPr>
              <a:t>Does </a:t>
            </a:r>
            <a:r>
              <a:rPr lang="en-AU" altLang="en-US" sz="2755" b="1">
                <a:latin typeface="Cambria" panose="02040503050406030204" pitchFamily="18" charset="0"/>
              </a:rPr>
              <a:t>F</a:t>
            </a:r>
            <a:r>
              <a:rPr lang="en-AU" altLang="en-US" sz="2755">
                <a:latin typeface="Cambria" panose="02040503050406030204" pitchFamily="18" charset="0"/>
              </a:rPr>
              <a:t>(x = 3) hold on the trace below?</a:t>
            </a:r>
            <a:endParaRPr lang="en-AU" altLang="en-US" sz="2755" b="1">
              <a:latin typeface="Cambria" panose="02040503050406030204" pitchFamily="18" charset="0"/>
            </a:endParaRPr>
          </a:p>
        </p:txBody>
      </p:sp>
      <p:sp>
        <p:nvSpPr>
          <p:cNvPr id="39" name="Rectangle 38"/>
          <p:cNvSpPr/>
          <p:nvPr/>
        </p:nvSpPr>
        <p:spPr>
          <a:xfrm>
            <a:off x="6576342" y="2369322"/>
            <a:ext cx="1110608" cy="514908"/>
          </a:xfrm>
          <a:prstGeom prst="rect">
            <a:avLst/>
          </a:prstGeom>
        </p:spPr>
        <p:txBody>
          <a:bodyPr wrap="square">
            <a:spAutoFit/>
          </a:bodyPr>
          <a:lstStyle/>
          <a:p>
            <a:r>
              <a:rPr lang="en-AU" altLang="en-US" sz="2755" b="1">
                <a:solidFill>
                  <a:srgbClr val="009900"/>
                </a:solidFill>
                <a:latin typeface="Cambria" panose="02040503050406030204" pitchFamily="18" charset="0"/>
              </a:rPr>
              <a:t>Yes</a:t>
            </a:r>
          </a:p>
        </p:txBody>
      </p:sp>
      <p:sp>
        <p:nvSpPr>
          <p:cNvPr id="40" name="Rectangle 39"/>
          <p:cNvSpPr/>
          <p:nvPr/>
        </p:nvSpPr>
        <p:spPr>
          <a:xfrm>
            <a:off x="576101" y="3043421"/>
            <a:ext cx="11135677" cy="514908"/>
          </a:xfrm>
          <a:prstGeom prst="rect">
            <a:avLst/>
          </a:prstGeom>
        </p:spPr>
        <p:txBody>
          <a:bodyPr wrap="square">
            <a:spAutoFit/>
          </a:bodyPr>
          <a:lstStyle/>
          <a:p>
            <a:r>
              <a:rPr lang="en-AU" altLang="en-US" sz="2755">
                <a:latin typeface="Cambria" panose="02040503050406030204" pitchFamily="18" charset="0"/>
              </a:rPr>
              <a:t>Starting at s0, we can eventually get to a state where x = 3.</a:t>
            </a:r>
            <a:endParaRPr lang="en-AU" altLang="en-US" sz="2755" b="1">
              <a:latin typeface="Cambria" panose="02040503050406030204" pitchFamily="18" charset="0"/>
            </a:endParaRPr>
          </a:p>
        </p:txBody>
      </p:sp>
    </p:spTree>
    <p:extLst>
      <p:ext uri="{BB962C8B-B14F-4D97-AF65-F5344CB8AC3E}">
        <p14:creationId xmlns:p14="http://schemas.microsoft.com/office/powerpoint/2010/main" val="147149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Future Operator</a:t>
            </a:r>
            <a:endParaRPr lang="en-US" sz="5314" dirty="0"/>
          </a:p>
        </p:txBody>
      </p:sp>
      <p:cxnSp>
        <p:nvCxnSpPr>
          <p:cNvPr id="5" name="Straight Connector 4">
            <a:extLst>
              <a:ext uri="{FF2B5EF4-FFF2-40B4-BE49-F238E27FC236}">
                <a16:creationId xmlns:a16="http://schemas.microsoft.com/office/drawing/2014/main" id="{70035E97-9653-467F-957E-E2B66FFBEEAD}"/>
              </a:ext>
            </a:extLst>
          </p:cNvPr>
          <p:cNvCxnSpPr/>
          <p:nvPr/>
        </p:nvCxnSpPr>
        <p:spPr>
          <a:xfrm>
            <a:off x="1032642" y="5049821"/>
            <a:ext cx="9957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4E3937-8BDA-4D82-9DB7-498356524063}"/>
              </a:ext>
            </a:extLst>
          </p:cNvPr>
          <p:cNvCxnSpPr/>
          <p:nvPr/>
        </p:nvCxnSpPr>
        <p:spPr>
          <a:xfrm>
            <a:off x="1335297" y="4483772"/>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5D1EE3E-2855-4ACA-82B7-B0F17EAF9374}"/>
              </a:ext>
            </a:extLst>
          </p:cNvPr>
          <p:cNvCxnSpPr/>
          <p:nvPr/>
        </p:nvCxnSpPr>
        <p:spPr>
          <a:xfrm>
            <a:off x="2133574" y="448377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9C7EEDD-840F-463E-8447-D4DA3BD04095}"/>
              </a:ext>
            </a:extLst>
          </p:cNvPr>
          <p:cNvCxnSpPr/>
          <p:nvPr/>
        </p:nvCxnSpPr>
        <p:spPr>
          <a:xfrm>
            <a:off x="3018933" y="448377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8132D7-92F3-4F11-868D-897F85B4B605}"/>
              </a:ext>
            </a:extLst>
          </p:cNvPr>
          <p:cNvCxnSpPr/>
          <p:nvPr/>
        </p:nvCxnSpPr>
        <p:spPr>
          <a:xfrm>
            <a:off x="3875266" y="4483770"/>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EA4CF88-F149-4FFC-99A4-5AB86E52C7B6}"/>
              </a:ext>
            </a:extLst>
          </p:cNvPr>
          <p:cNvCxnSpPr/>
          <p:nvPr/>
        </p:nvCxnSpPr>
        <p:spPr>
          <a:xfrm>
            <a:off x="4629999"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CBA9DCC-D712-4AA9-AC69-B7B6670C3372}"/>
              </a:ext>
            </a:extLst>
          </p:cNvPr>
          <p:cNvCxnSpPr/>
          <p:nvPr/>
        </p:nvCxnSpPr>
        <p:spPr>
          <a:xfrm>
            <a:off x="5341190"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621BFA-5947-4913-9C28-4714B35DF2A3}"/>
              </a:ext>
            </a:extLst>
          </p:cNvPr>
          <p:cNvCxnSpPr/>
          <p:nvPr/>
        </p:nvCxnSpPr>
        <p:spPr>
          <a:xfrm>
            <a:off x="6028004"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92DD19-B05C-4B19-8987-E094CA716701}"/>
              </a:ext>
            </a:extLst>
          </p:cNvPr>
          <p:cNvCxnSpPr/>
          <p:nvPr/>
        </p:nvCxnSpPr>
        <p:spPr>
          <a:xfrm>
            <a:off x="6724682" y="448376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DBE588-C16D-423E-9050-E4C4ED6985CC}"/>
              </a:ext>
            </a:extLst>
          </p:cNvPr>
          <p:cNvCxnSpPr/>
          <p:nvPr/>
        </p:nvCxnSpPr>
        <p:spPr>
          <a:xfrm>
            <a:off x="7435873" y="448376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B5FA08C-44A5-4856-B091-F6459B0C6FF3}"/>
              </a:ext>
            </a:extLst>
          </p:cNvPr>
          <p:cNvCxnSpPr/>
          <p:nvPr/>
        </p:nvCxnSpPr>
        <p:spPr>
          <a:xfrm>
            <a:off x="8234149" y="4483767"/>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30B326A-5CF5-4191-A6AA-1F86349DE4D3}"/>
              </a:ext>
            </a:extLst>
          </p:cNvPr>
          <p:cNvCxnSpPr/>
          <p:nvPr/>
        </p:nvCxnSpPr>
        <p:spPr>
          <a:xfrm>
            <a:off x="8945340" y="4483766"/>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748AB0D-FD99-40E7-871B-D29ABEFB7F44}"/>
              </a:ext>
            </a:extLst>
          </p:cNvPr>
          <p:cNvCxnSpPr/>
          <p:nvPr/>
        </p:nvCxnSpPr>
        <p:spPr>
          <a:xfrm>
            <a:off x="9656531" y="4483765"/>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805947C-400C-49C8-9CF5-33762C0ACA92}"/>
              </a:ext>
            </a:extLst>
          </p:cNvPr>
          <p:cNvCxnSpPr/>
          <p:nvPr/>
        </p:nvCxnSpPr>
        <p:spPr>
          <a:xfrm>
            <a:off x="10469320" y="4483765"/>
            <a:ext cx="0" cy="92890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33966FD-668F-48E5-870A-C4C36F3D1350}"/>
              </a:ext>
            </a:extLst>
          </p:cNvPr>
          <p:cNvSpPr/>
          <p:nvPr/>
        </p:nvSpPr>
        <p:spPr>
          <a:xfrm>
            <a:off x="576100" y="5463814"/>
            <a:ext cx="1063989" cy="938951"/>
          </a:xfrm>
          <a:prstGeom prst="rect">
            <a:avLst/>
          </a:prstGeom>
        </p:spPr>
        <p:txBody>
          <a:bodyPr wrap="square">
            <a:spAutoFit/>
          </a:bodyPr>
          <a:lstStyle/>
          <a:p>
            <a:r>
              <a:rPr lang="en-AU" altLang="en-US" sz="2755">
                <a:latin typeface="Cambria" panose="02040503050406030204" pitchFamily="18" charset="0"/>
              </a:rPr>
              <a:t>x = 0</a:t>
            </a:r>
          </a:p>
          <a:p>
            <a:r>
              <a:rPr lang="en-AU" altLang="en-US" sz="2755">
                <a:latin typeface="Cambria" panose="02040503050406030204" pitchFamily="18" charset="0"/>
              </a:rPr>
              <a:t>y = 0</a:t>
            </a:r>
          </a:p>
        </p:txBody>
      </p:sp>
      <p:sp>
        <p:nvSpPr>
          <p:cNvPr id="26" name="Rectangle 25">
            <a:extLst>
              <a:ext uri="{FF2B5EF4-FFF2-40B4-BE49-F238E27FC236}">
                <a16:creationId xmlns:a16="http://schemas.microsoft.com/office/drawing/2014/main" id="{07C427F1-64F2-4F62-ACFC-AEECD40F3F48}"/>
              </a:ext>
            </a:extLst>
          </p:cNvPr>
          <p:cNvSpPr/>
          <p:nvPr/>
        </p:nvSpPr>
        <p:spPr>
          <a:xfrm>
            <a:off x="1582324" y="5456896"/>
            <a:ext cx="1063989" cy="938951"/>
          </a:xfrm>
          <a:prstGeom prst="rect">
            <a:avLst/>
          </a:prstGeom>
        </p:spPr>
        <p:txBody>
          <a:bodyPr wrap="square">
            <a:spAutoFit/>
          </a:bodyPr>
          <a:lstStyle/>
          <a:p>
            <a:r>
              <a:rPr lang="en-AU" altLang="en-US" sz="2755">
                <a:latin typeface="Cambria" panose="02040503050406030204" pitchFamily="18" charset="0"/>
              </a:rPr>
              <a:t>x = 1</a:t>
            </a:r>
          </a:p>
          <a:p>
            <a:r>
              <a:rPr lang="en-AU" altLang="en-US" sz="2755">
                <a:latin typeface="Cambria" panose="02040503050406030204" pitchFamily="18" charset="0"/>
              </a:rPr>
              <a:t>y = 0</a:t>
            </a:r>
          </a:p>
        </p:txBody>
      </p:sp>
      <p:sp>
        <p:nvSpPr>
          <p:cNvPr id="27" name="Rectangle 26">
            <a:extLst>
              <a:ext uri="{FF2B5EF4-FFF2-40B4-BE49-F238E27FC236}">
                <a16:creationId xmlns:a16="http://schemas.microsoft.com/office/drawing/2014/main" id="{2577E3F1-06C9-4E5F-8490-B84989434D03}"/>
              </a:ext>
            </a:extLst>
          </p:cNvPr>
          <p:cNvSpPr/>
          <p:nvPr/>
        </p:nvSpPr>
        <p:spPr>
          <a:xfrm>
            <a:off x="2588548" y="5456896"/>
            <a:ext cx="1063989" cy="938951"/>
          </a:xfrm>
          <a:prstGeom prst="rect">
            <a:avLst/>
          </a:prstGeom>
        </p:spPr>
        <p:txBody>
          <a:bodyPr wrap="square">
            <a:spAutoFit/>
          </a:bodyPr>
          <a:lstStyle/>
          <a:p>
            <a:r>
              <a:rPr lang="en-AU" altLang="en-US" sz="2755" b="1">
                <a:solidFill>
                  <a:srgbClr val="9429FF"/>
                </a:solidFill>
                <a:latin typeface="Cambria" panose="02040503050406030204" pitchFamily="18" charset="0"/>
              </a:rPr>
              <a:t>x = 2</a:t>
            </a:r>
          </a:p>
          <a:p>
            <a:r>
              <a:rPr lang="en-AU" altLang="en-US" sz="2755">
                <a:latin typeface="Cambria" panose="02040503050406030204" pitchFamily="18" charset="0"/>
              </a:rPr>
              <a:t>y = 0</a:t>
            </a:r>
          </a:p>
        </p:txBody>
      </p:sp>
      <p:sp>
        <p:nvSpPr>
          <p:cNvPr id="28" name="Rectangle 27">
            <a:extLst>
              <a:ext uri="{FF2B5EF4-FFF2-40B4-BE49-F238E27FC236}">
                <a16:creationId xmlns:a16="http://schemas.microsoft.com/office/drawing/2014/main" id="{B42785AE-9BC6-449F-870A-60BDCD016571}"/>
              </a:ext>
            </a:extLst>
          </p:cNvPr>
          <p:cNvSpPr/>
          <p:nvPr/>
        </p:nvSpPr>
        <p:spPr>
          <a:xfrm>
            <a:off x="3566010" y="5413348"/>
            <a:ext cx="1063989" cy="938951"/>
          </a:xfrm>
          <a:prstGeom prst="rect">
            <a:avLst/>
          </a:prstGeom>
        </p:spPr>
        <p:txBody>
          <a:bodyPr wrap="square">
            <a:spAutoFit/>
          </a:bodyPr>
          <a:lstStyle/>
          <a:p>
            <a:r>
              <a:rPr lang="en-AU" altLang="en-US" sz="2755" b="1">
                <a:solidFill>
                  <a:srgbClr val="9429FF"/>
                </a:solidFill>
                <a:latin typeface="Cambria" panose="02040503050406030204" pitchFamily="18" charset="0"/>
              </a:rPr>
              <a:t>x = 2</a:t>
            </a:r>
          </a:p>
          <a:p>
            <a:r>
              <a:rPr lang="en-AU" altLang="en-US" sz="2755">
                <a:latin typeface="Cambria" panose="02040503050406030204" pitchFamily="18" charset="0"/>
              </a:rPr>
              <a:t>y = 1</a:t>
            </a:r>
          </a:p>
        </p:txBody>
      </p:sp>
      <p:sp>
        <p:nvSpPr>
          <p:cNvPr id="29" name="Rectangle 28">
            <a:extLst>
              <a:ext uri="{FF2B5EF4-FFF2-40B4-BE49-F238E27FC236}">
                <a16:creationId xmlns:a16="http://schemas.microsoft.com/office/drawing/2014/main" id="{121A5028-E765-4356-93D8-3F720D9F7269}"/>
              </a:ext>
            </a:extLst>
          </p:cNvPr>
          <p:cNvSpPr/>
          <p:nvPr/>
        </p:nvSpPr>
        <p:spPr>
          <a:xfrm>
            <a:off x="4436856" y="5412667"/>
            <a:ext cx="1063989" cy="938951"/>
          </a:xfrm>
          <a:prstGeom prst="rect">
            <a:avLst/>
          </a:prstGeom>
        </p:spPr>
        <p:txBody>
          <a:bodyPr wrap="square">
            <a:spAutoFit/>
          </a:bodyPr>
          <a:lstStyle/>
          <a:p>
            <a:r>
              <a:rPr lang="en-AU" altLang="en-US" sz="2755">
                <a:latin typeface="Cambria" panose="02040503050406030204" pitchFamily="18" charset="0"/>
              </a:rPr>
              <a:t>x = 3</a:t>
            </a:r>
          </a:p>
          <a:p>
            <a:r>
              <a:rPr lang="en-AU" altLang="en-US" sz="2755">
                <a:latin typeface="Cambria" panose="02040503050406030204" pitchFamily="18" charset="0"/>
              </a:rPr>
              <a:t>y = 1</a:t>
            </a:r>
          </a:p>
        </p:txBody>
      </p:sp>
      <p:sp>
        <p:nvSpPr>
          <p:cNvPr id="30" name="Rectangle 29">
            <a:extLst>
              <a:ext uri="{FF2B5EF4-FFF2-40B4-BE49-F238E27FC236}">
                <a16:creationId xmlns:a16="http://schemas.microsoft.com/office/drawing/2014/main" id="{633966FD-668F-48E5-870A-C4C36F3D1350}"/>
              </a:ext>
            </a:extLst>
          </p:cNvPr>
          <p:cNvSpPr/>
          <p:nvPr/>
        </p:nvSpPr>
        <p:spPr>
          <a:xfrm>
            <a:off x="1061017" y="3862790"/>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31" name="Rectangle 30">
            <a:extLst>
              <a:ext uri="{FF2B5EF4-FFF2-40B4-BE49-F238E27FC236}">
                <a16:creationId xmlns:a16="http://schemas.microsoft.com/office/drawing/2014/main" id="{633966FD-668F-48E5-870A-C4C36F3D1350}"/>
              </a:ext>
            </a:extLst>
          </p:cNvPr>
          <p:cNvSpPr/>
          <p:nvPr/>
        </p:nvSpPr>
        <p:spPr>
          <a:xfrm>
            <a:off x="1824782" y="3819242"/>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32" name="Rectangle 31">
            <a:extLst>
              <a:ext uri="{FF2B5EF4-FFF2-40B4-BE49-F238E27FC236}">
                <a16:creationId xmlns:a16="http://schemas.microsoft.com/office/drawing/2014/main" id="{633966FD-668F-48E5-870A-C4C36F3D1350}"/>
              </a:ext>
            </a:extLst>
          </p:cNvPr>
          <p:cNvSpPr/>
          <p:nvPr/>
        </p:nvSpPr>
        <p:spPr>
          <a:xfrm>
            <a:off x="2729397" y="3824967"/>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33" name="Rectangle 32">
            <a:extLst>
              <a:ext uri="{FF2B5EF4-FFF2-40B4-BE49-F238E27FC236}">
                <a16:creationId xmlns:a16="http://schemas.microsoft.com/office/drawing/2014/main" id="{633966FD-668F-48E5-870A-C4C36F3D1350}"/>
              </a:ext>
            </a:extLst>
          </p:cNvPr>
          <p:cNvSpPr/>
          <p:nvPr/>
        </p:nvSpPr>
        <p:spPr>
          <a:xfrm>
            <a:off x="3518931" y="3821712"/>
            <a:ext cx="579073" cy="514908"/>
          </a:xfrm>
          <a:prstGeom prst="rect">
            <a:avLst/>
          </a:prstGeom>
        </p:spPr>
        <p:txBody>
          <a:bodyPr wrap="square">
            <a:spAutoFit/>
          </a:bodyPr>
          <a:lstStyle/>
          <a:p>
            <a:r>
              <a:rPr lang="en-AU" altLang="en-US" sz="2755">
                <a:latin typeface="Cambria" panose="02040503050406030204" pitchFamily="18" charset="0"/>
              </a:rPr>
              <a:t>s3</a:t>
            </a:r>
          </a:p>
        </p:txBody>
      </p:sp>
      <p:sp>
        <p:nvSpPr>
          <p:cNvPr id="34" name="Rectangle 33">
            <a:extLst>
              <a:ext uri="{FF2B5EF4-FFF2-40B4-BE49-F238E27FC236}">
                <a16:creationId xmlns:a16="http://schemas.microsoft.com/office/drawing/2014/main" id="{633966FD-668F-48E5-870A-C4C36F3D1350}"/>
              </a:ext>
            </a:extLst>
          </p:cNvPr>
          <p:cNvSpPr/>
          <p:nvPr/>
        </p:nvSpPr>
        <p:spPr>
          <a:xfrm>
            <a:off x="4308466" y="3819242"/>
            <a:ext cx="579073" cy="514908"/>
          </a:xfrm>
          <a:prstGeom prst="rect">
            <a:avLst/>
          </a:prstGeom>
        </p:spPr>
        <p:txBody>
          <a:bodyPr wrap="square">
            <a:spAutoFit/>
          </a:bodyPr>
          <a:lstStyle/>
          <a:p>
            <a:r>
              <a:rPr lang="en-AU" altLang="en-US" sz="2755">
                <a:latin typeface="Cambria" panose="02040503050406030204" pitchFamily="18" charset="0"/>
              </a:rPr>
              <a:t>s4</a:t>
            </a:r>
          </a:p>
        </p:txBody>
      </p:sp>
      <p:sp>
        <p:nvSpPr>
          <p:cNvPr id="35" name="Rectangle 34">
            <a:extLst>
              <a:ext uri="{FF2B5EF4-FFF2-40B4-BE49-F238E27FC236}">
                <a16:creationId xmlns:a16="http://schemas.microsoft.com/office/drawing/2014/main" id="{633966FD-668F-48E5-870A-C4C36F3D1350}"/>
              </a:ext>
            </a:extLst>
          </p:cNvPr>
          <p:cNvSpPr/>
          <p:nvPr/>
        </p:nvSpPr>
        <p:spPr>
          <a:xfrm>
            <a:off x="4968850" y="3819242"/>
            <a:ext cx="579073" cy="514908"/>
          </a:xfrm>
          <a:prstGeom prst="rect">
            <a:avLst/>
          </a:prstGeom>
        </p:spPr>
        <p:txBody>
          <a:bodyPr wrap="square">
            <a:spAutoFit/>
          </a:bodyPr>
          <a:lstStyle/>
          <a:p>
            <a:r>
              <a:rPr lang="en-AU" altLang="en-US" sz="2755">
                <a:latin typeface="Cambria" panose="02040503050406030204" pitchFamily="18" charset="0"/>
              </a:rPr>
              <a:t>s5</a:t>
            </a:r>
          </a:p>
        </p:txBody>
      </p:sp>
      <p:sp>
        <p:nvSpPr>
          <p:cNvPr id="36" name="Rectangle 35">
            <a:extLst>
              <a:ext uri="{FF2B5EF4-FFF2-40B4-BE49-F238E27FC236}">
                <a16:creationId xmlns:a16="http://schemas.microsoft.com/office/drawing/2014/main" id="{633966FD-668F-48E5-870A-C4C36F3D1350}"/>
              </a:ext>
            </a:extLst>
          </p:cNvPr>
          <p:cNvSpPr/>
          <p:nvPr/>
        </p:nvSpPr>
        <p:spPr>
          <a:xfrm>
            <a:off x="5629234" y="3812323"/>
            <a:ext cx="2926287" cy="514908"/>
          </a:xfrm>
          <a:prstGeom prst="rect">
            <a:avLst/>
          </a:prstGeom>
        </p:spPr>
        <p:txBody>
          <a:bodyPr wrap="square">
            <a:spAutoFit/>
          </a:bodyPr>
          <a:lstStyle/>
          <a:p>
            <a:r>
              <a:rPr lang="en-AU" altLang="en-US" sz="2755">
                <a:latin typeface="Cambria" panose="02040503050406030204" pitchFamily="18" charset="0"/>
              </a:rPr>
              <a:t>and so on...</a:t>
            </a:r>
          </a:p>
        </p:txBody>
      </p:sp>
      <p:sp>
        <p:nvSpPr>
          <p:cNvPr id="37" name="Rectangle 36">
            <a:extLst>
              <a:ext uri="{FF2B5EF4-FFF2-40B4-BE49-F238E27FC236}">
                <a16:creationId xmlns:a16="http://schemas.microsoft.com/office/drawing/2014/main" id="{633966FD-668F-48E5-870A-C4C36F3D1350}"/>
              </a:ext>
            </a:extLst>
          </p:cNvPr>
          <p:cNvSpPr/>
          <p:nvPr/>
        </p:nvSpPr>
        <p:spPr>
          <a:xfrm>
            <a:off x="5668502" y="5569205"/>
            <a:ext cx="5801538" cy="938951"/>
          </a:xfrm>
          <a:prstGeom prst="rect">
            <a:avLst/>
          </a:prstGeom>
        </p:spPr>
        <p:txBody>
          <a:bodyPr wrap="square">
            <a:spAutoFit/>
          </a:bodyPr>
          <a:lstStyle/>
          <a:p>
            <a:r>
              <a:rPr lang="en-AU" altLang="en-US" sz="2755">
                <a:latin typeface="Cambria" panose="02040503050406030204" pitchFamily="18" charset="0"/>
              </a:rPr>
              <a:t>and so on with no states where x = 2 again.</a:t>
            </a:r>
          </a:p>
        </p:txBody>
      </p:sp>
      <p:sp>
        <p:nvSpPr>
          <p:cNvPr id="38" name="Rectangle 37"/>
          <p:cNvSpPr/>
          <p:nvPr/>
        </p:nvSpPr>
        <p:spPr>
          <a:xfrm>
            <a:off x="728119" y="1646731"/>
            <a:ext cx="6160697" cy="514908"/>
          </a:xfrm>
          <a:prstGeom prst="rect">
            <a:avLst/>
          </a:prstGeom>
        </p:spPr>
        <p:txBody>
          <a:bodyPr wrap="square">
            <a:spAutoFit/>
          </a:bodyPr>
          <a:lstStyle/>
          <a:p>
            <a:r>
              <a:rPr lang="en-AU" altLang="en-US" sz="2755">
                <a:latin typeface="Cambria" panose="02040503050406030204" pitchFamily="18" charset="0"/>
              </a:rPr>
              <a:t>Does </a:t>
            </a:r>
            <a:r>
              <a:rPr lang="en-AU" altLang="en-US" sz="2755" b="1">
                <a:latin typeface="Cambria" panose="02040503050406030204" pitchFamily="18" charset="0"/>
              </a:rPr>
              <a:t>F</a:t>
            </a:r>
            <a:r>
              <a:rPr lang="en-AU" altLang="en-US" sz="2755">
                <a:latin typeface="Cambria" panose="02040503050406030204" pitchFamily="18" charset="0"/>
              </a:rPr>
              <a:t>(x = 2) hold on the trace below?</a:t>
            </a:r>
            <a:endParaRPr lang="en-AU" altLang="en-US" sz="2755" b="1">
              <a:latin typeface="Cambria" panose="02040503050406030204" pitchFamily="18" charset="0"/>
            </a:endParaRPr>
          </a:p>
        </p:txBody>
      </p:sp>
      <p:sp>
        <p:nvSpPr>
          <p:cNvPr id="39" name="Rectangle 38"/>
          <p:cNvSpPr/>
          <p:nvPr/>
        </p:nvSpPr>
        <p:spPr>
          <a:xfrm>
            <a:off x="6724682" y="1618183"/>
            <a:ext cx="1110608" cy="514908"/>
          </a:xfrm>
          <a:prstGeom prst="rect">
            <a:avLst/>
          </a:prstGeom>
        </p:spPr>
        <p:txBody>
          <a:bodyPr wrap="square">
            <a:spAutoFit/>
          </a:bodyPr>
          <a:lstStyle/>
          <a:p>
            <a:r>
              <a:rPr lang="en-AU" altLang="en-US" sz="2755" b="1">
                <a:solidFill>
                  <a:srgbClr val="009900"/>
                </a:solidFill>
                <a:latin typeface="Cambria" panose="02040503050406030204" pitchFamily="18" charset="0"/>
              </a:rPr>
              <a:t>Yes</a:t>
            </a:r>
          </a:p>
        </p:txBody>
      </p:sp>
      <p:sp>
        <p:nvSpPr>
          <p:cNvPr id="40" name="Rectangle 39"/>
          <p:cNvSpPr/>
          <p:nvPr/>
        </p:nvSpPr>
        <p:spPr>
          <a:xfrm>
            <a:off x="727436" y="2211699"/>
            <a:ext cx="11135677" cy="514908"/>
          </a:xfrm>
          <a:prstGeom prst="rect">
            <a:avLst/>
          </a:prstGeom>
        </p:spPr>
        <p:txBody>
          <a:bodyPr wrap="square">
            <a:spAutoFit/>
          </a:bodyPr>
          <a:lstStyle/>
          <a:p>
            <a:r>
              <a:rPr lang="en-AU" altLang="en-US" sz="2755">
                <a:latin typeface="Cambria" panose="02040503050406030204" pitchFamily="18" charset="0"/>
              </a:rPr>
              <a:t>Starting at s0, we can eventually get to a state where x = 2.</a:t>
            </a:r>
            <a:endParaRPr lang="en-AU" altLang="en-US" sz="2755" b="1">
              <a:latin typeface="Cambria" panose="02040503050406030204" pitchFamily="18" charset="0"/>
            </a:endParaRPr>
          </a:p>
        </p:txBody>
      </p:sp>
      <p:sp>
        <p:nvSpPr>
          <p:cNvPr id="41" name="Rectangle 40"/>
          <p:cNvSpPr/>
          <p:nvPr/>
        </p:nvSpPr>
        <p:spPr>
          <a:xfrm>
            <a:off x="675032" y="2828500"/>
            <a:ext cx="4415302" cy="514908"/>
          </a:xfrm>
          <a:prstGeom prst="rect">
            <a:avLst/>
          </a:prstGeom>
        </p:spPr>
        <p:txBody>
          <a:bodyPr wrap="square">
            <a:spAutoFit/>
          </a:bodyPr>
          <a:lstStyle/>
          <a:p>
            <a:r>
              <a:rPr lang="en-AU" altLang="en-US" sz="2755">
                <a:latin typeface="Cambria" panose="02040503050406030204" pitchFamily="18" charset="0"/>
              </a:rPr>
              <a:t>What about </a:t>
            </a:r>
            <a:r>
              <a:rPr lang="en-AU" altLang="en-US" sz="2755" b="1">
                <a:latin typeface="Cambria" panose="02040503050406030204" pitchFamily="18" charset="0"/>
              </a:rPr>
              <a:t>G</a:t>
            </a:r>
            <a:r>
              <a:rPr lang="en-AU" altLang="en-US" sz="2755">
                <a:latin typeface="Cambria" panose="02040503050406030204" pitchFamily="18" charset="0"/>
              </a:rPr>
              <a:t>(</a:t>
            </a:r>
            <a:r>
              <a:rPr lang="en-AU" altLang="en-US" sz="2755" b="1">
                <a:latin typeface="Cambria" panose="02040503050406030204" pitchFamily="18" charset="0"/>
              </a:rPr>
              <a:t>F</a:t>
            </a:r>
            <a:r>
              <a:rPr lang="en-AU" altLang="en-US" sz="2755">
                <a:latin typeface="Cambria" panose="02040503050406030204" pitchFamily="18" charset="0"/>
              </a:rPr>
              <a:t>(x = 2))?</a:t>
            </a:r>
            <a:endParaRPr lang="en-AU" altLang="en-US" sz="2755" b="1">
              <a:latin typeface="Cambria" panose="02040503050406030204" pitchFamily="18" charset="0"/>
            </a:endParaRPr>
          </a:p>
        </p:txBody>
      </p:sp>
    </p:spTree>
    <p:extLst>
      <p:ext uri="{BB962C8B-B14F-4D97-AF65-F5344CB8AC3E}">
        <p14:creationId xmlns:p14="http://schemas.microsoft.com/office/powerpoint/2010/main" val="157145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Future Operator</a:t>
            </a:r>
            <a:endParaRPr lang="en-US" sz="5314" dirty="0"/>
          </a:p>
        </p:txBody>
      </p:sp>
      <p:cxnSp>
        <p:nvCxnSpPr>
          <p:cNvPr id="5" name="Straight Connector 4">
            <a:extLst>
              <a:ext uri="{FF2B5EF4-FFF2-40B4-BE49-F238E27FC236}">
                <a16:creationId xmlns:a16="http://schemas.microsoft.com/office/drawing/2014/main" id="{70035E97-9653-467F-957E-E2B66FFBEEAD}"/>
              </a:ext>
            </a:extLst>
          </p:cNvPr>
          <p:cNvCxnSpPr/>
          <p:nvPr/>
        </p:nvCxnSpPr>
        <p:spPr>
          <a:xfrm>
            <a:off x="1032642" y="5049821"/>
            <a:ext cx="9957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4E3937-8BDA-4D82-9DB7-498356524063}"/>
              </a:ext>
            </a:extLst>
          </p:cNvPr>
          <p:cNvCxnSpPr/>
          <p:nvPr/>
        </p:nvCxnSpPr>
        <p:spPr>
          <a:xfrm>
            <a:off x="1335297" y="4483772"/>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5D1EE3E-2855-4ACA-82B7-B0F17EAF9374}"/>
              </a:ext>
            </a:extLst>
          </p:cNvPr>
          <p:cNvCxnSpPr/>
          <p:nvPr/>
        </p:nvCxnSpPr>
        <p:spPr>
          <a:xfrm>
            <a:off x="2133574" y="448377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9C7EEDD-840F-463E-8447-D4DA3BD04095}"/>
              </a:ext>
            </a:extLst>
          </p:cNvPr>
          <p:cNvCxnSpPr/>
          <p:nvPr/>
        </p:nvCxnSpPr>
        <p:spPr>
          <a:xfrm>
            <a:off x="3018933" y="448377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8132D7-92F3-4F11-868D-897F85B4B605}"/>
              </a:ext>
            </a:extLst>
          </p:cNvPr>
          <p:cNvCxnSpPr/>
          <p:nvPr/>
        </p:nvCxnSpPr>
        <p:spPr>
          <a:xfrm>
            <a:off x="3875266" y="4483770"/>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EA4CF88-F149-4FFC-99A4-5AB86E52C7B6}"/>
              </a:ext>
            </a:extLst>
          </p:cNvPr>
          <p:cNvCxnSpPr/>
          <p:nvPr/>
        </p:nvCxnSpPr>
        <p:spPr>
          <a:xfrm>
            <a:off x="4629999"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CBA9DCC-D712-4AA9-AC69-B7B6670C3372}"/>
              </a:ext>
            </a:extLst>
          </p:cNvPr>
          <p:cNvCxnSpPr/>
          <p:nvPr/>
        </p:nvCxnSpPr>
        <p:spPr>
          <a:xfrm>
            <a:off x="5341190"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621BFA-5947-4913-9C28-4714B35DF2A3}"/>
              </a:ext>
            </a:extLst>
          </p:cNvPr>
          <p:cNvCxnSpPr/>
          <p:nvPr/>
        </p:nvCxnSpPr>
        <p:spPr>
          <a:xfrm>
            <a:off x="6028004"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92DD19-B05C-4B19-8987-E094CA716701}"/>
              </a:ext>
            </a:extLst>
          </p:cNvPr>
          <p:cNvCxnSpPr/>
          <p:nvPr/>
        </p:nvCxnSpPr>
        <p:spPr>
          <a:xfrm>
            <a:off x="6724682" y="448376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DBE588-C16D-423E-9050-E4C4ED6985CC}"/>
              </a:ext>
            </a:extLst>
          </p:cNvPr>
          <p:cNvCxnSpPr/>
          <p:nvPr/>
        </p:nvCxnSpPr>
        <p:spPr>
          <a:xfrm>
            <a:off x="7435873" y="448376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B5FA08C-44A5-4856-B091-F6459B0C6FF3}"/>
              </a:ext>
            </a:extLst>
          </p:cNvPr>
          <p:cNvCxnSpPr/>
          <p:nvPr/>
        </p:nvCxnSpPr>
        <p:spPr>
          <a:xfrm>
            <a:off x="8234149" y="4483767"/>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30B326A-5CF5-4191-A6AA-1F86349DE4D3}"/>
              </a:ext>
            </a:extLst>
          </p:cNvPr>
          <p:cNvCxnSpPr/>
          <p:nvPr/>
        </p:nvCxnSpPr>
        <p:spPr>
          <a:xfrm>
            <a:off x="8945340" y="4483766"/>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748AB0D-FD99-40E7-871B-D29ABEFB7F44}"/>
              </a:ext>
            </a:extLst>
          </p:cNvPr>
          <p:cNvCxnSpPr/>
          <p:nvPr/>
        </p:nvCxnSpPr>
        <p:spPr>
          <a:xfrm>
            <a:off x="9656531" y="4483765"/>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805947C-400C-49C8-9CF5-33762C0ACA92}"/>
              </a:ext>
            </a:extLst>
          </p:cNvPr>
          <p:cNvCxnSpPr/>
          <p:nvPr/>
        </p:nvCxnSpPr>
        <p:spPr>
          <a:xfrm>
            <a:off x="10469320" y="4483765"/>
            <a:ext cx="0" cy="92890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33966FD-668F-48E5-870A-C4C36F3D1350}"/>
              </a:ext>
            </a:extLst>
          </p:cNvPr>
          <p:cNvSpPr/>
          <p:nvPr/>
        </p:nvSpPr>
        <p:spPr>
          <a:xfrm>
            <a:off x="576100" y="5463814"/>
            <a:ext cx="1063989" cy="938951"/>
          </a:xfrm>
          <a:prstGeom prst="rect">
            <a:avLst/>
          </a:prstGeom>
        </p:spPr>
        <p:txBody>
          <a:bodyPr wrap="square">
            <a:spAutoFit/>
          </a:bodyPr>
          <a:lstStyle/>
          <a:p>
            <a:r>
              <a:rPr lang="en-AU" altLang="en-US" sz="2755">
                <a:latin typeface="Cambria" panose="02040503050406030204" pitchFamily="18" charset="0"/>
              </a:rPr>
              <a:t>x = 0</a:t>
            </a:r>
          </a:p>
          <a:p>
            <a:r>
              <a:rPr lang="en-AU" altLang="en-US" sz="2755">
                <a:latin typeface="Cambria" panose="02040503050406030204" pitchFamily="18" charset="0"/>
              </a:rPr>
              <a:t>y = 0</a:t>
            </a:r>
          </a:p>
        </p:txBody>
      </p:sp>
      <p:sp>
        <p:nvSpPr>
          <p:cNvPr id="26" name="Rectangle 25">
            <a:extLst>
              <a:ext uri="{FF2B5EF4-FFF2-40B4-BE49-F238E27FC236}">
                <a16:creationId xmlns:a16="http://schemas.microsoft.com/office/drawing/2014/main" id="{07C427F1-64F2-4F62-ACFC-AEECD40F3F48}"/>
              </a:ext>
            </a:extLst>
          </p:cNvPr>
          <p:cNvSpPr/>
          <p:nvPr/>
        </p:nvSpPr>
        <p:spPr>
          <a:xfrm>
            <a:off x="1582324" y="5456896"/>
            <a:ext cx="1063989" cy="938951"/>
          </a:xfrm>
          <a:prstGeom prst="rect">
            <a:avLst/>
          </a:prstGeom>
        </p:spPr>
        <p:txBody>
          <a:bodyPr wrap="square">
            <a:spAutoFit/>
          </a:bodyPr>
          <a:lstStyle/>
          <a:p>
            <a:r>
              <a:rPr lang="en-AU" altLang="en-US" sz="2755">
                <a:latin typeface="Cambria" panose="02040503050406030204" pitchFamily="18" charset="0"/>
              </a:rPr>
              <a:t>x = 1</a:t>
            </a:r>
          </a:p>
          <a:p>
            <a:r>
              <a:rPr lang="en-AU" altLang="en-US" sz="2755">
                <a:latin typeface="Cambria" panose="02040503050406030204" pitchFamily="18" charset="0"/>
              </a:rPr>
              <a:t>y = 0</a:t>
            </a:r>
          </a:p>
        </p:txBody>
      </p:sp>
      <p:sp>
        <p:nvSpPr>
          <p:cNvPr id="27" name="Rectangle 26">
            <a:extLst>
              <a:ext uri="{FF2B5EF4-FFF2-40B4-BE49-F238E27FC236}">
                <a16:creationId xmlns:a16="http://schemas.microsoft.com/office/drawing/2014/main" id="{2577E3F1-06C9-4E5F-8490-B84989434D03}"/>
              </a:ext>
            </a:extLst>
          </p:cNvPr>
          <p:cNvSpPr/>
          <p:nvPr/>
        </p:nvSpPr>
        <p:spPr>
          <a:xfrm>
            <a:off x="2588548" y="5456896"/>
            <a:ext cx="1063989" cy="938951"/>
          </a:xfrm>
          <a:prstGeom prst="rect">
            <a:avLst/>
          </a:prstGeom>
        </p:spPr>
        <p:txBody>
          <a:bodyPr wrap="square">
            <a:spAutoFit/>
          </a:bodyPr>
          <a:lstStyle/>
          <a:p>
            <a:r>
              <a:rPr lang="en-AU" altLang="en-US" sz="2755" b="1">
                <a:solidFill>
                  <a:srgbClr val="9429FF"/>
                </a:solidFill>
                <a:latin typeface="Cambria" panose="02040503050406030204" pitchFamily="18" charset="0"/>
              </a:rPr>
              <a:t>x = 2</a:t>
            </a:r>
          </a:p>
          <a:p>
            <a:r>
              <a:rPr lang="en-AU" altLang="en-US" sz="2755">
                <a:latin typeface="Cambria" panose="02040503050406030204" pitchFamily="18" charset="0"/>
              </a:rPr>
              <a:t>y = 0</a:t>
            </a:r>
          </a:p>
        </p:txBody>
      </p:sp>
      <p:sp>
        <p:nvSpPr>
          <p:cNvPr id="28" name="Rectangle 27">
            <a:extLst>
              <a:ext uri="{FF2B5EF4-FFF2-40B4-BE49-F238E27FC236}">
                <a16:creationId xmlns:a16="http://schemas.microsoft.com/office/drawing/2014/main" id="{B42785AE-9BC6-449F-870A-60BDCD016571}"/>
              </a:ext>
            </a:extLst>
          </p:cNvPr>
          <p:cNvSpPr/>
          <p:nvPr/>
        </p:nvSpPr>
        <p:spPr>
          <a:xfrm>
            <a:off x="3566010" y="5413348"/>
            <a:ext cx="1063989" cy="938951"/>
          </a:xfrm>
          <a:prstGeom prst="rect">
            <a:avLst/>
          </a:prstGeom>
        </p:spPr>
        <p:txBody>
          <a:bodyPr wrap="square">
            <a:spAutoFit/>
          </a:bodyPr>
          <a:lstStyle/>
          <a:p>
            <a:r>
              <a:rPr lang="en-AU" altLang="en-US" sz="2755" b="1">
                <a:solidFill>
                  <a:srgbClr val="9429FF"/>
                </a:solidFill>
                <a:latin typeface="Cambria" panose="02040503050406030204" pitchFamily="18" charset="0"/>
              </a:rPr>
              <a:t>x = 2</a:t>
            </a:r>
          </a:p>
          <a:p>
            <a:r>
              <a:rPr lang="en-AU" altLang="en-US" sz="2755">
                <a:latin typeface="Cambria" panose="02040503050406030204" pitchFamily="18" charset="0"/>
              </a:rPr>
              <a:t>y = 1</a:t>
            </a:r>
          </a:p>
        </p:txBody>
      </p:sp>
      <p:sp>
        <p:nvSpPr>
          <p:cNvPr id="29" name="Rectangle 28">
            <a:extLst>
              <a:ext uri="{FF2B5EF4-FFF2-40B4-BE49-F238E27FC236}">
                <a16:creationId xmlns:a16="http://schemas.microsoft.com/office/drawing/2014/main" id="{121A5028-E765-4356-93D8-3F720D9F7269}"/>
              </a:ext>
            </a:extLst>
          </p:cNvPr>
          <p:cNvSpPr/>
          <p:nvPr/>
        </p:nvSpPr>
        <p:spPr>
          <a:xfrm>
            <a:off x="4436856" y="5412667"/>
            <a:ext cx="1063989" cy="938951"/>
          </a:xfrm>
          <a:prstGeom prst="rect">
            <a:avLst/>
          </a:prstGeom>
        </p:spPr>
        <p:txBody>
          <a:bodyPr wrap="square">
            <a:spAutoFit/>
          </a:bodyPr>
          <a:lstStyle/>
          <a:p>
            <a:r>
              <a:rPr lang="en-AU" altLang="en-US" sz="2755">
                <a:latin typeface="Cambria" panose="02040503050406030204" pitchFamily="18" charset="0"/>
              </a:rPr>
              <a:t>x = 3</a:t>
            </a:r>
          </a:p>
          <a:p>
            <a:r>
              <a:rPr lang="en-AU" altLang="en-US" sz="2755">
                <a:latin typeface="Cambria" panose="02040503050406030204" pitchFamily="18" charset="0"/>
              </a:rPr>
              <a:t>y = 1</a:t>
            </a:r>
          </a:p>
        </p:txBody>
      </p:sp>
      <p:sp>
        <p:nvSpPr>
          <p:cNvPr id="30" name="Rectangle 29">
            <a:extLst>
              <a:ext uri="{FF2B5EF4-FFF2-40B4-BE49-F238E27FC236}">
                <a16:creationId xmlns:a16="http://schemas.microsoft.com/office/drawing/2014/main" id="{633966FD-668F-48E5-870A-C4C36F3D1350}"/>
              </a:ext>
            </a:extLst>
          </p:cNvPr>
          <p:cNvSpPr/>
          <p:nvPr/>
        </p:nvSpPr>
        <p:spPr>
          <a:xfrm>
            <a:off x="1061017" y="3862790"/>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31" name="Rectangle 30">
            <a:extLst>
              <a:ext uri="{FF2B5EF4-FFF2-40B4-BE49-F238E27FC236}">
                <a16:creationId xmlns:a16="http://schemas.microsoft.com/office/drawing/2014/main" id="{633966FD-668F-48E5-870A-C4C36F3D1350}"/>
              </a:ext>
            </a:extLst>
          </p:cNvPr>
          <p:cNvSpPr/>
          <p:nvPr/>
        </p:nvSpPr>
        <p:spPr>
          <a:xfrm>
            <a:off x="1824782" y="3819242"/>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32" name="Rectangle 31">
            <a:extLst>
              <a:ext uri="{FF2B5EF4-FFF2-40B4-BE49-F238E27FC236}">
                <a16:creationId xmlns:a16="http://schemas.microsoft.com/office/drawing/2014/main" id="{633966FD-668F-48E5-870A-C4C36F3D1350}"/>
              </a:ext>
            </a:extLst>
          </p:cNvPr>
          <p:cNvSpPr/>
          <p:nvPr/>
        </p:nvSpPr>
        <p:spPr>
          <a:xfrm>
            <a:off x="2729397" y="3824967"/>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33" name="Rectangle 32">
            <a:extLst>
              <a:ext uri="{FF2B5EF4-FFF2-40B4-BE49-F238E27FC236}">
                <a16:creationId xmlns:a16="http://schemas.microsoft.com/office/drawing/2014/main" id="{633966FD-668F-48E5-870A-C4C36F3D1350}"/>
              </a:ext>
            </a:extLst>
          </p:cNvPr>
          <p:cNvSpPr/>
          <p:nvPr/>
        </p:nvSpPr>
        <p:spPr>
          <a:xfrm>
            <a:off x="3518931" y="3821712"/>
            <a:ext cx="579073" cy="514908"/>
          </a:xfrm>
          <a:prstGeom prst="rect">
            <a:avLst/>
          </a:prstGeom>
        </p:spPr>
        <p:txBody>
          <a:bodyPr wrap="square">
            <a:spAutoFit/>
          </a:bodyPr>
          <a:lstStyle/>
          <a:p>
            <a:r>
              <a:rPr lang="en-AU" altLang="en-US" sz="2755">
                <a:latin typeface="Cambria" panose="02040503050406030204" pitchFamily="18" charset="0"/>
              </a:rPr>
              <a:t>s3</a:t>
            </a:r>
          </a:p>
        </p:txBody>
      </p:sp>
      <p:sp>
        <p:nvSpPr>
          <p:cNvPr id="34" name="Rectangle 33">
            <a:extLst>
              <a:ext uri="{FF2B5EF4-FFF2-40B4-BE49-F238E27FC236}">
                <a16:creationId xmlns:a16="http://schemas.microsoft.com/office/drawing/2014/main" id="{633966FD-668F-48E5-870A-C4C36F3D1350}"/>
              </a:ext>
            </a:extLst>
          </p:cNvPr>
          <p:cNvSpPr/>
          <p:nvPr/>
        </p:nvSpPr>
        <p:spPr>
          <a:xfrm>
            <a:off x="4308466" y="3819242"/>
            <a:ext cx="579073" cy="514908"/>
          </a:xfrm>
          <a:prstGeom prst="rect">
            <a:avLst/>
          </a:prstGeom>
        </p:spPr>
        <p:txBody>
          <a:bodyPr wrap="square">
            <a:spAutoFit/>
          </a:bodyPr>
          <a:lstStyle/>
          <a:p>
            <a:r>
              <a:rPr lang="en-AU" altLang="en-US" sz="2755">
                <a:latin typeface="Cambria" panose="02040503050406030204" pitchFamily="18" charset="0"/>
              </a:rPr>
              <a:t>s4</a:t>
            </a:r>
          </a:p>
        </p:txBody>
      </p:sp>
      <p:sp>
        <p:nvSpPr>
          <p:cNvPr id="35" name="Rectangle 34">
            <a:extLst>
              <a:ext uri="{FF2B5EF4-FFF2-40B4-BE49-F238E27FC236}">
                <a16:creationId xmlns:a16="http://schemas.microsoft.com/office/drawing/2014/main" id="{633966FD-668F-48E5-870A-C4C36F3D1350}"/>
              </a:ext>
            </a:extLst>
          </p:cNvPr>
          <p:cNvSpPr/>
          <p:nvPr/>
        </p:nvSpPr>
        <p:spPr>
          <a:xfrm>
            <a:off x="4968850" y="3819242"/>
            <a:ext cx="579073" cy="514908"/>
          </a:xfrm>
          <a:prstGeom prst="rect">
            <a:avLst/>
          </a:prstGeom>
        </p:spPr>
        <p:txBody>
          <a:bodyPr wrap="square">
            <a:spAutoFit/>
          </a:bodyPr>
          <a:lstStyle/>
          <a:p>
            <a:r>
              <a:rPr lang="en-AU" altLang="en-US" sz="2755">
                <a:latin typeface="Cambria" panose="02040503050406030204" pitchFamily="18" charset="0"/>
              </a:rPr>
              <a:t>s5</a:t>
            </a:r>
          </a:p>
        </p:txBody>
      </p:sp>
      <p:sp>
        <p:nvSpPr>
          <p:cNvPr id="36" name="Rectangle 35">
            <a:extLst>
              <a:ext uri="{FF2B5EF4-FFF2-40B4-BE49-F238E27FC236}">
                <a16:creationId xmlns:a16="http://schemas.microsoft.com/office/drawing/2014/main" id="{633966FD-668F-48E5-870A-C4C36F3D1350}"/>
              </a:ext>
            </a:extLst>
          </p:cNvPr>
          <p:cNvSpPr/>
          <p:nvPr/>
        </p:nvSpPr>
        <p:spPr>
          <a:xfrm>
            <a:off x="5629234" y="3812323"/>
            <a:ext cx="2926287" cy="514908"/>
          </a:xfrm>
          <a:prstGeom prst="rect">
            <a:avLst/>
          </a:prstGeom>
        </p:spPr>
        <p:txBody>
          <a:bodyPr wrap="square">
            <a:spAutoFit/>
          </a:bodyPr>
          <a:lstStyle/>
          <a:p>
            <a:r>
              <a:rPr lang="en-AU" altLang="en-US" sz="2755">
                <a:latin typeface="Cambria" panose="02040503050406030204" pitchFamily="18" charset="0"/>
              </a:rPr>
              <a:t>and so on...</a:t>
            </a:r>
          </a:p>
        </p:txBody>
      </p:sp>
      <p:sp>
        <p:nvSpPr>
          <p:cNvPr id="37" name="Rectangle 36">
            <a:extLst>
              <a:ext uri="{FF2B5EF4-FFF2-40B4-BE49-F238E27FC236}">
                <a16:creationId xmlns:a16="http://schemas.microsoft.com/office/drawing/2014/main" id="{633966FD-668F-48E5-870A-C4C36F3D1350}"/>
              </a:ext>
            </a:extLst>
          </p:cNvPr>
          <p:cNvSpPr/>
          <p:nvPr/>
        </p:nvSpPr>
        <p:spPr>
          <a:xfrm>
            <a:off x="5668502" y="5569205"/>
            <a:ext cx="5801538" cy="938951"/>
          </a:xfrm>
          <a:prstGeom prst="rect">
            <a:avLst/>
          </a:prstGeom>
        </p:spPr>
        <p:txBody>
          <a:bodyPr wrap="square">
            <a:spAutoFit/>
          </a:bodyPr>
          <a:lstStyle/>
          <a:p>
            <a:r>
              <a:rPr lang="en-AU" altLang="en-US" sz="2755">
                <a:latin typeface="Cambria" panose="02040503050406030204" pitchFamily="18" charset="0"/>
              </a:rPr>
              <a:t>and so on with no states where x = 2 again.</a:t>
            </a:r>
          </a:p>
        </p:txBody>
      </p:sp>
      <p:sp>
        <p:nvSpPr>
          <p:cNvPr id="41" name="Rectangle 40"/>
          <p:cNvSpPr/>
          <p:nvPr/>
        </p:nvSpPr>
        <p:spPr>
          <a:xfrm>
            <a:off x="553549" y="1461709"/>
            <a:ext cx="4415302" cy="514908"/>
          </a:xfrm>
          <a:prstGeom prst="rect">
            <a:avLst/>
          </a:prstGeom>
        </p:spPr>
        <p:txBody>
          <a:bodyPr wrap="square">
            <a:spAutoFit/>
          </a:bodyPr>
          <a:lstStyle/>
          <a:p>
            <a:r>
              <a:rPr lang="en-AU" altLang="en-US" sz="2755">
                <a:latin typeface="Cambria" panose="02040503050406030204" pitchFamily="18" charset="0"/>
              </a:rPr>
              <a:t>What about </a:t>
            </a:r>
            <a:r>
              <a:rPr lang="en-AU" altLang="en-US" sz="2755" b="1">
                <a:latin typeface="Cambria" panose="02040503050406030204" pitchFamily="18" charset="0"/>
              </a:rPr>
              <a:t>G</a:t>
            </a:r>
            <a:r>
              <a:rPr lang="en-AU" altLang="en-US" sz="2755">
                <a:latin typeface="Cambria" panose="02040503050406030204" pitchFamily="18" charset="0"/>
              </a:rPr>
              <a:t>(</a:t>
            </a:r>
            <a:r>
              <a:rPr lang="en-AU" altLang="en-US" sz="2755" b="1">
                <a:latin typeface="Cambria" panose="02040503050406030204" pitchFamily="18" charset="0"/>
              </a:rPr>
              <a:t>F</a:t>
            </a:r>
            <a:r>
              <a:rPr lang="en-AU" altLang="en-US" sz="2755">
                <a:latin typeface="Cambria" panose="02040503050406030204" pitchFamily="18" charset="0"/>
              </a:rPr>
              <a:t>(x = 2))?</a:t>
            </a:r>
            <a:endParaRPr lang="en-AU" altLang="en-US" sz="2755" b="1">
              <a:latin typeface="Cambria" panose="02040503050406030204" pitchFamily="18" charset="0"/>
            </a:endParaRPr>
          </a:p>
        </p:txBody>
      </p:sp>
      <p:sp>
        <p:nvSpPr>
          <p:cNvPr id="42" name="Rectangle 41"/>
          <p:cNvSpPr/>
          <p:nvPr/>
        </p:nvSpPr>
        <p:spPr>
          <a:xfrm>
            <a:off x="392849" y="2012838"/>
            <a:ext cx="10310148" cy="938951"/>
          </a:xfrm>
          <a:prstGeom prst="rect">
            <a:avLst/>
          </a:prstGeom>
        </p:spPr>
        <p:txBody>
          <a:bodyPr wrap="square">
            <a:spAutoFit/>
          </a:bodyPr>
          <a:lstStyle/>
          <a:p>
            <a:r>
              <a:rPr lang="en-AU" altLang="en-US" sz="2755">
                <a:latin typeface="Cambria" panose="02040503050406030204" pitchFamily="18" charset="0"/>
              </a:rPr>
              <a:t>Remember what we do for </a:t>
            </a:r>
            <a:r>
              <a:rPr lang="en-AU" altLang="en-US" sz="2755" b="1">
                <a:latin typeface="Cambria" panose="02040503050406030204" pitchFamily="18" charset="0"/>
              </a:rPr>
              <a:t>G</a:t>
            </a:r>
            <a:r>
              <a:rPr lang="en-AU" altLang="en-US" sz="2755">
                <a:latin typeface="Cambria" panose="02040503050406030204" pitchFamily="18" charset="0"/>
              </a:rPr>
              <a:t>(p) – the property p must hold on </a:t>
            </a:r>
            <a:r>
              <a:rPr lang="en-AU" altLang="en-US" sz="2755" b="1">
                <a:latin typeface="Cambria" panose="02040503050406030204" pitchFamily="18" charset="0"/>
              </a:rPr>
              <a:t>every</a:t>
            </a:r>
            <a:r>
              <a:rPr lang="en-AU" altLang="en-US" sz="2755">
                <a:latin typeface="Cambria" panose="02040503050406030204" pitchFamily="18" charset="0"/>
              </a:rPr>
              <a:t> state, not just the first one.</a:t>
            </a:r>
            <a:endParaRPr lang="en-AU" altLang="en-US" sz="2755" b="1">
              <a:latin typeface="Cambria" panose="02040503050406030204" pitchFamily="18" charset="0"/>
            </a:endParaRPr>
          </a:p>
        </p:txBody>
      </p:sp>
      <p:sp>
        <p:nvSpPr>
          <p:cNvPr id="43" name="Rectangle 42"/>
          <p:cNvSpPr/>
          <p:nvPr/>
        </p:nvSpPr>
        <p:spPr>
          <a:xfrm>
            <a:off x="380897" y="2968272"/>
            <a:ext cx="10609372" cy="514908"/>
          </a:xfrm>
          <a:prstGeom prst="rect">
            <a:avLst/>
          </a:prstGeom>
        </p:spPr>
        <p:txBody>
          <a:bodyPr wrap="square">
            <a:spAutoFit/>
          </a:bodyPr>
          <a:lstStyle/>
          <a:p>
            <a:r>
              <a:rPr lang="en-AU" altLang="en-US" sz="2755">
                <a:latin typeface="Cambria" panose="02040503050406030204" pitchFamily="18" charset="0"/>
              </a:rPr>
              <a:t>So at every state, check whether you can reach x = 2.</a:t>
            </a:r>
            <a:endParaRPr lang="en-AU" altLang="en-US" sz="2755" b="1">
              <a:latin typeface="Cambria" panose="02040503050406030204" pitchFamily="18" charset="0"/>
            </a:endParaRPr>
          </a:p>
        </p:txBody>
      </p:sp>
      <p:sp>
        <p:nvSpPr>
          <p:cNvPr id="44" name="Rectangle 43"/>
          <p:cNvSpPr/>
          <p:nvPr/>
        </p:nvSpPr>
        <p:spPr>
          <a:xfrm>
            <a:off x="8390036" y="2984756"/>
            <a:ext cx="3241175" cy="514908"/>
          </a:xfrm>
          <a:prstGeom prst="rect">
            <a:avLst/>
          </a:prstGeom>
        </p:spPr>
        <p:txBody>
          <a:bodyPr wrap="square">
            <a:spAutoFit/>
          </a:bodyPr>
          <a:lstStyle/>
          <a:p>
            <a:r>
              <a:rPr lang="en-AU" altLang="en-US" sz="2755" b="1">
                <a:solidFill>
                  <a:srgbClr val="FF0000"/>
                </a:solidFill>
                <a:latin typeface="Cambria" panose="02040503050406030204" pitchFamily="18" charset="0"/>
              </a:rPr>
              <a:t>No – not from s4.</a:t>
            </a:r>
          </a:p>
        </p:txBody>
      </p:sp>
    </p:spTree>
    <p:extLst>
      <p:ext uri="{BB962C8B-B14F-4D97-AF65-F5344CB8AC3E}">
        <p14:creationId xmlns:p14="http://schemas.microsoft.com/office/powerpoint/2010/main" val="251459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Future Operator</a:t>
            </a:r>
            <a:endParaRPr lang="en-US" sz="5314" dirty="0"/>
          </a:p>
        </p:txBody>
      </p:sp>
      <p:sp>
        <p:nvSpPr>
          <p:cNvPr id="8" name="TextBox 7">
            <a:extLst>
              <a:ext uri="{FF2B5EF4-FFF2-40B4-BE49-F238E27FC236}">
                <a16:creationId xmlns:a16="http://schemas.microsoft.com/office/drawing/2014/main" id="{717704B7-7F08-4715-BC23-E39F17ED31A4}"/>
              </a:ext>
            </a:extLst>
          </p:cNvPr>
          <p:cNvSpPr txBox="1"/>
          <p:nvPr/>
        </p:nvSpPr>
        <p:spPr>
          <a:xfrm>
            <a:off x="902239" y="3367265"/>
            <a:ext cx="2548705"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idle</a:t>
            </a:r>
          </a:p>
        </p:txBody>
      </p:sp>
      <p:sp>
        <p:nvSpPr>
          <p:cNvPr id="19" name="TextBox 18">
            <a:extLst>
              <a:ext uri="{FF2B5EF4-FFF2-40B4-BE49-F238E27FC236}">
                <a16:creationId xmlns:a16="http://schemas.microsoft.com/office/drawing/2014/main" id="{7D45558C-474F-4210-A66C-639B4DDFC79F}"/>
              </a:ext>
            </a:extLst>
          </p:cNvPr>
          <p:cNvSpPr txBox="1"/>
          <p:nvPr/>
        </p:nvSpPr>
        <p:spPr>
          <a:xfrm>
            <a:off x="4740896" y="3360291"/>
            <a:ext cx="2579905" cy="1909497"/>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cooking</a:t>
            </a:r>
          </a:p>
        </p:txBody>
      </p:sp>
      <p:sp>
        <p:nvSpPr>
          <p:cNvPr id="20" name="TextBox 19">
            <a:extLst>
              <a:ext uri="{FF2B5EF4-FFF2-40B4-BE49-F238E27FC236}">
                <a16:creationId xmlns:a16="http://schemas.microsoft.com/office/drawing/2014/main" id="{0A4DDE47-FBBA-4C9A-A555-6A07912BA9ED}"/>
              </a:ext>
            </a:extLst>
          </p:cNvPr>
          <p:cNvSpPr txBox="1"/>
          <p:nvPr/>
        </p:nvSpPr>
        <p:spPr>
          <a:xfrm>
            <a:off x="8378530" y="3360291"/>
            <a:ext cx="2611739"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timeout</a:t>
            </a:r>
          </a:p>
        </p:txBody>
      </p:sp>
      <p:cxnSp>
        <p:nvCxnSpPr>
          <p:cNvPr id="4" name="Straight Arrow Connector 3">
            <a:extLst>
              <a:ext uri="{FF2B5EF4-FFF2-40B4-BE49-F238E27FC236}">
                <a16:creationId xmlns:a16="http://schemas.microsoft.com/office/drawing/2014/main" id="{5E912E09-82D4-4FD4-AC26-F99660949762}"/>
              </a:ext>
            </a:extLst>
          </p:cNvPr>
          <p:cNvCxnSpPr>
            <a:cxnSpLocks/>
            <a:stCxn id="8" idx="3"/>
            <a:endCxn id="19" idx="1"/>
          </p:cNvCxnSpPr>
          <p:nvPr/>
        </p:nvCxnSpPr>
        <p:spPr>
          <a:xfrm>
            <a:off x="3450944" y="4094195"/>
            <a:ext cx="1289952" cy="220845"/>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3815DEE-DAB6-4196-9299-3FFC31FCBA34}"/>
              </a:ext>
            </a:extLst>
          </p:cNvPr>
          <p:cNvCxnSpPr>
            <a:cxnSpLocks/>
            <a:stCxn id="19" idx="3"/>
            <a:endCxn id="20" idx="1"/>
          </p:cNvCxnSpPr>
          <p:nvPr/>
        </p:nvCxnSpPr>
        <p:spPr>
          <a:xfrm flipV="1">
            <a:off x="7320801" y="4087221"/>
            <a:ext cx="1057729" cy="227819"/>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C85589-A3CF-428A-903B-C777159F7AF7}"/>
              </a:ext>
            </a:extLst>
          </p:cNvPr>
          <p:cNvSpPr txBox="1"/>
          <p:nvPr/>
        </p:nvSpPr>
        <p:spPr>
          <a:xfrm>
            <a:off x="8378530" y="5371463"/>
            <a:ext cx="2611739"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open</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open </a:t>
            </a:r>
          </a:p>
        </p:txBody>
      </p:sp>
      <p:cxnSp>
        <p:nvCxnSpPr>
          <p:cNvPr id="18" name="Straight Arrow Connector 17">
            <a:extLst>
              <a:ext uri="{FF2B5EF4-FFF2-40B4-BE49-F238E27FC236}">
                <a16:creationId xmlns:a16="http://schemas.microsoft.com/office/drawing/2014/main" id="{973BA001-11EC-486F-8702-6C95379FB839}"/>
              </a:ext>
            </a:extLst>
          </p:cNvPr>
          <p:cNvCxnSpPr>
            <a:cxnSpLocks/>
            <a:stCxn id="19" idx="3"/>
            <a:endCxn id="16" idx="1"/>
          </p:cNvCxnSpPr>
          <p:nvPr/>
        </p:nvCxnSpPr>
        <p:spPr>
          <a:xfrm>
            <a:off x="7320801" y="4315040"/>
            <a:ext cx="1057729" cy="1783353"/>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E51D8C3-6138-4045-91C7-AB311A349040}"/>
              </a:ext>
            </a:extLst>
          </p:cNvPr>
          <p:cNvCxnSpPr>
            <a:cxnSpLocks/>
            <a:stCxn id="20" idx="3"/>
          </p:cNvCxnSpPr>
          <p:nvPr/>
        </p:nvCxnSpPr>
        <p:spPr>
          <a:xfrm>
            <a:off x="10990269" y="4087221"/>
            <a:ext cx="576800"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DCDA7CA-4836-4530-9D67-DC7835D3416D}"/>
              </a:ext>
            </a:extLst>
          </p:cNvPr>
          <p:cNvCxnSpPr>
            <a:cxnSpLocks/>
            <a:stCxn id="16" idx="3"/>
          </p:cNvCxnSpPr>
          <p:nvPr/>
        </p:nvCxnSpPr>
        <p:spPr>
          <a:xfrm>
            <a:off x="10990268" y="6098393"/>
            <a:ext cx="479772" cy="928378"/>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B0B846E-D2BC-42EA-80FE-58212F6E946A}"/>
              </a:ext>
            </a:extLst>
          </p:cNvPr>
          <p:cNvSpPr/>
          <p:nvPr/>
        </p:nvSpPr>
        <p:spPr>
          <a:xfrm>
            <a:off x="812848" y="1528507"/>
            <a:ext cx="9681139" cy="514908"/>
          </a:xfrm>
          <a:prstGeom prst="rect">
            <a:avLst/>
          </a:prstGeom>
        </p:spPr>
        <p:txBody>
          <a:bodyPr wrap="square">
            <a:spAutoFit/>
          </a:bodyPr>
          <a:lstStyle/>
          <a:p>
            <a:r>
              <a:rPr lang="en-AU" altLang="en-US" sz="2755">
                <a:latin typeface="Cambria" panose="02040503050406030204" pitchFamily="18" charset="0"/>
              </a:rPr>
              <a:t>Does </a:t>
            </a:r>
            <a:r>
              <a:rPr lang="en-AU" altLang="en-US" sz="2755" b="1">
                <a:latin typeface="Cambria" panose="02040503050406030204" pitchFamily="18" charset="0"/>
              </a:rPr>
              <a:t>G</a:t>
            </a:r>
            <a:r>
              <a:rPr lang="en-AU" altLang="en-US" sz="2755">
                <a:latin typeface="Cambria" panose="02040503050406030204" pitchFamily="18" charset="0"/>
              </a:rPr>
              <a:t>(</a:t>
            </a:r>
            <a:r>
              <a:rPr lang="en-AU" altLang="en-US" sz="2755" b="1">
                <a:latin typeface="Cambria" panose="02040503050406030204" pitchFamily="18" charset="0"/>
              </a:rPr>
              <a:t>F</a:t>
            </a:r>
            <a:r>
              <a:rPr lang="en-AU" altLang="en-US" sz="2755">
                <a:latin typeface="Cambria" panose="02040503050406030204" pitchFamily="18" charset="0"/>
              </a:rPr>
              <a:t>(oven = idle) hold?</a:t>
            </a:r>
            <a:endParaRPr lang="en-AU" altLang="en-US" sz="2755" b="1">
              <a:latin typeface="Cambria" panose="02040503050406030204" pitchFamily="18" charset="0"/>
            </a:endParaRPr>
          </a:p>
        </p:txBody>
      </p:sp>
      <p:cxnSp>
        <p:nvCxnSpPr>
          <p:cNvPr id="42" name="Straight Arrow Connector 41">
            <a:extLst>
              <a:ext uri="{FF2B5EF4-FFF2-40B4-BE49-F238E27FC236}">
                <a16:creationId xmlns:a16="http://schemas.microsoft.com/office/drawing/2014/main" id="{1DCDA7CA-4836-4530-9D67-DC7835D3416D}"/>
              </a:ext>
            </a:extLst>
          </p:cNvPr>
          <p:cNvCxnSpPr>
            <a:cxnSpLocks/>
          </p:cNvCxnSpPr>
          <p:nvPr/>
        </p:nvCxnSpPr>
        <p:spPr>
          <a:xfrm flipH="1">
            <a:off x="2927949" y="7026772"/>
            <a:ext cx="8481689"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DCDA7CA-4836-4530-9D67-DC7835D3416D}"/>
              </a:ext>
            </a:extLst>
          </p:cNvPr>
          <p:cNvCxnSpPr>
            <a:cxnSpLocks/>
            <a:endCxn id="8" idx="2"/>
          </p:cNvCxnSpPr>
          <p:nvPr/>
        </p:nvCxnSpPr>
        <p:spPr>
          <a:xfrm flipH="1" flipV="1">
            <a:off x="2176591" y="4821125"/>
            <a:ext cx="751358" cy="221262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DCDA7CA-4836-4530-9D67-DC7835D3416D}"/>
              </a:ext>
            </a:extLst>
          </p:cNvPr>
          <p:cNvCxnSpPr>
            <a:cxnSpLocks/>
          </p:cNvCxnSpPr>
          <p:nvPr/>
        </p:nvCxnSpPr>
        <p:spPr>
          <a:xfrm flipH="1" flipV="1">
            <a:off x="11263599" y="3061901"/>
            <a:ext cx="183528" cy="1025321"/>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DCDA7CA-4836-4530-9D67-DC7835D3416D}"/>
              </a:ext>
            </a:extLst>
          </p:cNvPr>
          <p:cNvCxnSpPr>
            <a:cxnSpLocks/>
          </p:cNvCxnSpPr>
          <p:nvPr/>
        </p:nvCxnSpPr>
        <p:spPr>
          <a:xfrm flipH="1" flipV="1">
            <a:off x="2659330" y="3061901"/>
            <a:ext cx="8604269" cy="51957"/>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E51D8C3-6138-4045-91C7-AB311A349040}"/>
              </a:ext>
            </a:extLst>
          </p:cNvPr>
          <p:cNvCxnSpPr>
            <a:cxnSpLocks/>
          </p:cNvCxnSpPr>
          <p:nvPr/>
        </p:nvCxnSpPr>
        <p:spPr>
          <a:xfrm flipH="1">
            <a:off x="2306488" y="3087880"/>
            <a:ext cx="352842" cy="272412"/>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633966FD-668F-48E5-870A-C4C36F3D1350}"/>
              </a:ext>
            </a:extLst>
          </p:cNvPr>
          <p:cNvSpPr/>
          <p:nvPr/>
        </p:nvSpPr>
        <p:spPr>
          <a:xfrm>
            <a:off x="1364060" y="4856555"/>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62" name="Rectangle 61">
            <a:extLst>
              <a:ext uri="{FF2B5EF4-FFF2-40B4-BE49-F238E27FC236}">
                <a16:creationId xmlns:a16="http://schemas.microsoft.com/office/drawing/2014/main" id="{633966FD-668F-48E5-870A-C4C36F3D1350}"/>
              </a:ext>
            </a:extLst>
          </p:cNvPr>
          <p:cNvSpPr/>
          <p:nvPr/>
        </p:nvSpPr>
        <p:spPr>
          <a:xfrm>
            <a:off x="5604904" y="4814727"/>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63" name="Rectangle 62">
            <a:extLst>
              <a:ext uri="{FF2B5EF4-FFF2-40B4-BE49-F238E27FC236}">
                <a16:creationId xmlns:a16="http://schemas.microsoft.com/office/drawing/2014/main" id="{633966FD-668F-48E5-870A-C4C36F3D1350}"/>
              </a:ext>
            </a:extLst>
          </p:cNvPr>
          <p:cNvSpPr/>
          <p:nvPr/>
        </p:nvSpPr>
        <p:spPr>
          <a:xfrm>
            <a:off x="11103434" y="4341647"/>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64" name="Rectangle 63">
            <a:extLst>
              <a:ext uri="{FF2B5EF4-FFF2-40B4-BE49-F238E27FC236}">
                <a16:creationId xmlns:a16="http://schemas.microsoft.com/office/drawing/2014/main" id="{633966FD-668F-48E5-870A-C4C36F3D1350}"/>
              </a:ext>
            </a:extLst>
          </p:cNvPr>
          <p:cNvSpPr/>
          <p:nvPr/>
        </p:nvSpPr>
        <p:spPr>
          <a:xfrm>
            <a:off x="11063141" y="5526904"/>
            <a:ext cx="579073" cy="514908"/>
          </a:xfrm>
          <a:prstGeom prst="rect">
            <a:avLst/>
          </a:prstGeom>
        </p:spPr>
        <p:txBody>
          <a:bodyPr wrap="square">
            <a:spAutoFit/>
          </a:bodyPr>
          <a:lstStyle/>
          <a:p>
            <a:r>
              <a:rPr lang="en-AU" altLang="en-US" sz="2755">
                <a:latin typeface="Cambria" panose="02040503050406030204" pitchFamily="18" charset="0"/>
              </a:rPr>
              <a:t>s3</a:t>
            </a:r>
          </a:p>
        </p:txBody>
      </p:sp>
      <p:sp>
        <p:nvSpPr>
          <p:cNvPr id="23" name="Rectangle 22"/>
          <p:cNvSpPr/>
          <p:nvPr/>
        </p:nvSpPr>
        <p:spPr>
          <a:xfrm>
            <a:off x="5339136" y="1500070"/>
            <a:ext cx="1110608" cy="514908"/>
          </a:xfrm>
          <a:prstGeom prst="rect">
            <a:avLst/>
          </a:prstGeom>
        </p:spPr>
        <p:txBody>
          <a:bodyPr wrap="square">
            <a:spAutoFit/>
          </a:bodyPr>
          <a:lstStyle/>
          <a:p>
            <a:r>
              <a:rPr lang="en-AU" altLang="en-US" sz="2755" b="1">
                <a:solidFill>
                  <a:srgbClr val="009900"/>
                </a:solidFill>
                <a:latin typeface="Cambria" panose="02040503050406030204" pitchFamily="18" charset="0"/>
              </a:rPr>
              <a:t>Yes</a:t>
            </a:r>
          </a:p>
        </p:txBody>
      </p:sp>
      <p:sp>
        <p:nvSpPr>
          <p:cNvPr id="24" name="Rectangle 23">
            <a:extLst>
              <a:ext uri="{FF2B5EF4-FFF2-40B4-BE49-F238E27FC236}">
                <a16:creationId xmlns:a16="http://schemas.microsoft.com/office/drawing/2014/main" id="{CB0B846E-D2BC-42EA-80FE-58212F6E946A}"/>
              </a:ext>
            </a:extLst>
          </p:cNvPr>
          <p:cNvSpPr/>
          <p:nvPr/>
        </p:nvSpPr>
        <p:spPr>
          <a:xfrm>
            <a:off x="383058" y="2080277"/>
            <a:ext cx="11184011" cy="514908"/>
          </a:xfrm>
          <a:prstGeom prst="rect">
            <a:avLst/>
          </a:prstGeom>
        </p:spPr>
        <p:txBody>
          <a:bodyPr wrap="square">
            <a:spAutoFit/>
          </a:bodyPr>
          <a:lstStyle/>
          <a:p>
            <a:r>
              <a:rPr lang="en-AU" altLang="en-US" sz="2755">
                <a:latin typeface="Cambria" panose="02040503050406030204" pitchFamily="18" charset="0"/>
              </a:rPr>
              <a:t>On every trace, on all the steps, eventually you can get to oven = idle.</a:t>
            </a:r>
            <a:endParaRPr lang="en-AU" altLang="en-US" sz="2755" b="1">
              <a:latin typeface="Cambria" panose="02040503050406030204" pitchFamily="18" charset="0"/>
            </a:endParaRPr>
          </a:p>
        </p:txBody>
      </p:sp>
    </p:spTree>
    <p:extLst>
      <p:ext uri="{BB962C8B-B14F-4D97-AF65-F5344CB8AC3E}">
        <p14:creationId xmlns:p14="http://schemas.microsoft.com/office/powerpoint/2010/main" val="404007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Future Operator</a:t>
            </a:r>
            <a:endParaRPr lang="en-US" sz="5314" dirty="0"/>
          </a:p>
        </p:txBody>
      </p:sp>
      <p:sp>
        <p:nvSpPr>
          <p:cNvPr id="4" name="Rectangle 3"/>
          <p:cNvSpPr/>
          <p:nvPr/>
        </p:nvSpPr>
        <p:spPr>
          <a:xfrm>
            <a:off x="692211" y="1656813"/>
            <a:ext cx="10671587" cy="514908"/>
          </a:xfrm>
          <a:prstGeom prst="rect">
            <a:avLst/>
          </a:prstGeom>
        </p:spPr>
        <p:txBody>
          <a:bodyPr wrap="square">
            <a:spAutoFit/>
          </a:bodyPr>
          <a:lstStyle/>
          <a:p>
            <a:r>
              <a:rPr lang="en-AU" altLang="en-US" sz="2755" b="1">
                <a:latin typeface="Cambria" panose="02040503050406030204" pitchFamily="18" charset="0"/>
              </a:rPr>
              <a:t>G</a:t>
            </a:r>
            <a:r>
              <a:rPr lang="en-AU" altLang="en-US" sz="2755">
                <a:latin typeface="Cambria" panose="02040503050406030204" pitchFamily="18" charset="0"/>
              </a:rPr>
              <a:t>(</a:t>
            </a:r>
            <a:r>
              <a:rPr lang="en-AU" altLang="en-US" sz="2755" b="1">
                <a:latin typeface="Cambria" panose="02040503050406030204" pitchFamily="18" charset="0"/>
              </a:rPr>
              <a:t>F</a:t>
            </a:r>
            <a:r>
              <a:rPr lang="en-AU" altLang="en-US" sz="2755">
                <a:latin typeface="Cambria" panose="02040503050406030204" pitchFamily="18" charset="0"/>
              </a:rPr>
              <a:t>(oven = idle):</a:t>
            </a:r>
          </a:p>
        </p:txBody>
      </p:sp>
      <p:cxnSp>
        <p:nvCxnSpPr>
          <p:cNvPr id="5" name="Straight Connector 4">
            <a:extLst>
              <a:ext uri="{FF2B5EF4-FFF2-40B4-BE49-F238E27FC236}">
                <a16:creationId xmlns:a16="http://schemas.microsoft.com/office/drawing/2014/main" id="{70035E97-9653-467F-957E-E2B66FFBEEAD}"/>
              </a:ext>
            </a:extLst>
          </p:cNvPr>
          <p:cNvCxnSpPr/>
          <p:nvPr/>
        </p:nvCxnSpPr>
        <p:spPr>
          <a:xfrm>
            <a:off x="1032642" y="5049821"/>
            <a:ext cx="9957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4E3937-8BDA-4D82-9DB7-498356524063}"/>
              </a:ext>
            </a:extLst>
          </p:cNvPr>
          <p:cNvCxnSpPr/>
          <p:nvPr/>
        </p:nvCxnSpPr>
        <p:spPr>
          <a:xfrm>
            <a:off x="1335297" y="4483772"/>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8132D7-92F3-4F11-868D-897F85B4B605}"/>
              </a:ext>
            </a:extLst>
          </p:cNvPr>
          <p:cNvCxnSpPr/>
          <p:nvPr/>
        </p:nvCxnSpPr>
        <p:spPr>
          <a:xfrm>
            <a:off x="3875266" y="4483770"/>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621BFA-5947-4913-9C28-4714B35DF2A3}"/>
              </a:ext>
            </a:extLst>
          </p:cNvPr>
          <p:cNvCxnSpPr/>
          <p:nvPr/>
        </p:nvCxnSpPr>
        <p:spPr>
          <a:xfrm>
            <a:off x="6028004"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B5FA08C-44A5-4856-B091-F6459B0C6FF3}"/>
              </a:ext>
            </a:extLst>
          </p:cNvPr>
          <p:cNvCxnSpPr/>
          <p:nvPr/>
        </p:nvCxnSpPr>
        <p:spPr>
          <a:xfrm>
            <a:off x="8234149" y="4483767"/>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805947C-400C-49C8-9CF5-33762C0ACA92}"/>
              </a:ext>
            </a:extLst>
          </p:cNvPr>
          <p:cNvCxnSpPr/>
          <p:nvPr/>
        </p:nvCxnSpPr>
        <p:spPr>
          <a:xfrm>
            <a:off x="10469320" y="4483765"/>
            <a:ext cx="0" cy="92890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33966FD-668F-48E5-870A-C4C36F3D1350}"/>
              </a:ext>
            </a:extLst>
          </p:cNvPr>
          <p:cNvSpPr/>
          <p:nvPr/>
        </p:nvSpPr>
        <p:spPr>
          <a:xfrm>
            <a:off x="576100" y="5463814"/>
            <a:ext cx="2284695" cy="1362994"/>
          </a:xfrm>
          <a:prstGeom prst="rect">
            <a:avLst/>
          </a:prstGeom>
        </p:spPr>
        <p:txBody>
          <a:bodyPr wrap="square">
            <a:spAutoFit/>
          </a:bodyPr>
          <a:lstStyle/>
          <a:p>
            <a:r>
              <a:rPr lang="en-AU" altLang="en-US" sz="2755">
                <a:latin typeface="Cambria" panose="02040503050406030204" pitchFamily="18" charset="0"/>
              </a:rPr>
              <a:t>door = closed</a:t>
            </a:r>
          </a:p>
          <a:p>
            <a:r>
              <a:rPr lang="en-AU" altLang="en-US" sz="2755">
                <a:latin typeface="Cambria" panose="02040503050406030204" pitchFamily="18" charset="0"/>
              </a:rPr>
              <a:t>light = off</a:t>
            </a:r>
          </a:p>
          <a:p>
            <a:r>
              <a:rPr lang="en-AU" altLang="en-US" sz="2755">
                <a:latin typeface="Cambria" panose="02040503050406030204" pitchFamily="18" charset="0"/>
              </a:rPr>
              <a:t>oven = idle</a:t>
            </a:r>
          </a:p>
        </p:txBody>
      </p:sp>
      <p:sp>
        <p:nvSpPr>
          <p:cNvPr id="30" name="Rectangle 29">
            <a:extLst>
              <a:ext uri="{FF2B5EF4-FFF2-40B4-BE49-F238E27FC236}">
                <a16:creationId xmlns:a16="http://schemas.microsoft.com/office/drawing/2014/main" id="{633966FD-668F-48E5-870A-C4C36F3D1350}"/>
              </a:ext>
            </a:extLst>
          </p:cNvPr>
          <p:cNvSpPr/>
          <p:nvPr/>
        </p:nvSpPr>
        <p:spPr>
          <a:xfrm>
            <a:off x="1061017" y="3862790"/>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31" name="Rectangle 30">
            <a:extLst>
              <a:ext uri="{FF2B5EF4-FFF2-40B4-BE49-F238E27FC236}">
                <a16:creationId xmlns:a16="http://schemas.microsoft.com/office/drawing/2014/main" id="{633966FD-668F-48E5-870A-C4C36F3D1350}"/>
              </a:ext>
            </a:extLst>
          </p:cNvPr>
          <p:cNvSpPr/>
          <p:nvPr/>
        </p:nvSpPr>
        <p:spPr>
          <a:xfrm>
            <a:off x="3620385" y="3872181"/>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32" name="Rectangle 31">
            <a:extLst>
              <a:ext uri="{FF2B5EF4-FFF2-40B4-BE49-F238E27FC236}">
                <a16:creationId xmlns:a16="http://schemas.microsoft.com/office/drawing/2014/main" id="{633966FD-668F-48E5-870A-C4C36F3D1350}"/>
              </a:ext>
            </a:extLst>
          </p:cNvPr>
          <p:cNvSpPr/>
          <p:nvPr/>
        </p:nvSpPr>
        <p:spPr>
          <a:xfrm>
            <a:off x="5738468" y="3862790"/>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33" name="Rectangle 32">
            <a:extLst>
              <a:ext uri="{FF2B5EF4-FFF2-40B4-BE49-F238E27FC236}">
                <a16:creationId xmlns:a16="http://schemas.microsoft.com/office/drawing/2014/main" id="{633966FD-668F-48E5-870A-C4C36F3D1350}"/>
              </a:ext>
            </a:extLst>
          </p:cNvPr>
          <p:cNvSpPr/>
          <p:nvPr/>
        </p:nvSpPr>
        <p:spPr>
          <a:xfrm>
            <a:off x="7944613" y="3793332"/>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34" name="Rectangle 33">
            <a:extLst>
              <a:ext uri="{FF2B5EF4-FFF2-40B4-BE49-F238E27FC236}">
                <a16:creationId xmlns:a16="http://schemas.microsoft.com/office/drawing/2014/main" id="{633966FD-668F-48E5-870A-C4C36F3D1350}"/>
              </a:ext>
            </a:extLst>
          </p:cNvPr>
          <p:cNvSpPr/>
          <p:nvPr/>
        </p:nvSpPr>
        <p:spPr>
          <a:xfrm>
            <a:off x="10150757" y="3843807"/>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39" name="Rectangle 38">
            <a:extLst>
              <a:ext uri="{FF2B5EF4-FFF2-40B4-BE49-F238E27FC236}">
                <a16:creationId xmlns:a16="http://schemas.microsoft.com/office/drawing/2014/main" id="{633966FD-668F-48E5-870A-C4C36F3D1350}"/>
              </a:ext>
            </a:extLst>
          </p:cNvPr>
          <p:cNvSpPr/>
          <p:nvPr/>
        </p:nvSpPr>
        <p:spPr>
          <a:xfrm>
            <a:off x="3057110" y="5422281"/>
            <a:ext cx="2436152" cy="1362994"/>
          </a:xfrm>
          <a:prstGeom prst="rect">
            <a:avLst/>
          </a:prstGeom>
        </p:spPr>
        <p:txBody>
          <a:bodyPr wrap="square">
            <a:spAutoFit/>
          </a:bodyPr>
          <a:lstStyle/>
          <a:p>
            <a:r>
              <a:rPr lang="en-AU" altLang="en-US" sz="2755">
                <a:latin typeface="Cambria" panose="02040503050406030204" pitchFamily="18" charset="0"/>
              </a:rPr>
              <a:t>door = closed</a:t>
            </a:r>
          </a:p>
          <a:p>
            <a:r>
              <a:rPr lang="en-AU" altLang="en-US" sz="2755">
                <a:latin typeface="Cambria" panose="02040503050406030204" pitchFamily="18" charset="0"/>
              </a:rPr>
              <a:t>light = on</a:t>
            </a:r>
          </a:p>
          <a:p>
            <a:r>
              <a:rPr lang="en-AU" altLang="en-US" sz="2755">
                <a:latin typeface="Cambria" panose="02040503050406030204" pitchFamily="18" charset="0"/>
              </a:rPr>
              <a:t>oven = cooking</a:t>
            </a:r>
          </a:p>
        </p:txBody>
      </p:sp>
      <p:sp>
        <p:nvSpPr>
          <p:cNvPr id="40" name="Rectangle 39">
            <a:extLst>
              <a:ext uri="{FF2B5EF4-FFF2-40B4-BE49-F238E27FC236}">
                <a16:creationId xmlns:a16="http://schemas.microsoft.com/office/drawing/2014/main" id="{633966FD-668F-48E5-870A-C4C36F3D1350}"/>
              </a:ext>
            </a:extLst>
          </p:cNvPr>
          <p:cNvSpPr/>
          <p:nvPr/>
        </p:nvSpPr>
        <p:spPr>
          <a:xfrm>
            <a:off x="5597077" y="5422281"/>
            <a:ext cx="2436152" cy="1362994"/>
          </a:xfrm>
          <a:prstGeom prst="rect">
            <a:avLst/>
          </a:prstGeom>
        </p:spPr>
        <p:txBody>
          <a:bodyPr wrap="square">
            <a:spAutoFit/>
          </a:bodyPr>
          <a:lstStyle/>
          <a:p>
            <a:r>
              <a:rPr lang="en-AU" altLang="en-US" sz="2755">
                <a:latin typeface="Cambria" panose="02040503050406030204" pitchFamily="18" charset="0"/>
              </a:rPr>
              <a:t>door = closed</a:t>
            </a:r>
          </a:p>
          <a:p>
            <a:r>
              <a:rPr lang="en-AU" altLang="en-US" sz="2755">
                <a:latin typeface="Cambria" panose="02040503050406030204" pitchFamily="18" charset="0"/>
              </a:rPr>
              <a:t>light = off</a:t>
            </a:r>
          </a:p>
          <a:p>
            <a:r>
              <a:rPr lang="en-AU" altLang="en-US" sz="2755">
                <a:latin typeface="Cambria" panose="02040503050406030204" pitchFamily="18" charset="0"/>
              </a:rPr>
              <a:t>oven = timeout</a:t>
            </a:r>
          </a:p>
        </p:txBody>
      </p:sp>
      <p:sp>
        <p:nvSpPr>
          <p:cNvPr id="41" name="Rectangle 40">
            <a:extLst>
              <a:ext uri="{FF2B5EF4-FFF2-40B4-BE49-F238E27FC236}">
                <a16:creationId xmlns:a16="http://schemas.microsoft.com/office/drawing/2014/main" id="{633966FD-668F-48E5-870A-C4C36F3D1350}"/>
              </a:ext>
            </a:extLst>
          </p:cNvPr>
          <p:cNvSpPr/>
          <p:nvPr/>
        </p:nvSpPr>
        <p:spPr>
          <a:xfrm>
            <a:off x="7944613" y="5431891"/>
            <a:ext cx="2284695" cy="1362994"/>
          </a:xfrm>
          <a:prstGeom prst="rect">
            <a:avLst/>
          </a:prstGeom>
        </p:spPr>
        <p:txBody>
          <a:bodyPr wrap="square">
            <a:spAutoFit/>
          </a:bodyPr>
          <a:lstStyle/>
          <a:p>
            <a:r>
              <a:rPr lang="en-AU" altLang="en-US" sz="2755">
                <a:latin typeface="Cambria" panose="02040503050406030204" pitchFamily="18" charset="0"/>
              </a:rPr>
              <a:t>door = closed</a:t>
            </a:r>
          </a:p>
          <a:p>
            <a:r>
              <a:rPr lang="en-AU" altLang="en-US" sz="2755">
                <a:latin typeface="Cambria" panose="02040503050406030204" pitchFamily="18" charset="0"/>
              </a:rPr>
              <a:t>light = off</a:t>
            </a:r>
          </a:p>
          <a:p>
            <a:r>
              <a:rPr lang="en-AU" altLang="en-US" sz="2755">
                <a:latin typeface="Cambria" panose="02040503050406030204" pitchFamily="18" charset="0"/>
              </a:rPr>
              <a:t>oven = idle</a:t>
            </a:r>
          </a:p>
        </p:txBody>
      </p:sp>
      <p:sp>
        <p:nvSpPr>
          <p:cNvPr id="20" name="Rectangle 19"/>
          <p:cNvSpPr/>
          <p:nvPr/>
        </p:nvSpPr>
        <p:spPr>
          <a:xfrm>
            <a:off x="576100" y="2319545"/>
            <a:ext cx="10671587" cy="938951"/>
          </a:xfrm>
          <a:prstGeom prst="rect">
            <a:avLst/>
          </a:prstGeom>
        </p:spPr>
        <p:txBody>
          <a:bodyPr wrap="square">
            <a:spAutoFit/>
          </a:bodyPr>
          <a:lstStyle/>
          <a:p>
            <a:r>
              <a:rPr lang="en-AU" altLang="en-US" sz="2755">
                <a:latin typeface="Cambria" panose="02040503050406030204" pitchFamily="18" charset="0"/>
              </a:rPr>
              <a:t>Here is one trace. The state s0 is continuously reached, so from any state, you can eventually reach oven = idle.</a:t>
            </a:r>
          </a:p>
        </p:txBody>
      </p:sp>
    </p:spTree>
    <p:extLst>
      <p:ext uri="{BB962C8B-B14F-4D97-AF65-F5344CB8AC3E}">
        <p14:creationId xmlns:p14="http://schemas.microsoft.com/office/powerpoint/2010/main" val="327466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Future Operator</a:t>
            </a:r>
            <a:endParaRPr lang="en-US" sz="5314" dirty="0"/>
          </a:p>
        </p:txBody>
      </p:sp>
      <p:cxnSp>
        <p:nvCxnSpPr>
          <p:cNvPr id="5" name="Straight Connector 4">
            <a:extLst>
              <a:ext uri="{FF2B5EF4-FFF2-40B4-BE49-F238E27FC236}">
                <a16:creationId xmlns:a16="http://schemas.microsoft.com/office/drawing/2014/main" id="{70035E97-9653-467F-957E-E2B66FFBEEAD}"/>
              </a:ext>
            </a:extLst>
          </p:cNvPr>
          <p:cNvCxnSpPr/>
          <p:nvPr/>
        </p:nvCxnSpPr>
        <p:spPr>
          <a:xfrm>
            <a:off x="1032642" y="5049821"/>
            <a:ext cx="9957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4E3937-8BDA-4D82-9DB7-498356524063}"/>
              </a:ext>
            </a:extLst>
          </p:cNvPr>
          <p:cNvCxnSpPr/>
          <p:nvPr/>
        </p:nvCxnSpPr>
        <p:spPr>
          <a:xfrm>
            <a:off x="1335297" y="4483772"/>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8132D7-92F3-4F11-868D-897F85B4B605}"/>
              </a:ext>
            </a:extLst>
          </p:cNvPr>
          <p:cNvCxnSpPr/>
          <p:nvPr/>
        </p:nvCxnSpPr>
        <p:spPr>
          <a:xfrm>
            <a:off x="3875266" y="4483770"/>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621BFA-5947-4913-9C28-4714B35DF2A3}"/>
              </a:ext>
            </a:extLst>
          </p:cNvPr>
          <p:cNvCxnSpPr/>
          <p:nvPr/>
        </p:nvCxnSpPr>
        <p:spPr>
          <a:xfrm>
            <a:off x="6028004"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B5FA08C-44A5-4856-B091-F6459B0C6FF3}"/>
              </a:ext>
            </a:extLst>
          </p:cNvPr>
          <p:cNvCxnSpPr/>
          <p:nvPr/>
        </p:nvCxnSpPr>
        <p:spPr>
          <a:xfrm>
            <a:off x="8234149" y="4483767"/>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805947C-400C-49C8-9CF5-33762C0ACA92}"/>
              </a:ext>
            </a:extLst>
          </p:cNvPr>
          <p:cNvCxnSpPr/>
          <p:nvPr/>
        </p:nvCxnSpPr>
        <p:spPr>
          <a:xfrm>
            <a:off x="10469320" y="4483765"/>
            <a:ext cx="0" cy="92890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33966FD-668F-48E5-870A-C4C36F3D1350}"/>
              </a:ext>
            </a:extLst>
          </p:cNvPr>
          <p:cNvSpPr/>
          <p:nvPr/>
        </p:nvSpPr>
        <p:spPr>
          <a:xfrm>
            <a:off x="576100" y="5463814"/>
            <a:ext cx="2284695" cy="1362994"/>
          </a:xfrm>
          <a:prstGeom prst="rect">
            <a:avLst/>
          </a:prstGeom>
        </p:spPr>
        <p:txBody>
          <a:bodyPr wrap="square">
            <a:spAutoFit/>
          </a:bodyPr>
          <a:lstStyle/>
          <a:p>
            <a:r>
              <a:rPr lang="en-AU" altLang="en-US" sz="2755">
                <a:latin typeface="Cambria" panose="02040503050406030204" pitchFamily="18" charset="0"/>
              </a:rPr>
              <a:t>door = closed</a:t>
            </a:r>
          </a:p>
          <a:p>
            <a:r>
              <a:rPr lang="en-AU" altLang="en-US" sz="2755">
                <a:latin typeface="Cambria" panose="02040503050406030204" pitchFamily="18" charset="0"/>
              </a:rPr>
              <a:t>light = off</a:t>
            </a:r>
          </a:p>
          <a:p>
            <a:r>
              <a:rPr lang="en-AU" altLang="en-US" sz="2755">
                <a:latin typeface="Cambria" panose="02040503050406030204" pitchFamily="18" charset="0"/>
              </a:rPr>
              <a:t>oven = idle</a:t>
            </a:r>
          </a:p>
        </p:txBody>
      </p:sp>
      <p:sp>
        <p:nvSpPr>
          <p:cNvPr id="30" name="Rectangle 29">
            <a:extLst>
              <a:ext uri="{FF2B5EF4-FFF2-40B4-BE49-F238E27FC236}">
                <a16:creationId xmlns:a16="http://schemas.microsoft.com/office/drawing/2014/main" id="{633966FD-668F-48E5-870A-C4C36F3D1350}"/>
              </a:ext>
            </a:extLst>
          </p:cNvPr>
          <p:cNvSpPr/>
          <p:nvPr/>
        </p:nvSpPr>
        <p:spPr>
          <a:xfrm>
            <a:off x="1061017" y="3862790"/>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31" name="Rectangle 30">
            <a:extLst>
              <a:ext uri="{FF2B5EF4-FFF2-40B4-BE49-F238E27FC236}">
                <a16:creationId xmlns:a16="http://schemas.microsoft.com/office/drawing/2014/main" id="{633966FD-668F-48E5-870A-C4C36F3D1350}"/>
              </a:ext>
            </a:extLst>
          </p:cNvPr>
          <p:cNvSpPr/>
          <p:nvPr/>
        </p:nvSpPr>
        <p:spPr>
          <a:xfrm>
            <a:off x="3620385" y="3872181"/>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32" name="Rectangle 31">
            <a:extLst>
              <a:ext uri="{FF2B5EF4-FFF2-40B4-BE49-F238E27FC236}">
                <a16:creationId xmlns:a16="http://schemas.microsoft.com/office/drawing/2014/main" id="{633966FD-668F-48E5-870A-C4C36F3D1350}"/>
              </a:ext>
            </a:extLst>
          </p:cNvPr>
          <p:cNvSpPr/>
          <p:nvPr/>
        </p:nvSpPr>
        <p:spPr>
          <a:xfrm>
            <a:off x="5738468" y="3862790"/>
            <a:ext cx="579073" cy="514908"/>
          </a:xfrm>
          <a:prstGeom prst="rect">
            <a:avLst/>
          </a:prstGeom>
        </p:spPr>
        <p:txBody>
          <a:bodyPr wrap="square">
            <a:spAutoFit/>
          </a:bodyPr>
          <a:lstStyle/>
          <a:p>
            <a:r>
              <a:rPr lang="en-AU" altLang="en-US" sz="2755">
                <a:latin typeface="Cambria" panose="02040503050406030204" pitchFamily="18" charset="0"/>
              </a:rPr>
              <a:t>s3</a:t>
            </a:r>
          </a:p>
        </p:txBody>
      </p:sp>
      <p:sp>
        <p:nvSpPr>
          <p:cNvPr id="33" name="Rectangle 32">
            <a:extLst>
              <a:ext uri="{FF2B5EF4-FFF2-40B4-BE49-F238E27FC236}">
                <a16:creationId xmlns:a16="http://schemas.microsoft.com/office/drawing/2014/main" id="{633966FD-668F-48E5-870A-C4C36F3D1350}"/>
              </a:ext>
            </a:extLst>
          </p:cNvPr>
          <p:cNvSpPr/>
          <p:nvPr/>
        </p:nvSpPr>
        <p:spPr>
          <a:xfrm>
            <a:off x="7944613" y="3793332"/>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34" name="Rectangle 33">
            <a:extLst>
              <a:ext uri="{FF2B5EF4-FFF2-40B4-BE49-F238E27FC236}">
                <a16:creationId xmlns:a16="http://schemas.microsoft.com/office/drawing/2014/main" id="{633966FD-668F-48E5-870A-C4C36F3D1350}"/>
              </a:ext>
            </a:extLst>
          </p:cNvPr>
          <p:cNvSpPr/>
          <p:nvPr/>
        </p:nvSpPr>
        <p:spPr>
          <a:xfrm>
            <a:off x="10150757" y="3843807"/>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39" name="Rectangle 38">
            <a:extLst>
              <a:ext uri="{FF2B5EF4-FFF2-40B4-BE49-F238E27FC236}">
                <a16:creationId xmlns:a16="http://schemas.microsoft.com/office/drawing/2014/main" id="{633966FD-668F-48E5-870A-C4C36F3D1350}"/>
              </a:ext>
            </a:extLst>
          </p:cNvPr>
          <p:cNvSpPr/>
          <p:nvPr/>
        </p:nvSpPr>
        <p:spPr>
          <a:xfrm>
            <a:off x="3057110" y="5422281"/>
            <a:ext cx="2436152" cy="1362994"/>
          </a:xfrm>
          <a:prstGeom prst="rect">
            <a:avLst/>
          </a:prstGeom>
        </p:spPr>
        <p:txBody>
          <a:bodyPr wrap="square">
            <a:spAutoFit/>
          </a:bodyPr>
          <a:lstStyle/>
          <a:p>
            <a:r>
              <a:rPr lang="en-AU" altLang="en-US" sz="2755">
                <a:latin typeface="Cambria" panose="02040503050406030204" pitchFamily="18" charset="0"/>
              </a:rPr>
              <a:t>door = closed</a:t>
            </a:r>
          </a:p>
          <a:p>
            <a:r>
              <a:rPr lang="en-AU" altLang="en-US" sz="2755">
                <a:latin typeface="Cambria" panose="02040503050406030204" pitchFamily="18" charset="0"/>
              </a:rPr>
              <a:t>light = on</a:t>
            </a:r>
          </a:p>
          <a:p>
            <a:r>
              <a:rPr lang="en-AU" altLang="en-US" sz="2755">
                <a:latin typeface="Cambria" panose="02040503050406030204" pitchFamily="18" charset="0"/>
              </a:rPr>
              <a:t>oven = cooking</a:t>
            </a:r>
          </a:p>
        </p:txBody>
      </p:sp>
      <p:sp>
        <p:nvSpPr>
          <p:cNvPr id="40" name="Rectangle 39">
            <a:extLst>
              <a:ext uri="{FF2B5EF4-FFF2-40B4-BE49-F238E27FC236}">
                <a16:creationId xmlns:a16="http://schemas.microsoft.com/office/drawing/2014/main" id="{633966FD-668F-48E5-870A-C4C36F3D1350}"/>
              </a:ext>
            </a:extLst>
          </p:cNvPr>
          <p:cNvSpPr/>
          <p:nvPr/>
        </p:nvSpPr>
        <p:spPr>
          <a:xfrm>
            <a:off x="5597077" y="5422281"/>
            <a:ext cx="2436152" cy="1362994"/>
          </a:xfrm>
          <a:prstGeom prst="rect">
            <a:avLst/>
          </a:prstGeom>
        </p:spPr>
        <p:txBody>
          <a:bodyPr wrap="square">
            <a:spAutoFit/>
          </a:bodyPr>
          <a:lstStyle/>
          <a:p>
            <a:r>
              <a:rPr lang="en-AU" altLang="en-US" sz="2755">
                <a:latin typeface="Cambria" panose="02040503050406030204" pitchFamily="18" charset="0"/>
              </a:rPr>
              <a:t>door = open</a:t>
            </a:r>
          </a:p>
          <a:p>
            <a:r>
              <a:rPr lang="en-AU" altLang="en-US" sz="2755">
                <a:latin typeface="Cambria" panose="02040503050406030204" pitchFamily="18" charset="0"/>
              </a:rPr>
              <a:t>light = on</a:t>
            </a:r>
          </a:p>
          <a:p>
            <a:r>
              <a:rPr lang="en-AU" altLang="en-US" sz="2755">
                <a:latin typeface="Cambria" panose="02040503050406030204" pitchFamily="18" charset="0"/>
              </a:rPr>
              <a:t>oven = open</a:t>
            </a:r>
          </a:p>
        </p:txBody>
      </p:sp>
      <p:sp>
        <p:nvSpPr>
          <p:cNvPr id="41" name="Rectangle 40">
            <a:extLst>
              <a:ext uri="{FF2B5EF4-FFF2-40B4-BE49-F238E27FC236}">
                <a16:creationId xmlns:a16="http://schemas.microsoft.com/office/drawing/2014/main" id="{633966FD-668F-48E5-870A-C4C36F3D1350}"/>
              </a:ext>
            </a:extLst>
          </p:cNvPr>
          <p:cNvSpPr/>
          <p:nvPr/>
        </p:nvSpPr>
        <p:spPr>
          <a:xfrm>
            <a:off x="7944613" y="5431891"/>
            <a:ext cx="2284695" cy="1362994"/>
          </a:xfrm>
          <a:prstGeom prst="rect">
            <a:avLst/>
          </a:prstGeom>
        </p:spPr>
        <p:txBody>
          <a:bodyPr wrap="square">
            <a:spAutoFit/>
          </a:bodyPr>
          <a:lstStyle/>
          <a:p>
            <a:r>
              <a:rPr lang="en-AU" altLang="en-US" sz="2755">
                <a:latin typeface="Cambria" panose="02040503050406030204" pitchFamily="18" charset="0"/>
              </a:rPr>
              <a:t>door = closed</a:t>
            </a:r>
          </a:p>
          <a:p>
            <a:r>
              <a:rPr lang="en-AU" altLang="en-US" sz="2755">
                <a:latin typeface="Cambria" panose="02040503050406030204" pitchFamily="18" charset="0"/>
              </a:rPr>
              <a:t>light = off</a:t>
            </a:r>
          </a:p>
          <a:p>
            <a:r>
              <a:rPr lang="en-AU" altLang="en-US" sz="2755">
                <a:latin typeface="Cambria" panose="02040503050406030204" pitchFamily="18" charset="0"/>
              </a:rPr>
              <a:t>oven = idle</a:t>
            </a:r>
          </a:p>
        </p:txBody>
      </p:sp>
      <p:sp>
        <p:nvSpPr>
          <p:cNvPr id="28" name="Rectangle 27"/>
          <p:cNvSpPr/>
          <p:nvPr/>
        </p:nvSpPr>
        <p:spPr>
          <a:xfrm>
            <a:off x="692211" y="1656813"/>
            <a:ext cx="10671587" cy="514908"/>
          </a:xfrm>
          <a:prstGeom prst="rect">
            <a:avLst/>
          </a:prstGeom>
        </p:spPr>
        <p:txBody>
          <a:bodyPr wrap="square">
            <a:spAutoFit/>
          </a:bodyPr>
          <a:lstStyle/>
          <a:p>
            <a:r>
              <a:rPr lang="en-AU" altLang="en-US" sz="2755" b="1">
                <a:latin typeface="Cambria" panose="02040503050406030204" pitchFamily="18" charset="0"/>
              </a:rPr>
              <a:t>G</a:t>
            </a:r>
            <a:r>
              <a:rPr lang="en-AU" altLang="en-US" sz="2755">
                <a:latin typeface="Cambria" panose="02040503050406030204" pitchFamily="18" charset="0"/>
              </a:rPr>
              <a:t>(</a:t>
            </a:r>
            <a:r>
              <a:rPr lang="en-AU" altLang="en-US" sz="2755" b="1">
                <a:latin typeface="Cambria" panose="02040503050406030204" pitchFamily="18" charset="0"/>
              </a:rPr>
              <a:t>F</a:t>
            </a:r>
            <a:r>
              <a:rPr lang="en-AU" altLang="en-US" sz="2755">
                <a:latin typeface="Cambria" panose="02040503050406030204" pitchFamily="18" charset="0"/>
              </a:rPr>
              <a:t>(oven = idle):</a:t>
            </a:r>
          </a:p>
        </p:txBody>
      </p:sp>
      <p:sp>
        <p:nvSpPr>
          <p:cNvPr id="29" name="Rectangle 28"/>
          <p:cNvSpPr/>
          <p:nvPr/>
        </p:nvSpPr>
        <p:spPr>
          <a:xfrm>
            <a:off x="576100" y="2319545"/>
            <a:ext cx="10671587" cy="938951"/>
          </a:xfrm>
          <a:prstGeom prst="rect">
            <a:avLst/>
          </a:prstGeom>
        </p:spPr>
        <p:txBody>
          <a:bodyPr wrap="square">
            <a:spAutoFit/>
          </a:bodyPr>
          <a:lstStyle/>
          <a:p>
            <a:r>
              <a:rPr lang="en-AU" altLang="en-US" sz="2755">
                <a:latin typeface="Cambria" panose="02040503050406030204" pitchFamily="18" charset="0"/>
              </a:rPr>
              <a:t>Here is </a:t>
            </a:r>
            <a:r>
              <a:rPr lang="en-AU" altLang="en-US" sz="2755" i="1">
                <a:latin typeface="Cambria" panose="02040503050406030204" pitchFamily="18" charset="0"/>
              </a:rPr>
              <a:t>another</a:t>
            </a:r>
            <a:r>
              <a:rPr lang="en-AU" altLang="en-US" sz="2755">
                <a:latin typeface="Cambria" panose="02040503050406030204" pitchFamily="18" charset="0"/>
              </a:rPr>
              <a:t> trace. The state s0 is continuously reached, so from any state, you can eventually reach oven = idle.</a:t>
            </a:r>
          </a:p>
        </p:txBody>
      </p:sp>
      <p:sp>
        <p:nvSpPr>
          <p:cNvPr id="20" name="Rectangle 19">
            <a:extLst>
              <a:ext uri="{FF2B5EF4-FFF2-40B4-BE49-F238E27FC236}">
                <a16:creationId xmlns:a16="http://schemas.microsoft.com/office/drawing/2014/main" id="{90B96926-58E3-4751-9872-6785205B233C}"/>
              </a:ext>
            </a:extLst>
          </p:cNvPr>
          <p:cNvSpPr/>
          <p:nvPr/>
        </p:nvSpPr>
        <p:spPr>
          <a:xfrm>
            <a:off x="4934794" y="1494147"/>
            <a:ext cx="7384328" cy="514908"/>
          </a:xfrm>
          <a:prstGeom prst="rect">
            <a:avLst/>
          </a:prstGeom>
        </p:spPr>
        <p:txBody>
          <a:bodyPr wrap="square">
            <a:spAutoFit/>
          </a:bodyPr>
          <a:lstStyle/>
          <a:p>
            <a:r>
              <a:rPr lang="en-AU" altLang="en-US" sz="2755">
                <a:latin typeface="Cambria" panose="02040503050406030204" pitchFamily="18" charset="0"/>
              </a:rPr>
              <a:t>This is called </a:t>
            </a:r>
            <a:r>
              <a:rPr lang="en-AU" altLang="en-US" sz="2755" b="1">
                <a:latin typeface="Cambria" panose="02040503050406030204" pitchFamily="18" charset="0"/>
              </a:rPr>
              <a:t>infinitely often</a:t>
            </a:r>
            <a:r>
              <a:rPr lang="en-AU" altLang="en-US" sz="2755">
                <a:latin typeface="Cambria" panose="02040503050406030204" pitchFamily="18" charset="0"/>
              </a:rPr>
              <a:t>.</a:t>
            </a:r>
          </a:p>
        </p:txBody>
      </p:sp>
    </p:spTree>
    <p:extLst>
      <p:ext uri="{BB962C8B-B14F-4D97-AF65-F5344CB8AC3E}">
        <p14:creationId xmlns:p14="http://schemas.microsoft.com/office/powerpoint/2010/main" val="3254480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Future Operator</a:t>
            </a:r>
            <a:endParaRPr lang="en-US" sz="5314" dirty="0"/>
          </a:p>
        </p:txBody>
      </p:sp>
      <p:sp>
        <p:nvSpPr>
          <p:cNvPr id="8" name="TextBox 7">
            <a:extLst>
              <a:ext uri="{FF2B5EF4-FFF2-40B4-BE49-F238E27FC236}">
                <a16:creationId xmlns:a16="http://schemas.microsoft.com/office/drawing/2014/main" id="{717704B7-7F08-4715-BC23-E39F17ED31A4}"/>
              </a:ext>
            </a:extLst>
          </p:cNvPr>
          <p:cNvSpPr txBox="1"/>
          <p:nvPr/>
        </p:nvSpPr>
        <p:spPr>
          <a:xfrm>
            <a:off x="902239" y="3367265"/>
            <a:ext cx="2548705"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idle</a:t>
            </a:r>
          </a:p>
        </p:txBody>
      </p:sp>
      <p:sp>
        <p:nvSpPr>
          <p:cNvPr id="19" name="TextBox 18">
            <a:extLst>
              <a:ext uri="{FF2B5EF4-FFF2-40B4-BE49-F238E27FC236}">
                <a16:creationId xmlns:a16="http://schemas.microsoft.com/office/drawing/2014/main" id="{7D45558C-474F-4210-A66C-639B4DDFC79F}"/>
              </a:ext>
            </a:extLst>
          </p:cNvPr>
          <p:cNvSpPr txBox="1"/>
          <p:nvPr/>
        </p:nvSpPr>
        <p:spPr>
          <a:xfrm>
            <a:off x="4740896" y="3360291"/>
            <a:ext cx="2579905" cy="1909497"/>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cooking</a:t>
            </a:r>
          </a:p>
        </p:txBody>
      </p:sp>
      <p:sp>
        <p:nvSpPr>
          <p:cNvPr id="20" name="TextBox 19">
            <a:extLst>
              <a:ext uri="{FF2B5EF4-FFF2-40B4-BE49-F238E27FC236}">
                <a16:creationId xmlns:a16="http://schemas.microsoft.com/office/drawing/2014/main" id="{0A4DDE47-FBBA-4C9A-A555-6A07912BA9ED}"/>
              </a:ext>
            </a:extLst>
          </p:cNvPr>
          <p:cNvSpPr txBox="1"/>
          <p:nvPr/>
        </p:nvSpPr>
        <p:spPr>
          <a:xfrm>
            <a:off x="8378530" y="3360291"/>
            <a:ext cx="2611739"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timeout</a:t>
            </a:r>
          </a:p>
        </p:txBody>
      </p:sp>
      <p:cxnSp>
        <p:nvCxnSpPr>
          <p:cNvPr id="4" name="Straight Arrow Connector 3">
            <a:extLst>
              <a:ext uri="{FF2B5EF4-FFF2-40B4-BE49-F238E27FC236}">
                <a16:creationId xmlns:a16="http://schemas.microsoft.com/office/drawing/2014/main" id="{5E912E09-82D4-4FD4-AC26-F99660949762}"/>
              </a:ext>
            </a:extLst>
          </p:cNvPr>
          <p:cNvCxnSpPr>
            <a:cxnSpLocks/>
            <a:stCxn id="8" idx="3"/>
            <a:endCxn id="19" idx="1"/>
          </p:cNvCxnSpPr>
          <p:nvPr/>
        </p:nvCxnSpPr>
        <p:spPr>
          <a:xfrm>
            <a:off x="3450944" y="4094195"/>
            <a:ext cx="1289952" cy="220845"/>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3815DEE-DAB6-4196-9299-3FFC31FCBA34}"/>
              </a:ext>
            </a:extLst>
          </p:cNvPr>
          <p:cNvCxnSpPr>
            <a:cxnSpLocks/>
            <a:stCxn id="19" idx="3"/>
            <a:endCxn id="20" idx="1"/>
          </p:cNvCxnSpPr>
          <p:nvPr/>
        </p:nvCxnSpPr>
        <p:spPr>
          <a:xfrm flipV="1">
            <a:off x="7320801" y="4087221"/>
            <a:ext cx="1057729" cy="227819"/>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C85589-A3CF-428A-903B-C777159F7AF7}"/>
              </a:ext>
            </a:extLst>
          </p:cNvPr>
          <p:cNvSpPr txBox="1"/>
          <p:nvPr/>
        </p:nvSpPr>
        <p:spPr>
          <a:xfrm>
            <a:off x="8378530" y="5371463"/>
            <a:ext cx="2611739"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open</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open </a:t>
            </a:r>
          </a:p>
        </p:txBody>
      </p:sp>
      <p:cxnSp>
        <p:nvCxnSpPr>
          <p:cNvPr id="18" name="Straight Arrow Connector 17">
            <a:extLst>
              <a:ext uri="{FF2B5EF4-FFF2-40B4-BE49-F238E27FC236}">
                <a16:creationId xmlns:a16="http://schemas.microsoft.com/office/drawing/2014/main" id="{973BA001-11EC-486F-8702-6C95379FB839}"/>
              </a:ext>
            </a:extLst>
          </p:cNvPr>
          <p:cNvCxnSpPr>
            <a:cxnSpLocks/>
            <a:stCxn id="19" idx="3"/>
            <a:endCxn id="16" idx="1"/>
          </p:cNvCxnSpPr>
          <p:nvPr/>
        </p:nvCxnSpPr>
        <p:spPr>
          <a:xfrm>
            <a:off x="7320801" y="4315040"/>
            <a:ext cx="1057729" cy="1783353"/>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E51D8C3-6138-4045-91C7-AB311A349040}"/>
              </a:ext>
            </a:extLst>
          </p:cNvPr>
          <p:cNvCxnSpPr>
            <a:cxnSpLocks/>
            <a:stCxn id="20" idx="3"/>
          </p:cNvCxnSpPr>
          <p:nvPr/>
        </p:nvCxnSpPr>
        <p:spPr>
          <a:xfrm>
            <a:off x="10990269" y="4087221"/>
            <a:ext cx="576800"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DCDA7CA-4836-4530-9D67-DC7835D3416D}"/>
              </a:ext>
            </a:extLst>
          </p:cNvPr>
          <p:cNvCxnSpPr>
            <a:cxnSpLocks/>
            <a:stCxn id="16" idx="3"/>
          </p:cNvCxnSpPr>
          <p:nvPr/>
        </p:nvCxnSpPr>
        <p:spPr>
          <a:xfrm>
            <a:off x="10990268" y="6098393"/>
            <a:ext cx="479772" cy="928378"/>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B0B846E-D2BC-42EA-80FE-58212F6E946A}"/>
              </a:ext>
            </a:extLst>
          </p:cNvPr>
          <p:cNvSpPr/>
          <p:nvPr/>
        </p:nvSpPr>
        <p:spPr>
          <a:xfrm>
            <a:off x="812848" y="1528507"/>
            <a:ext cx="9681139" cy="514908"/>
          </a:xfrm>
          <a:prstGeom prst="rect">
            <a:avLst/>
          </a:prstGeom>
        </p:spPr>
        <p:txBody>
          <a:bodyPr wrap="square">
            <a:spAutoFit/>
          </a:bodyPr>
          <a:lstStyle/>
          <a:p>
            <a:r>
              <a:rPr lang="en-AU" altLang="en-US" sz="2755">
                <a:latin typeface="Cambria" panose="02040503050406030204" pitchFamily="18" charset="0"/>
              </a:rPr>
              <a:t>Does </a:t>
            </a:r>
            <a:r>
              <a:rPr lang="en-AU" altLang="en-US" sz="2755" b="1">
                <a:latin typeface="Cambria" panose="02040503050406030204" pitchFamily="18" charset="0"/>
              </a:rPr>
              <a:t>G</a:t>
            </a:r>
            <a:r>
              <a:rPr lang="en-AU" altLang="en-US" sz="2755">
                <a:latin typeface="Cambria" panose="02040503050406030204" pitchFamily="18" charset="0"/>
              </a:rPr>
              <a:t>(</a:t>
            </a:r>
            <a:r>
              <a:rPr lang="en-AU" altLang="en-US" sz="2755" b="1">
                <a:latin typeface="Cambria" panose="02040503050406030204" pitchFamily="18" charset="0"/>
              </a:rPr>
              <a:t>F</a:t>
            </a:r>
            <a:r>
              <a:rPr lang="en-AU" altLang="en-US" sz="2755">
                <a:latin typeface="Cambria" panose="02040503050406030204" pitchFamily="18" charset="0"/>
              </a:rPr>
              <a:t>(door = open) hold?</a:t>
            </a:r>
            <a:endParaRPr lang="en-AU" altLang="en-US" sz="2755" b="1">
              <a:latin typeface="Cambria" panose="02040503050406030204" pitchFamily="18" charset="0"/>
            </a:endParaRPr>
          </a:p>
        </p:txBody>
      </p:sp>
      <p:cxnSp>
        <p:nvCxnSpPr>
          <p:cNvPr id="42" name="Straight Arrow Connector 41">
            <a:extLst>
              <a:ext uri="{FF2B5EF4-FFF2-40B4-BE49-F238E27FC236}">
                <a16:creationId xmlns:a16="http://schemas.microsoft.com/office/drawing/2014/main" id="{1DCDA7CA-4836-4530-9D67-DC7835D3416D}"/>
              </a:ext>
            </a:extLst>
          </p:cNvPr>
          <p:cNvCxnSpPr>
            <a:cxnSpLocks/>
          </p:cNvCxnSpPr>
          <p:nvPr/>
        </p:nvCxnSpPr>
        <p:spPr>
          <a:xfrm flipH="1">
            <a:off x="2927949" y="7026772"/>
            <a:ext cx="8481689"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DCDA7CA-4836-4530-9D67-DC7835D3416D}"/>
              </a:ext>
            </a:extLst>
          </p:cNvPr>
          <p:cNvCxnSpPr>
            <a:cxnSpLocks/>
            <a:endCxn id="8" idx="2"/>
          </p:cNvCxnSpPr>
          <p:nvPr/>
        </p:nvCxnSpPr>
        <p:spPr>
          <a:xfrm flipH="1" flipV="1">
            <a:off x="2176591" y="4821125"/>
            <a:ext cx="751358" cy="221262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DCDA7CA-4836-4530-9D67-DC7835D3416D}"/>
              </a:ext>
            </a:extLst>
          </p:cNvPr>
          <p:cNvCxnSpPr>
            <a:cxnSpLocks/>
          </p:cNvCxnSpPr>
          <p:nvPr/>
        </p:nvCxnSpPr>
        <p:spPr>
          <a:xfrm flipH="1" flipV="1">
            <a:off x="11263599" y="3061901"/>
            <a:ext cx="183528" cy="1025321"/>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DCDA7CA-4836-4530-9D67-DC7835D3416D}"/>
              </a:ext>
            </a:extLst>
          </p:cNvPr>
          <p:cNvCxnSpPr>
            <a:cxnSpLocks/>
          </p:cNvCxnSpPr>
          <p:nvPr/>
        </p:nvCxnSpPr>
        <p:spPr>
          <a:xfrm flipH="1" flipV="1">
            <a:off x="2659330" y="3061901"/>
            <a:ext cx="8604269" cy="51957"/>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E51D8C3-6138-4045-91C7-AB311A349040}"/>
              </a:ext>
            </a:extLst>
          </p:cNvPr>
          <p:cNvCxnSpPr>
            <a:cxnSpLocks/>
          </p:cNvCxnSpPr>
          <p:nvPr/>
        </p:nvCxnSpPr>
        <p:spPr>
          <a:xfrm flipH="1">
            <a:off x="2306488" y="3087880"/>
            <a:ext cx="352842" cy="272412"/>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633966FD-668F-48E5-870A-C4C36F3D1350}"/>
              </a:ext>
            </a:extLst>
          </p:cNvPr>
          <p:cNvSpPr/>
          <p:nvPr/>
        </p:nvSpPr>
        <p:spPr>
          <a:xfrm>
            <a:off x="1364060" y="4856555"/>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62" name="Rectangle 61">
            <a:extLst>
              <a:ext uri="{FF2B5EF4-FFF2-40B4-BE49-F238E27FC236}">
                <a16:creationId xmlns:a16="http://schemas.microsoft.com/office/drawing/2014/main" id="{633966FD-668F-48E5-870A-C4C36F3D1350}"/>
              </a:ext>
            </a:extLst>
          </p:cNvPr>
          <p:cNvSpPr/>
          <p:nvPr/>
        </p:nvSpPr>
        <p:spPr>
          <a:xfrm>
            <a:off x="5604904" y="4814727"/>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63" name="Rectangle 62">
            <a:extLst>
              <a:ext uri="{FF2B5EF4-FFF2-40B4-BE49-F238E27FC236}">
                <a16:creationId xmlns:a16="http://schemas.microsoft.com/office/drawing/2014/main" id="{633966FD-668F-48E5-870A-C4C36F3D1350}"/>
              </a:ext>
            </a:extLst>
          </p:cNvPr>
          <p:cNvSpPr/>
          <p:nvPr/>
        </p:nvSpPr>
        <p:spPr>
          <a:xfrm>
            <a:off x="11103434" y="4341647"/>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64" name="Rectangle 63">
            <a:extLst>
              <a:ext uri="{FF2B5EF4-FFF2-40B4-BE49-F238E27FC236}">
                <a16:creationId xmlns:a16="http://schemas.microsoft.com/office/drawing/2014/main" id="{633966FD-668F-48E5-870A-C4C36F3D1350}"/>
              </a:ext>
            </a:extLst>
          </p:cNvPr>
          <p:cNvSpPr/>
          <p:nvPr/>
        </p:nvSpPr>
        <p:spPr>
          <a:xfrm>
            <a:off x="11063141" y="5526904"/>
            <a:ext cx="579073" cy="514908"/>
          </a:xfrm>
          <a:prstGeom prst="rect">
            <a:avLst/>
          </a:prstGeom>
        </p:spPr>
        <p:txBody>
          <a:bodyPr wrap="square">
            <a:spAutoFit/>
          </a:bodyPr>
          <a:lstStyle/>
          <a:p>
            <a:r>
              <a:rPr lang="en-AU" altLang="en-US" sz="2755">
                <a:latin typeface="Cambria" panose="02040503050406030204" pitchFamily="18" charset="0"/>
              </a:rPr>
              <a:t>s3</a:t>
            </a:r>
          </a:p>
        </p:txBody>
      </p:sp>
      <p:sp>
        <p:nvSpPr>
          <p:cNvPr id="24" name="Rectangle 23">
            <a:extLst>
              <a:ext uri="{FF2B5EF4-FFF2-40B4-BE49-F238E27FC236}">
                <a16:creationId xmlns:a16="http://schemas.microsoft.com/office/drawing/2014/main" id="{CB0B846E-D2BC-42EA-80FE-58212F6E946A}"/>
              </a:ext>
            </a:extLst>
          </p:cNvPr>
          <p:cNvSpPr/>
          <p:nvPr/>
        </p:nvSpPr>
        <p:spPr>
          <a:xfrm>
            <a:off x="383058" y="2080277"/>
            <a:ext cx="11184011" cy="514908"/>
          </a:xfrm>
          <a:prstGeom prst="rect">
            <a:avLst/>
          </a:prstGeom>
        </p:spPr>
        <p:txBody>
          <a:bodyPr wrap="square">
            <a:spAutoFit/>
          </a:bodyPr>
          <a:lstStyle/>
          <a:p>
            <a:r>
              <a:rPr lang="en-AU" altLang="en-US" sz="2755">
                <a:latin typeface="Cambria" panose="02040503050406030204" pitchFamily="18" charset="0"/>
              </a:rPr>
              <a:t>There is a counterexample!</a:t>
            </a:r>
            <a:endParaRPr lang="en-AU" altLang="en-US" sz="2755" b="1">
              <a:latin typeface="Cambria" panose="02040503050406030204" pitchFamily="18" charset="0"/>
            </a:endParaRPr>
          </a:p>
        </p:txBody>
      </p:sp>
      <p:sp>
        <p:nvSpPr>
          <p:cNvPr id="25" name="Rectangle 24"/>
          <p:cNvSpPr/>
          <p:nvPr/>
        </p:nvSpPr>
        <p:spPr>
          <a:xfrm>
            <a:off x="5419758" y="1504411"/>
            <a:ext cx="1110608" cy="514908"/>
          </a:xfrm>
          <a:prstGeom prst="rect">
            <a:avLst/>
          </a:prstGeom>
        </p:spPr>
        <p:txBody>
          <a:bodyPr wrap="square">
            <a:spAutoFit/>
          </a:bodyPr>
          <a:lstStyle/>
          <a:p>
            <a:r>
              <a:rPr lang="en-AU" altLang="en-US" sz="2755" b="1">
                <a:solidFill>
                  <a:srgbClr val="FF0000"/>
                </a:solidFill>
                <a:latin typeface="Cambria" panose="02040503050406030204" pitchFamily="18" charset="0"/>
              </a:rPr>
              <a:t>No</a:t>
            </a:r>
          </a:p>
        </p:txBody>
      </p:sp>
    </p:spTree>
    <p:extLst>
      <p:ext uri="{BB962C8B-B14F-4D97-AF65-F5344CB8AC3E}">
        <p14:creationId xmlns:p14="http://schemas.microsoft.com/office/powerpoint/2010/main" val="97640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Future Operator</a:t>
            </a:r>
            <a:endParaRPr lang="en-US" sz="5314" dirty="0"/>
          </a:p>
        </p:txBody>
      </p:sp>
      <p:sp>
        <p:nvSpPr>
          <p:cNvPr id="4" name="Rectangle 3"/>
          <p:cNvSpPr/>
          <p:nvPr/>
        </p:nvSpPr>
        <p:spPr>
          <a:xfrm>
            <a:off x="692211" y="1656813"/>
            <a:ext cx="10671587" cy="514908"/>
          </a:xfrm>
          <a:prstGeom prst="rect">
            <a:avLst/>
          </a:prstGeom>
        </p:spPr>
        <p:txBody>
          <a:bodyPr wrap="square">
            <a:spAutoFit/>
          </a:bodyPr>
          <a:lstStyle/>
          <a:p>
            <a:r>
              <a:rPr lang="en-AU" altLang="en-US" sz="2755" b="1">
                <a:latin typeface="Cambria" panose="02040503050406030204" pitchFamily="18" charset="0"/>
              </a:rPr>
              <a:t>G</a:t>
            </a:r>
            <a:r>
              <a:rPr lang="en-AU" altLang="en-US" sz="2755">
                <a:latin typeface="Cambria" panose="02040503050406030204" pitchFamily="18" charset="0"/>
              </a:rPr>
              <a:t>(</a:t>
            </a:r>
            <a:r>
              <a:rPr lang="en-AU" altLang="en-US" sz="2755" b="1">
                <a:latin typeface="Cambria" panose="02040503050406030204" pitchFamily="18" charset="0"/>
              </a:rPr>
              <a:t>F</a:t>
            </a:r>
            <a:r>
              <a:rPr lang="en-AU" altLang="en-US" sz="2755">
                <a:latin typeface="Cambria" panose="02040503050406030204" pitchFamily="18" charset="0"/>
              </a:rPr>
              <a:t>(door = open):</a:t>
            </a:r>
          </a:p>
        </p:txBody>
      </p:sp>
      <p:cxnSp>
        <p:nvCxnSpPr>
          <p:cNvPr id="5" name="Straight Connector 4">
            <a:extLst>
              <a:ext uri="{FF2B5EF4-FFF2-40B4-BE49-F238E27FC236}">
                <a16:creationId xmlns:a16="http://schemas.microsoft.com/office/drawing/2014/main" id="{70035E97-9653-467F-957E-E2B66FFBEEAD}"/>
              </a:ext>
            </a:extLst>
          </p:cNvPr>
          <p:cNvCxnSpPr/>
          <p:nvPr/>
        </p:nvCxnSpPr>
        <p:spPr>
          <a:xfrm>
            <a:off x="1032642" y="5049821"/>
            <a:ext cx="9957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4E3937-8BDA-4D82-9DB7-498356524063}"/>
              </a:ext>
            </a:extLst>
          </p:cNvPr>
          <p:cNvCxnSpPr/>
          <p:nvPr/>
        </p:nvCxnSpPr>
        <p:spPr>
          <a:xfrm>
            <a:off x="1335297" y="4483772"/>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8132D7-92F3-4F11-868D-897F85B4B605}"/>
              </a:ext>
            </a:extLst>
          </p:cNvPr>
          <p:cNvCxnSpPr/>
          <p:nvPr/>
        </p:nvCxnSpPr>
        <p:spPr>
          <a:xfrm>
            <a:off x="3875266" y="4483770"/>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621BFA-5947-4913-9C28-4714B35DF2A3}"/>
              </a:ext>
            </a:extLst>
          </p:cNvPr>
          <p:cNvCxnSpPr/>
          <p:nvPr/>
        </p:nvCxnSpPr>
        <p:spPr>
          <a:xfrm>
            <a:off x="6028004"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B5FA08C-44A5-4856-B091-F6459B0C6FF3}"/>
              </a:ext>
            </a:extLst>
          </p:cNvPr>
          <p:cNvCxnSpPr/>
          <p:nvPr/>
        </p:nvCxnSpPr>
        <p:spPr>
          <a:xfrm>
            <a:off x="8234149" y="4483767"/>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805947C-400C-49C8-9CF5-33762C0ACA92}"/>
              </a:ext>
            </a:extLst>
          </p:cNvPr>
          <p:cNvCxnSpPr/>
          <p:nvPr/>
        </p:nvCxnSpPr>
        <p:spPr>
          <a:xfrm>
            <a:off x="10469320" y="4483765"/>
            <a:ext cx="0" cy="92890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33966FD-668F-48E5-870A-C4C36F3D1350}"/>
              </a:ext>
            </a:extLst>
          </p:cNvPr>
          <p:cNvSpPr/>
          <p:nvPr/>
        </p:nvSpPr>
        <p:spPr>
          <a:xfrm>
            <a:off x="576100" y="5463814"/>
            <a:ext cx="2284695" cy="1362994"/>
          </a:xfrm>
          <a:prstGeom prst="rect">
            <a:avLst/>
          </a:prstGeom>
        </p:spPr>
        <p:txBody>
          <a:bodyPr wrap="square">
            <a:spAutoFit/>
          </a:bodyPr>
          <a:lstStyle/>
          <a:p>
            <a:r>
              <a:rPr lang="en-AU" altLang="en-US" sz="2755">
                <a:latin typeface="Cambria" panose="02040503050406030204" pitchFamily="18" charset="0"/>
              </a:rPr>
              <a:t>door = closed</a:t>
            </a:r>
          </a:p>
          <a:p>
            <a:r>
              <a:rPr lang="en-AU" altLang="en-US" sz="2755">
                <a:latin typeface="Cambria" panose="02040503050406030204" pitchFamily="18" charset="0"/>
              </a:rPr>
              <a:t>light = off</a:t>
            </a:r>
          </a:p>
          <a:p>
            <a:r>
              <a:rPr lang="en-AU" altLang="en-US" sz="2755">
                <a:latin typeface="Cambria" panose="02040503050406030204" pitchFamily="18" charset="0"/>
              </a:rPr>
              <a:t>oven = idle</a:t>
            </a:r>
          </a:p>
        </p:txBody>
      </p:sp>
      <p:sp>
        <p:nvSpPr>
          <p:cNvPr id="30" name="Rectangle 29">
            <a:extLst>
              <a:ext uri="{FF2B5EF4-FFF2-40B4-BE49-F238E27FC236}">
                <a16:creationId xmlns:a16="http://schemas.microsoft.com/office/drawing/2014/main" id="{633966FD-668F-48E5-870A-C4C36F3D1350}"/>
              </a:ext>
            </a:extLst>
          </p:cNvPr>
          <p:cNvSpPr/>
          <p:nvPr/>
        </p:nvSpPr>
        <p:spPr>
          <a:xfrm>
            <a:off x="1061017" y="3862790"/>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31" name="Rectangle 30">
            <a:extLst>
              <a:ext uri="{FF2B5EF4-FFF2-40B4-BE49-F238E27FC236}">
                <a16:creationId xmlns:a16="http://schemas.microsoft.com/office/drawing/2014/main" id="{633966FD-668F-48E5-870A-C4C36F3D1350}"/>
              </a:ext>
            </a:extLst>
          </p:cNvPr>
          <p:cNvSpPr/>
          <p:nvPr/>
        </p:nvSpPr>
        <p:spPr>
          <a:xfrm>
            <a:off x="3620385" y="3872181"/>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32" name="Rectangle 31">
            <a:extLst>
              <a:ext uri="{FF2B5EF4-FFF2-40B4-BE49-F238E27FC236}">
                <a16:creationId xmlns:a16="http://schemas.microsoft.com/office/drawing/2014/main" id="{633966FD-668F-48E5-870A-C4C36F3D1350}"/>
              </a:ext>
            </a:extLst>
          </p:cNvPr>
          <p:cNvSpPr/>
          <p:nvPr/>
        </p:nvSpPr>
        <p:spPr>
          <a:xfrm>
            <a:off x="5738468" y="3862790"/>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33" name="Rectangle 32">
            <a:extLst>
              <a:ext uri="{FF2B5EF4-FFF2-40B4-BE49-F238E27FC236}">
                <a16:creationId xmlns:a16="http://schemas.microsoft.com/office/drawing/2014/main" id="{633966FD-668F-48E5-870A-C4C36F3D1350}"/>
              </a:ext>
            </a:extLst>
          </p:cNvPr>
          <p:cNvSpPr/>
          <p:nvPr/>
        </p:nvSpPr>
        <p:spPr>
          <a:xfrm>
            <a:off x="7944613" y="3793332"/>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34" name="Rectangle 33">
            <a:extLst>
              <a:ext uri="{FF2B5EF4-FFF2-40B4-BE49-F238E27FC236}">
                <a16:creationId xmlns:a16="http://schemas.microsoft.com/office/drawing/2014/main" id="{633966FD-668F-48E5-870A-C4C36F3D1350}"/>
              </a:ext>
            </a:extLst>
          </p:cNvPr>
          <p:cNvSpPr/>
          <p:nvPr/>
        </p:nvSpPr>
        <p:spPr>
          <a:xfrm>
            <a:off x="10150757" y="3843807"/>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39" name="Rectangle 38">
            <a:extLst>
              <a:ext uri="{FF2B5EF4-FFF2-40B4-BE49-F238E27FC236}">
                <a16:creationId xmlns:a16="http://schemas.microsoft.com/office/drawing/2014/main" id="{633966FD-668F-48E5-870A-C4C36F3D1350}"/>
              </a:ext>
            </a:extLst>
          </p:cNvPr>
          <p:cNvSpPr/>
          <p:nvPr/>
        </p:nvSpPr>
        <p:spPr>
          <a:xfrm>
            <a:off x="3057110" y="5422281"/>
            <a:ext cx="2436152" cy="1362994"/>
          </a:xfrm>
          <a:prstGeom prst="rect">
            <a:avLst/>
          </a:prstGeom>
        </p:spPr>
        <p:txBody>
          <a:bodyPr wrap="square">
            <a:spAutoFit/>
          </a:bodyPr>
          <a:lstStyle/>
          <a:p>
            <a:r>
              <a:rPr lang="en-AU" altLang="en-US" sz="2755">
                <a:latin typeface="Cambria" panose="02040503050406030204" pitchFamily="18" charset="0"/>
              </a:rPr>
              <a:t>door = closed</a:t>
            </a:r>
          </a:p>
          <a:p>
            <a:r>
              <a:rPr lang="en-AU" altLang="en-US" sz="2755">
                <a:latin typeface="Cambria" panose="02040503050406030204" pitchFamily="18" charset="0"/>
              </a:rPr>
              <a:t>light = on</a:t>
            </a:r>
          </a:p>
          <a:p>
            <a:r>
              <a:rPr lang="en-AU" altLang="en-US" sz="2755">
                <a:latin typeface="Cambria" panose="02040503050406030204" pitchFamily="18" charset="0"/>
              </a:rPr>
              <a:t>oven = cooking</a:t>
            </a:r>
          </a:p>
        </p:txBody>
      </p:sp>
      <p:sp>
        <p:nvSpPr>
          <p:cNvPr id="40" name="Rectangle 39">
            <a:extLst>
              <a:ext uri="{FF2B5EF4-FFF2-40B4-BE49-F238E27FC236}">
                <a16:creationId xmlns:a16="http://schemas.microsoft.com/office/drawing/2014/main" id="{633966FD-668F-48E5-870A-C4C36F3D1350}"/>
              </a:ext>
            </a:extLst>
          </p:cNvPr>
          <p:cNvSpPr/>
          <p:nvPr/>
        </p:nvSpPr>
        <p:spPr>
          <a:xfrm>
            <a:off x="5597077" y="5422281"/>
            <a:ext cx="2436152" cy="1362994"/>
          </a:xfrm>
          <a:prstGeom prst="rect">
            <a:avLst/>
          </a:prstGeom>
        </p:spPr>
        <p:txBody>
          <a:bodyPr wrap="square">
            <a:spAutoFit/>
          </a:bodyPr>
          <a:lstStyle/>
          <a:p>
            <a:r>
              <a:rPr lang="en-AU" altLang="en-US" sz="2755">
                <a:latin typeface="Cambria" panose="02040503050406030204" pitchFamily="18" charset="0"/>
              </a:rPr>
              <a:t>door = closed</a:t>
            </a:r>
          </a:p>
          <a:p>
            <a:r>
              <a:rPr lang="en-AU" altLang="en-US" sz="2755">
                <a:latin typeface="Cambria" panose="02040503050406030204" pitchFamily="18" charset="0"/>
              </a:rPr>
              <a:t>light = off</a:t>
            </a:r>
          </a:p>
          <a:p>
            <a:r>
              <a:rPr lang="en-AU" altLang="en-US" sz="2755">
                <a:latin typeface="Cambria" panose="02040503050406030204" pitchFamily="18" charset="0"/>
              </a:rPr>
              <a:t>oven = timeout</a:t>
            </a:r>
          </a:p>
        </p:txBody>
      </p:sp>
      <p:sp>
        <p:nvSpPr>
          <p:cNvPr id="41" name="Rectangle 40">
            <a:extLst>
              <a:ext uri="{FF2B5EF4-FFF2-40B4-BE49-F238E27FC236}">
                <a16:creationId xmlns:a16="http://schemas.microsoft.com/office/drawing/2014/main" id="{633966FD-668F-48E5-870A-C4C36F3D1350}"/>
              </a:ext>
            </a:extLst>
          </p:cNvPr>
          <p:cNvSpPr/>
          <p:nvPr/>
        </p:nvSpPr>
        <p:spPr>
          <a:xfrm>
            <a:off x="7944613" y="5431891"/>
            <a:ext cx="2284695" cy="1362994"/>
          </a:xfrm>
          <a:prstGeom prst="rect">
            <a:avLst/>
          </a:prstGeom>
        </p:spPr>
        <p:txBody>
          <a:bodyPr wrap="square">
            <a:spAutoFit/>
          </a:bodyPr>
          <a:lstStyle/>
          <a:p>
            <a:r>
              <a:rPr lang="en-AU" altLang="en-US" sz="2755">
                <a:latin typeface="Cambria" panose="02040503050406030204" pitchFamily="18" charset="0"/>
              </a:rPr>
              <a:t>door = closed</a:t>
            </a:r>
          </a:p>
          <a:p>
            <a:r>
              <a:rPr lang="en-AU" altLang="en-US" sz="2755">
                <a:latin typeface="Cambria" panose="02040503050406030204" pitchFamily="18" charset="0"/>
              </a:rPr>
              <a:t>light = off</a:t>
            </a:r>
          </a:p>
          <a:p>
            <a:r>
              <a:rPr lang="en-AU" altLang="en-US" sz="2755">
                <a:latin typeface="Cambria" panose="02040503050406030204" pitchFamily="18" charset="0"/>
              </a:rPr>
              <a:t>oven = idle</a:t>
            </a:r>
          </a:p>
        </p:txBody>
      </p:sp>
      <p:sp>
        <p:nvSpPr>
          <p:cNvPr id="20" name="Rectangle 19"/>
          <p:cNvSpPr/>
          <p:nvPr/>
        </p:nvSpPr>
        <p:spPr>
          <a:xfrm>
            <a:off x="576100" y="2161022"/>
            <a:ext cx="10671587" cy="514908"/>
          </a:xfrm>
          <a:prstGeom prst="rect">
            <a:avLst/>
          </a:prstGeom>
        </p:spPr>
        <p:txBody>
          <a:bodyPr wrap="square">
            <a:spAutoFit/>
          </a:bodyPr>
          <a:lstStyle/>
          <a:p>
            <a:r>
              <a:rPr lang="en-AU" altLang="en-US" sz="2755">
                <a:latin typeface="Cambria" panose="02040503050406030204" pitchFamily="18" charset="0"/>
              </a:rPr>
              <a:t>Here is the counterexample. </a:t>
            </a:r>
          </a:p>
        </p:txBody>
      </p:sp>
      <p:sp>
        <p:nvSpPr>
          <p:cNvPr id="22" name="Rectangle 21"/>
          <p:cNvSpPr/>
          <p:nvPr/>
        </p:nvSpPr>
        <p:spPr>
          <a:xfrm>
            <a:off x="624675" y="2710664"/>
            <a:ext cx="10671587" cy="938951"/>
          </a:xfrm>
          <a:prstGeom prst="rect">
            <a:avLst/>
          </a:prstGeom>
        </p:spPr>
        <p:txBody>
          <a:bodyPr wrap="square">
            <a:spAutoFit/>
          </a:bodyPr>
          <a:lstStyle/>
          <a:p>
            <a:r>
              <a:rPr lang="en-AU" altLang="en-US" sz="2755">
                <a:latin typeface="Cambria" panose="02040503050406030204" pitchFamily="18" charset="0"/>
              </a:rPr>
              <a:t>This trace can go on forever without reaching s3, where the door is open.</a:t>
            </a:r>
          </a:p>
        </p:txBody>
      </p:sp>
    </p:spTree>
    <p:extLst>
      <p:ext uri="{BB962C8B-B14F-4D97-AF65-F5344CB8AC3E}">
        <p14:creationId xmlns:p14="http://schemas.microsoft.com/office/powerpoint/2010/main" val="28128702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Future Operator</a:t>
            </a:r>
            <a:endParaRPr lang="en-US" sz="5314" dirty="0"/>
          </a:p>
        </p:txBody>
      </p:sp>
      <p:sp>
        <p:nvSpPr>
          <p:cNvPr id="8" name="TextBox 7">
            <a:extLst>
              <a:ext uri="{FF2B5EF4-FFF2-40B4-BE49-F238E27FC236}">
                <a16:creationId xmlns:a16="http://schemas.microsoft.com/office/drawing/2014/main" id="{717704B7-7F08-4715-BC23-E39F17ED31A4}"/>
              </a:ext>
            </a:extLst>
          </p:cNvPr>
          <p:cNvSpPr txBox="1"/>
          <p:nvPr/>
        </p:nvSpPr>
        <p:spPr>
          <a:xfrm>
            <a:off x="902239" y="3367265"/>
            <a:ext cx="2548705"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idle</a:t>
            </a:r>
          </a:p>
        </p:txBody>
      </p:sp>
      <p:sp>
        <p:nvSpPr>
          <p:cNvPr id="19" name="TextBox 18">
            <a:extLst>
              <a:ext uri="{FF2B5EF4-FFF2-40B4-BE49-F238E27FC236}">
                <a16:creationId xmlns:a16="http://schemas.microsoft.com/office/drawing/2014/main" id="{7D45558C-474F-4210-A66C-639B4DDFC79F}"/>
              </a:ext>
            </a:extLst>
          </p:cNvPr>
          <p:cNvSpPr txBox="1"/>
          <p:nvPr/>
        </p:nvSpPr>
        <p:spPr>
          <a:xfrm>
            <a:off x="4740896" y="3360291"/>
            <a:ext cx="2579905" cy="1909497"/>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cooking</a:t>
            </a:r>
          </a:p>
        </p:txBody>
      </p:sp>
      <p:sp>
        <p:nvSpPr>
          <p:cNvPr id="20" name="TextBox 19">
            <a:extLst>
              <a:ext uri="{FF2B5EF4-FFF2-40B4-BE49-F238E27FC236}">
                <a16:creationId xmlns:a16="http://schemas.microsoft.com/office/drawing/2014/main" id="{0A4DDE47-FBBA-4C9A-A555-6A07912BA9ED}"/>
              </a:ext>
            </a:extLst>
          </p:cNvPr>
          <p:cNvSpPr txBox="1"/>
          <p:nvPr/>
        </p:nvSpPr>
        <p:spPr>
          <a:xfrm>
            <a:off x="8378530" y="3360291"/>
            <a:ext cx="2611739"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timeout</a:t>
            </a:r>
          </a:p>
        </p:txBody>
      </p:sp>
      <p:cxnSp>
        <p:nvCxnSpPr>
          <p:cNvPr id="4" name="Straight Arrow Connector 3">
            <a:extLst>
              <a:ext uri="{FF2B5EF4-FFF2-40B4-BE49-F238E27FC236}">
                <a16:creationId xmlns:a16="http://schemas.microsoft.com/office/drawing/2014/main" id="{5E912E09-82D4-4FD4-AC26-F99660949762}"/>
              </a:ext>
            </a:extLst>
          </p:cNvPr>
          <p:cNvCxnSpPr>
            <a:cxnSpLocks/>
            <a:stCxn id="8" idx="3"/>
            <a:endCxn id="19" idx="1"/>
          </p:cNvCxnSpPr>
          <p:nvPr/>
        </p:nvCxnSpPr>
        <p:spPr>
          <a:xfrm>
            <a:off x="3450944" y="4094195"/>
            <a:ext cx="1289952" cy="220845"/>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3815DEE-DAB6-4196-9299-3FFC31FCBA34}"/>
              </a:ext>
            </a:extLst>
          </p:cNvPr>
          <p:cNvCxnSpPr>
            <a:cxnSpLocks/>
            <a:stCxn id="19" idx="3"/>
            <a:endCxn id="20" idx="1"/>
          </p:cNvCxnSpPr>
          <p:nvPr/>
        </p:nvCxnSpPr>
        <p:spPr>
          <a:xfrm flipV="1">
            <a:off x="7320801" y="4087221"/>
            <a:ext cx="1057729" cy="227819"/>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C85589-A3CF-428A-903B-C777159F7AF7}"/>
              </a:ext>
            </a:extLst>
          </p:cNvPr>
          <p:cNvSpPr txBox="1"/>
          <p:nvPr/>
        </p:nvSpPr>
        <p:spPr>
          <a:xfrm>
            <a:off x="8378530" y="5371463"/>
            <a:ext cx="2611739"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open</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open </a:t>
            </a:r>
          </a:p>
        </p:txBody>
      </p:sp>
      <p:cxnSp>
        <p:nvCxnSpPr>
          <p:cNvPr id="18" name="Straight Arrow Connector 17">
            <a:extLst>
              <a:ext uri="{FF2B5EF4-FFF2-40B4-BE49-F238E27FC236}">
                <a16:creationId xmlns:a16="http://schemas.microsoft.com/office/drawing/2014/main" id="{973BA001-11EC-486F-8702-6C95379FB839}"/>
              </a:ext>
            </a:extLst>
          </p:cNvPr>
          <p:cNvCxnSpPr>
            <a:cxnSpLocks/>
            <a:stCxn id="19" idx="3"/>
            <a:endCxn id="16" idx="1"/>
          </p:cNvCxnSpPr>
          <p:nvPr/>
        </p:nvCxnSpPr>
        <p:spPr>
          <a:xfrm>
            <a:off x="7320801" y="4315040"/>
            <a:ext cx="1057729" cy="1783353"/>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E51D8C3-6138-4045-91C7-AB311A349040}"/>
              </a:ext>
            </a:extLst>
          </p:cNvPr>
          <p:cNvCxnSpPr>
            <a:cxnSpLocks/>
            <a:stCxn id="20" idx="3"/>
          </p:cNvCxnSpPr>
          <p:nvPr/>
        </p:nvCxnSpPr>
        <p:spPr>
          <a:xfrm>
            <a:off x="10990269" y="4087221"/>
            <a:ext cx="576800"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DCDA7CA-4836-4530-9D67-DC7835D3416D}"/>
              </a:ext>
            </a:extLst>
          </p:cNvPr>
          <p:cNvCxnSpPr>
            <a:cxnSpLocks/>
            <a:stCxn id="16" idx="3"/>
          </p:cNvCxnSpPr>
          <p:nvPr/>
        </p:nvCxnSpPr>
        <p:spPr>
          <a:xfrm>
            <a:off x="10990268" y="6098393"/>
            <a:ext cx="479772" cy="928378"/>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B0B846E-D2BC-42EA-80FE-58212F6E946A}"/>
              </a:ext>
            </a:extLst>
          </p:cNvPr>
          <p:cNvSpPr/>
          <p:nvPr/>
        </p:nvSpPr>
        <p:spPr>
          <a:xfrm>
            <a:off x="812848" y="1528507"/>
            <a:ext cx="9681139" cy="938951"/>
          </a:xfrm>
          <a:prstGeom prst="rect">
            <a:avLst/>
          </a:prstGeom>
        </p:spPr>
        <p:txBody>
          <a:bodyPr wrap="square">
            <a:spAutoFit/>
          </a:bodyPr>
          <a:lstStyle/>
          <a:p>
            <a:r>
              <a:rPr lang="en-AU" altLang="en-US" sz="2755">
                <a:latin typeface="Cambria" panose="02040503050406030204" pitchFamily="18" charset="0"/>
              </a:rPr>
              <a:t>Counterexamples for </a:t>
            </a:r>
            <a:r>
              <a:rPr lang="en-AU" altLang="en-US" sz="2755" b="1">
                <a:latin typeface="Cambria" panose="02040503050406030204" pitchFamily="18" charset="0"/>
              </a:rPr>
              <a:t>F</a:t>
            </a:r>
            <a:r>
              <a:rPr lang="en-AU" altLang="en-US" sz="2755">
                <a:latin typeface="Cambria" panose="02040503050406030204" pitchFamily="18" charset="0"/>
              </a:rPr>
              <a:t> always have an infinite cycle, because we have to show that something will </a:t>
            </a:r>
            <a:r>
              <a:rPr lang="en-AU" altLang="en-US" sz="2755" b="1">
                <a:latin typeface="Cambria" panose="02040503050406030204" pitchFamily="18" charset="0"/>
              </a:rPr>
              <a:t>never</a:t>
            </a:r>
            <a:r>
              <a:rPr lang="en-AU" altLang="en-US" sz="2755">
                <a:latin typeface="Cambria" panose="02040503050406030204" pitchFamily="18" charset="0"/>
              </a:rPr>
              <a:t> happen.</a:t>
            </a:r>
            <a:endParaRPr lang="en-AU" altLang="en-US" sz="2755" b="1">
              <a:latin typeface="Cambria" panose="02040503050406030204" pitchFamily="18" charset="0"/>
            </a:endParaRPr>
          </a:p>
        </p:txBody>
      </p:sp>
      <p:cxnSp>
        <p:nvCxnSpPr>
          <p:cNvPr id="42" name="Straight Arrow Connector 41">
            <a:extLst>
              <a:ext uri="{FF2B5EF4-FFF2-40B4-BE49-F238E27FC236}">
                <a16:creationId xmlns:a16="http://schemas.microsoft.com/office/drawing/2014/main" id="{1DCDA7CA-4836-4530-9D67-DC7835D3416D}"/>
              </a:ext>
            </a:extLst>
          </p:cNvPr>
          <p:cNvCxnSpPr>
            <a:cxnSpLocks/>
          </p:cNvCxnSpPr>
          <p:nvPr/>
        </p:nvCxnSpPr>
        <p:spPr>
          <a:xfrm flipH="1">
            <a:off x="2927949" y="7026772"/>
            <a:ext cx="8481689"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DCDA7CA-4836-4530-9D67-DC7835D3416D}"/>
              </a:ext>
            </a:extLst>
          </p:cNvPr>
          <p:cNvCxnSpPr>
            <a:cxnSpLocks/>
            <a:endCxn id="8" idx="2"/>
          </p:cNvCxnSpPr>
          <p:nvPr/>
        </p:nvCxnSpPr>
        <p:spPr>
          <a:xfrm flipH="1" flipV="1">
            <a:off x="2176591" y="4821125"/>
            <a:ext cx="751358" cy="221262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DCDA7CA-4836-4530-9D67-DC7835D3416D}"/>
              </a:ext>
            </a:extLst>
          </p:cNvPr>
          <p:cNvCxnSpPr>
            <a:cxnSpLocks/>
          </p:cNvCxnSpPr>
          <p:nvPr/>
        </p:nvCxnSpPr>
        <p:spPr>
          <a:xfrm flipH="1" flipV="1">
            <a:off x="11263599" y="3061901"/>
            <a:ext cx="183528" cy="1025321"/>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DCDA7CA-4836-4530-9D67-DC7835D3416D}"/>
              </a:ext>
            </a:extLst>
          </p:cNvPr>
          <p:cNvCxnSpPr>
            <a:cxnSpLocks/>
          </p:cNvCxnSpPr>
          <p:nvPr/>
        </p:nvCxnSpPr>
        <p:spPr>
          <a:xfrm flipH="1" flipV="1">
            <a:off x="2659330" y="3061901"/>
            <a:ext cx="8604269" cy="51957"/>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E51D8C3-6138-4045-91C7-AB311A349040}"/>
              </a:ext>
            </a:extLst>
          </p:cNvPr>
          <p:cNvCxnSpPr>
            <a:cxnSpLocks/>
          </p:cNvCxnSpPr>
          <p:nvPr/>
        </p:nvCxnSpPr>
        <p:spPr>
          <a:xfrm flipH="1">
            <a:off x="2306488" y="3087880"/>
            <a:ext cx="352842" cy="272412"/>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633966FD-668F-48E5-870A-C4C36F3D1350}"/>
              </a:ext>
            </a:extLst>
          </p:cNvPr>
          <p:cNvSpPr/>
          <p:nvPr/>
        </p:nvSpPr>
        <p:spPr>
          <a:xfrm>
            <a:off x="1364060" y="4856555"/>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62" name="Rectangle 61">
            <a:extLst>
              <a:ext uri="{FF2B5EF4-FFF2-40B4-BE49-F238E27FC236}">
                <a16:creationId xmlns:a16="http://schemas.microsoft.com/office/drawing/2014/main" id="{633966FD-668F-48E5-870A-C4C36F3D1350}"/>
              </a:ext>
            </a:extLst>
          </p:cNvPr>
          <p:cNvSpPr/>
          <p:nvPr/>
        </p:nvSpPr>
        <p:spPr>
          <a:xfrm>
            <a:off x="5604904" y="4814727"/>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63" name="Rectangle 62">
            <a:extLst>
              <a:ext uri="{FF2B5EF4-FFF2-40B4-BE49-F238E27FC236}">
                <a16:creationId xmlns:a16="http://schemas.microsoft.com/office/drawing/2014/main" id="{633966FD-668F-48E5-870A-C4C36F3D1350}"/>
              </a:ext>
            </a:extLst>
          </p:cNvPr>
          <p:cNvSpPr/>
          <p:nvPr/>
        </p:nvSpPr>
        <p:spPr>
          <a:xfrm>
            <a:off x="11103434" y="4341647"/>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64" name="Rectangle 63">
            <a:extLst>
              <a:ext uri="{FF2B5EF4-FFF2-40B4-BE49-F238E27FC236}">
                <a16:creationId xmlns:a16="http://schemas.microsoft.com/office/drawing/2014/main" id="{633966FD-668F-48E5-870A-C4C36F3D1350}"/>
              </a:ext>
            </a:extLst>
          </p:cNvPr>
          <p:cNvSpPr/>
          <p:nvPr/>
        </p:nvSpPr>
        <p:spPr>
          <a:xfrm>
            <a:off x="11063141" y="5526904"/>
            <a:ext cx="579073" cy="514908"/>
          </a:xfrm>
          <a:prstGeom prst="rect">
            <a:avLst/>
          </a:prstGeom>
        </p:spPr>
        <p:txBody>
          <a:bodyPr wrap="square">
            <a:spAutoFit/>
          </a:bodyPr>
          <a:lstStyle/>
          <a:p>
            <a:r>
              <a:rPr lang="en-AU" altLang="en-US" sz="2755">
                <a:latin typeface="Cambria" panose="02040503050406030204" pitchFamily="18" charset="0"/>
              </a:rPr>
              <a:t>s3</a:t>
            </a:r>
          </a:p>
        </p:txBody>
      </p:sp>
    </p:spTree>
    <p:extLst>
      <p:ext uri="{BB962C8B-B14F-4D97-AF65-F5344CB8AC3E}">
        <p14:creationId xmlns:p14="http://schemas.microsoft.com/office/powerpoint/2010/main" val="3324545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dirty="0">
                <a:solidFill>
                  <a:schemeClr val="accent1">
                    <a:lumMod val="75000"/>
                  </a:schemeClr>
                </a:solidFill>
                <a:latin typeface="Tw Cen MT Condensed" panose="020B0606020104020203" pitchFamily="34" charset="0"/>
              </a:rPr>
              <a:t>Counterexamples</a:t>
            </a:r>
            <a:endParaRPr lang="en-US" sz="4330" dirty="0"/>
          </a:p>
        </p:txBody>
      </p:sp>
      <p:sp>
        <p:nvSpPr>
          <p:cNvPr id="4" name="Rectangle 3"/>
          <p:cNvSpPr/>
          <p:nvPr/>
        </p:nvSpPr>
        <p:spPr>
          <a:xfrm>
            <a:off x="938751" y="1706121"/>
            <a:ext cx="10671587" cy="938951"/>
          </a:xfrm>
          <a:prstGeom prst="rect">
            <a:avLst/>
          </a:prstGeom>
        </p:spPr>
        <p:txBody>
          <a:bodyPr wrap="square">
            <a:spAutoFit/>
          </a:bodyPr>
          <a:lstStyle/>
          <a:p>
            <a:r>
              <a:rPr lang="en-AU" altLang="en-US" sz="2755" dirty="0">
                <a:latin typeface="Cambria" panose="02040503050406030204" pitchFamily="18" charset="0"/>
              </a:rPr>
              <a:t>A counterexample is an execution trace showing how the property is violated.</a:t>
            </a:r>
          </a:p>
        </p:txBody>
      </p:sp>
      <p:sp>
        <p:nvSpPr>
          <p:cNvPr id="5" name="Rectangle 4"/>
          <p:cNvSpPr/>
          <p:nvPr/>
        </p:nvSpPr>
        <p:spPr>
          <a:xfrm>
            <a:off x="938751" y="2815555"/>
            <a:ext cx="10671587" cy="514908"/>
          </a:xfrm>
          <a:prstGeom prst="rect">
            <a:avLst/>
          </a:prstGeom>
        </p:spPr>
        <p:txBody>
          <a:bodyPr wrap="square">
            <a:spAutoFit/>
          </a:bodyPr>
          <a:lstStyle/>
          <a:p>
            <a:r>
              <a:rPr lang="en-AU" altLang="en-US" sz="2755" dirty="0">
                <a:latin typeface="Cambria" panose="02040503050406030204" pitchFamily="18" charset="0"/>
              </a:rPr>
              <a:t>Look for the shortest counterexample if possible.</a:t>
            </a:r>
          </a:p>
        </p:txBody>
      </p:sp>
      <p:sp>
        <p:nvSpPr>
          <p:cNvPr id="6" name="Rectangle 5"/>
          <p:cNvSpPr/>
          <p:nvPr/>
        </p:nvSpPr>
        <p:spPr>
          <a:xfrm>
            <a:off x="938751" y="3678449"/>
            <a:ext cx="10671587" cy="1362994"/>
          </a:xfrm>
          <a:prstGeom prst="rect">
            <a:avLst/>
          </a:prstGeom>
        </p:spPr>
        <p:txBody>
          <a:bodyPr wrap="square">
            <a:spAutoFit/>
          </a:bodyPr>
          <a:lstStyle/>
          <a:p>
            <a:r>
              <a:rPr lang="en-AU" altLang="en-US" sz="2755" dirty="0">
                <a:latin typeface="Cambria" panose="02040503050406030204" pitchFamily="18" charset="0"/>
              </a:rPr>
              <a:t>For properties like G(p) where p is an atomic proposition, then the counterexample is just a trace going up to the state where p does not hold.</a:t>
            </a:r>
          </a:p>
        </p:txBody>
      </p:sp>
      <p:sp>
        <p:nvSpPr>
          <p:cNvPr id="7" name="Rectangle 6"/>
          <p:cNvSpPr/>
          <p:nvPr/>
        </p:nvSpPr>
        <p:spPr>
          <a:xfrm>
            <a:off x="938751" y="5417728"/>
            <a:ext cx="10671587" cy="514908"/>
          </a:xfrm>
          <a:prstGeom prst="rect">
            <a:avLst/>
          </a:prstGeom>
        </p:spPr>
        <p:txBody>
          <a:bodyPr wrap="square">
            <a:spAutoFit/>
          </a:bodyPr>
          <a:lstStyle/>
          <a:p>
            <a:r>
              <a:rPr lang="en-AU" altLang="en-US" sz="2755" dirty="0">
                <a:latin typeface="Cambria" panose="02040503050406030204" pitchFamily="18" charset="0"/>
              </a:rPr>
              <a:t>Counterexamples must be full traces – start from the starting state.</a:t>
            </a:r>
          </a:p>
        </p:txBody>
      </p:sp>
    </p:spTree>
    <p:extLst>
      <p:ext uri="{BB962C8B-B14F-4D97-AF65-F5344CB8AC3E}">
        <p14:creationId xmlns:p14="http://schemas.microsoft.com/office/powerpoint/2010/main" val="2252503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dirty="0">
                <a:solidFill>
                  <a:schemeClr val="accent1">
                    <a:lumMod val="75000"/>
                  </a:schemeClr>
                </a:solidFill>
                <a:latin typeface="Tw Cen MT Condensed" panose="020B0606020104020203" pitchFamily="34" charset="0"/>
              </a:rPr>
              <a:t>What are States?</a:t>
            </a:r>
            <a:endParaRPr lang="en-US" sz="4330" dirty="0"/>
          </a:p>
        </p:txBody>
      </p:sp>
      <p:sp>
        <p:nvSpPr>
          <p:cNvPr id="9" name="Rectangle 8">
            <a:extLst>
              <a:ext uri="{FF2B5EF4-FFF2-40B4-BE49-F238E27FC236}">
                <a16:creationId xmlns:a16="http://schemas.microsoft.com/office/drawing/2014/main" id="{76B85009-7600-48BD-B79C-0D5080745B67}"/>
              </a:ext>
            </a:extLst>
          </p:cNvPr>
          <p:cNvSpPr/>
          <p:nvPr/>
        </p:nvSpPr>
        <p:spPr>
          <a:xfrm>
            <a:off x="642207" y="1607124"/>
            <a:ext cx="4379064" cy="3483205"/>
          </a:xfrm>
          <a:prstGeom prst="rect">
            <a:avLst/>
          </a:prstGeom>
        </p:spPr>
        <p:txBody>
          <a:bodyPr wrap="square">
            <a:spAutoFit/>
          </a:bodyPr>
          <a:lstStyle/>
          <a:p>
            <a:r>
              <a:rPr lang="en-AU" altLang="en-US" sz="2755" dirty="0">
                <a:latin typeface="Cambria" panose="02040503050406030204" pitchFamily="18" charset="0"/>
              </a:rPr>
              <a:t>Consider this program:</a:t>
            </a:r>
          </a:p>
          <a:p>
            <a:r>
              <a:rPr lang="en-AU" altLang="en-US" sz="2755" dirty="0">
                <a:latin typeface="Cambria" panose="02040503050406030204" pitchFamily="18" charset="0"/>
              </a:rPr>
              <a:t>P1: </a:t>
            </a:r>
            <a:r>
              <a:rPr lang="en-AU" altLang="en-US" sz="2755" dirty="0" err="1">
                <a:latin typeface="Cambria" panose="02040503050406030204" pitchFamily="18" charset="0"/>
              </a:rPr>
              <a:t>int</a:t>
            </a:r>
            <a:r>
              <a:rPr lang="en-AU" altLang="en-US" sz="2755" dirty="0">
                <a:latin typeface="Cambria" panose="02040503050406030204" pitchFamily="18" charset="0"/>
              </a:rPr>
              <a:t> x = 4;</a:t>
            </a:r>
          </a:p>
          <a:p>
            <a:r>
              <a:rPr lang="en-AU" altLang="en-US" sz="2755" dirty="0">
                <a:latin typeface="Cambria" panose="02040503050406030204" pitchFamily="18" charset="0"/>
              </a:rPr>
              <a:t>P2: </a:t>
            </a:r>
            <a:r>
              <a:rPr lang="en-AU" altLang="en-US" sz="2755" dirty="0" err="1">
                <a:latin typeface="Cambria" panose="02040503050406030204" pitchFamily="18" charset="0"/>
              </a:rPr>
              <a:t>int</a:t>
            </a:r>
            <a:r>
              <a:rPr lang="en-AU" altLang="en-US" sz="2755" dirty="0">
                <a:latin typeface="Cambria" panose="02040503050406030204" pitchFamily="18" charset="0"/>
              </a:rPr>
              <a:t> y = 3;</a:t>
            </a:r>
          </a:p>
          <a:p>
            <a:r>
              <a:rPr lang="en-AU" altLang="en-US" sz="2755" dirty="0">
                <a:latin typeface="Cambria" panose="02040503050406030204" pitchFamily="18" charset="0"/>
              </a:rPr>
              <a:t>P3: if (x &gt; 2){</a:t>
            </a:r>
          </a:p>
          <a:p>
            <a:r>
              <a:rPr lang="en-AU" altLang="en-US" sz="2755" dirty="0">
                <a:latin typeface="Cambria" panose="02040503050406030204" pitchFamily="18" charset="0"/>
              </a:rPr>
              <a:t>P4: 	x = x + 2;</a:t>
            </a:r>
          </a:p>
          <a:p>
            <a:r>
              <a:rPr lang="en-AU" altLang="en-US" sz="2755" dirty="0">
                <a:latin typeface="Cambria" panose="02040503050406030204" pitchFamily="18" charset="0"/>
              </a:rPr>
              <a:t>       }</a:t>
            </a:r>
          </a:p>
          <a:p>
            <a:r>
              <a:rPr lang="en-AU" altLang="en-US" sz="2755" dirty="0">
                <a:latin typeface="Cambria" panose="02040503050406030204" pitchFamily="18" charset="0"/>
              </a:rPr>
              <a:t>P5:  y = y – 1;</a:t>
            </a:r>
          </a:p>
          <a:p>
            <a:r>
              <a:rPr lang="en-AU" altLang="en-US" sz="2755" dirty="0">
                <a:latin typeface="Cambria" panose="02040503050406030204" pitchFamily="18" charset="0"/>
              </a:rPr>
              <a:t>P6: </a:t>
            </a:r>
            <a:r>
              <a:rPr lang="en-AU" altLang="en-US" sz="2755" dirty="0" err="1">
                <a:latin typeface="Cambria" panose="02040503050406030204" pitchFamily="18" charset="0"/>
              </a:rPr>
              <a:t>System.out.println</a:t>
            </a:r>
            <a:r>
              <a:rPr lang="en-AU" altLang="en-US" sz="2755" dirty="0">
                <a:latin typeface="Cambria" panose="02040503050406030204" pitchFamily="18" charset="0"/>
              </a:rPr>
              <a:t>(y);</a:t>
            </a:r>
          </a:p>
        </p:txBody>
      </p:sp>
      <p:sp>
        <p:nvSpPr>
          <p:cNvPr id="3" name="Rectangle 2"/>
          <p:cNvSpPr/>
          <p:nvPr/>
        </p:nvSpPr>
        <p:spPr>
          <a:xfrm>
            <a:off x="6496348" y="1480876"/>
            <a:ext cx="2391447" cy="73962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149" dirty="0">
                <a:solidFill>
                  <a:schemeClr val="tx1"/>
                </a:solidFill>
              </a:rPr>
              <a:t>x = 4; y = 3</a:t>
            </a:r>
            <a:endParaRPr lang="en-GB" sz="3149" dirty="0">
              <a:solidFill>
                <a:schemeClr val="tx1"/>
              </a:solidFill>
            </a:endParaRPr>
          </a:p>
        </p:txBody>
      </p:sp>
      <p:sp>
        <p:nvSpPr>
          <p:cNvPr id="6" name="Right Arrow 5"/>
          <p:cNvSpPr/>
          <p:nvPr/>
        </p:nvSpPr>
        <p:spPr>
          <a:xfrm rot="20762890">
            <a:off x="2834407" y="2232600"/>
            <a:ext cx="3218892" cy="415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2" name="Rectangle 11">
            <a:extLst>
              <a:ext uri="{FF2B5EF4-FFF2-40B4-BE49-F238E27FC236}">
                <a16:creationId xmlns:a16="http://schemas.microsoft.com/office/drawing/2014/main" id="{76B85009-7600-48BD-B79C-0D5080745B67}"/>
              </a:ext>
            </a:extLst>
          </p:cNvPr>
          <p:cNvSpPr/>
          <p:nvPr/>
        </p:nvSpPr>
        <p:spPr>
          <a:xfrm>
            <a:off x="8984628" y="1384410"/>
            <a:ext cx="3325474" cy="938951"/>
          </a:xfrm>
          <a:prstGeom prst="rect">
            <a:avLst/>
          </a:prstGeom>
        </p:spPr>
        <p:txBody>
          <a:bodyPr wrap="square">
            <a:spAutoFit/>
          </a:bodyPr>
          <a:lstStyle/>
          <a:p>
            <a:r>
              <a:rPr lang="en-AU" altLang="en-US" sz="2755" dirty="0">
                <a:latin typeface="Cambria" panose="02040503050406030204" pitchFamily="18" charset="0"/>
              </a:rPr>
              <a:t>State after P2 (before P3)</a:t>
            </a:r>
          </a:p>
        </p:txBody>
      </p:sp>
      <p:sp>
        <p:nvSpPr>
          <p:cNvPr id="13" name="Rectangle 12"/>
          <p:cNvSpPr/>
          <p:nvPr/>
        </p:nvSpPr>
        <p:spPr>
          <a:xfrm>
            <a:off x="6496348" y="2679813"/>
            <a:ext cx="2391447" cy="73962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149" dirty="0">
                <a:solidFill>
                  <a:schemeClr val="tx1"/>
                </a:solidFill>
              </a:rPr>
              <a:t>x = 4; y = 3</a:t>
            </a:r>
            <a:endParaRPr lang="en-GB" sz="3149" dirty="0">
              <a:solidFill>
                <a:schemeClr val="tx1"/>
              </a:solidFill>
            </a:endParaRPr>
          </a:p>
        </p:txBody>
      </p:sp>
      <p:sp>
        <p:nvSpPr>
          <p:cNvPr id="14" name="Rectangle 13">
            <a:extLst>
              <a:ext uri="{FF2B5EF4-FFF2-40B4-BE49-F238E27FC236}">
                <a16:creationId xmlns:a16="http://schemas.microsoft.com/office/drawing/2014/main" id="{76B85009-7600-48BD-B79C-0D5080745B67}"/>
              </a:ext>
            </a:extLst>
          </p:cNvPr>
          <p:cNvSpPr/>
          <p:nvPr/>
        </p:nvSpPr>
        <p:spPr>
          <a:xfrm>
            <a:off x="7891641" y="2159542"/>
            <a:ext cx="679775" cy="514908"/>
          </a:xfrm>
          <a:prstGeom prst="rect">
            <a:avLst/>
          </a:prstGeom>
        </p:spPr>
        <p:txBody>
          <a:bodyPr wrap="square">
            <a:spAutoFit/>
          </a:bodyPr>
          <a:lstStyle/>
          <a:p>
            <a:r>
              <a:rPr lang="en-AU" altLang="en-US" sz="2755" dirty="0">
                <a:latin typeface="Cambria" panose="02040503050406030204" pitchFamily="18" charset="0"/>
              </a:rPr>
              <a:t>P3</a:t>
            </a:r>
          </a:p>
        </p:txBody>
      </p:sp>
      <p:sp>
        <p:nvSpPr>
          <p:cNvPr id="15" name="Rectangle 14"/>
          <p:cNvSpPr/>
          <p:nvPr/>
        </p:nvSpPr>
        <p:spPr>
          <a:xfrm>
            <a:off x="6496348" y="3885071"/>
            <a:ext cx="2391447" cy="73962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149" dirty="0">
                <a:solidFill>
                  <a:schemeClr val="tx1"/>
                </a:solidFill>
              </a:rPr>
              <a:t>x = 6; y = 3</a:t>
            </a:r>
            <a:endParaRPr lang="en-GB" sz="3149" dirty="0">
              <a:solidFill>
                <a:schemeClr val="tx1"/>
              </a:solidFill>
            </a:endParaRPr>
          </a:p>
        </p:txBody>
      </p:sp>
      <p:sp>
        <p:nvSpPr>
          <p:cNvPr id="16" name="Rectangle 15"/>
          <p:cNvSpPr/>
          <p:nvPr/>
        </p:nvSpPr>
        <p:spPr>
          <a:xfrm>
            <a:off x="6496348" y="5090329"/>
            <a:ext cx="2391447" cy="73962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149" dirty="0">
                <a:solidFill>
                  <a:schemeClr val="tx1"/>
                </a:solidFill>
              </a:rPr>
              <a:t>x = 6; y = 2</a:t>
            </a:r>
            <a:endParaRPr lang="en-GB" sz="3149" dirty="0">
              <a:solidFill>
                <a:schemeClr val="tx1"/>
              </a:solidFill>
            </a:endParaRPr>
          </a:p>
        </p:txBody>
      </p:sp>
      <p:sp>
        <p:nvSpPr>
          <p:cNvPr id="21" name="Rectangle 20"/>
          <p:cNvSpPr/>
          <p:nvPr/>
        </p:nvSpPr>
        <p:spPr>
          <a:xfrm>
            <a:off x="6496342" y="6260835"/>
            <a:ext cx="2391447" cy="73962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149" dirty="0">
                <a:solidFill>
                  <a:schemeClr val="tx1"/>
                </a:solidFill>
              </a:rPr>
              <a:t>x = 6; y = 2</a:t>
            </a:r>
            <a:endParaRPr lang="en-GB" sz="3149" dirty="0">
              <a:solidFill>
                <a:schemeClr val="tx1"/>
              </a:solidFill>
            </a:endParaRPr>
          </a:p>
        </p:txBody>
      </p:sp>
      <p:sp>
        <p:nvSpPr>
          <p:cNvPr id="22" name="Rectangle 21">
            <a:extLst>
              <a:ext uri="{FF2B5EF4-FFF2-40B4-BE49-F238E27FC236}">
                <a16:creationId xmlns:a16="http://schemas.microsoft.com/office/drawing/2014/main" id="{76B85009-7600-48BD-B79C-0D5080745B67}"/>
              </a:ext>
            </a:extLst>
          </p:cNvPr>
          <p:cNvSpPr/>
          <p:nvPr/>
        </p:nvSpPr>
        <p:spPr>
          <a:xfrm>
            <a:off x="9016328" y="3997429"/>
            <a:ext cx="2775373" cy="514908"/>
          </a:xfrm>
          <a:prstGeom prst="rect">
            <a:avLst/>
          </a:prstGeom>
        </p:spPr>
        <p:txBody>
          <a:bodyPr wrap="square">
            <a:spAutoFit/>
          </a:bodyPr>
          <a:lstStyle/>
          <a:p>
            <a:r>
              <a:rPr lang="en-AU" altLang="en-US" sz="2755" dirty="0">
                <a:latin typeface="Cambria" panose="02040503050406030204" pitchFamily="18" charset="0"/>
              </a:rPr>
              <a:t>State after P4</a:t>
            </a:r>
          </a:p>
        </p:txBody>
      </p:sp>
      <p:sp>
        <p:nvSpPr>
          <p:cNvPr id="23" name="Rectangle 22">
            <a:extLst>
              <a:ext uri="{FF2B5EF4-FFF2-40B4-BE49-F238E27FC236}">
                <a16:creationId xmlns:a16="http://schemas.microsoft.com/office/drawing/2014/main" id="{76B85009-7600-48BD-B79C-0D5080745B67}"/>
              </a:ext>
            </a:extLst>
          </p:cNvPr>
          <p:cNvSpPr/>
          <p:nvPr/>
        </p:nvSpPr>
        <p:spPr>
          <a:xfrm>
            <a:off x="9016328" y="5179832"/>
            <a:ext cx="2775373" cy="514908"/>
          </a:xfrm>
          <a:prstGeom prst="rect">
            <a:avLst/>
          </a:prstGeom>
        </p:spPr>
        <p:txBody>
          <a:bodyPr wrap="square">
            <a:spAutoFit/>
          </a:bodyPr>
          <a:lstStyle/>
          <a:p>
            <a:r>
              <a:rPr lang="en-AU" altLang="en-US" sz="2755" dirty="0">
                <a:latin typeface="Cambria" panose="02040503050406030204" pitchFamily="18" charset="0"/>
              </a:rPr>
              <a:t>State after P5</a:t>
            </a:r>
          </a:p>
        </p:txBody>
      </p:sp>
      <p:sp>
        <p:nvSpPr>
          <p:cNvPr id="24" name="Rectangle 23">
            <a:extLst>
              <a:ext uri="{FF2B5EF4-FFF2-40B4-BE49-F238E27FC236}">
                <a16:creationId xmlns:a16="http://schemas.microsoft.com/office/drawing/2014/main" id="{76B85009-7600-48BD-B79C-0D5080745B67}"/>
              </a:ext>
            </a:extLst>
          </p:cNvPr>
          <p:cNvSpPr/>
          <p:nvPr/>
        </p:nvSpPr>
        <p:spPr>
          <a:xfrm>
            <a:off x="9016328" y="6288453"/>
            <a:ext cx="2775373" cy="514908"/>
          </a:xfrm>
          <a:prstGeom prst="rect">
            <a:avLst/>
          </a:prstGeom>
        </p:spPr>
        <p:txBody>
          <a:bodyPr wrap="square">
            <a:spAutoFit/>
          </a:bodyPr>
          <a:lstStyle/>
          <a:p>
            <a:r>
              <a:rPr lang="en-AU" altLang="en-US" sz="2755" dirty="0">
                <a:latin typeface="Cambria" panose="02040503050406030204" pitchFamily="18" charset="0"/>
              </a:rPr>
              <a:t>State after P6</a:t>
            </a:r>
          </a:p>
        </p:txBody>
      </p:sp>
      <p:sp>
        <p:nvSpPr>
          <p:cNvPr id="7" name="Right Arrow 6"/>
          <p:cNvSpPr/>
          <p:nvPr/>
        </p:nvSpPr>
        <p:spPr>
          <a:xfrm rot="5400000">
            <a:off x="7487353" y="2273960"/>
            <a:ext cx="409428" cy="3381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771"/>
          </a:p>
        </p:txBody>
      </p:sp>
      <p:sp>
        <p:nvSpPr>
          <p:cNvPr id="25" name="Right Arrow 24"/>
          <p:cNvSpPr/>
          <p:nvPr/>
        </p:nvSpPr>
        <p:spPr>
          <a:xfrm rot="5400000">
            <a:off x="7487353" y="3484611"/>
            <a:ext cx="409428" cy="3381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771"/>
          </a:p>
        </p:txBody>
      </p:sp>
      <p:sp>
        <p:nvSpPr>
          <p:cNvPr id="26" name="Right Arrow 25"/>
          <p:cNvSpPr/>
          <p:nvPr/>
        </p:nvSpPr>
        <p:spPr>
          <a:xfrm rot="5400000">
            <a:off x="7487352" y="4678266"/>
            <a:ext cx="409428" cy="3381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771"/>
          </a:p>
        </p:txBody>
      </p:sp>
      <p:sp>
        <p:nvSpPr>
          <p:cNvPr id="27" name="Right Arrow 26"/>
          <p:cNvSpPr/>
          <p:nvPr/>
        </p:nvSpPr>
        <p:spPr>
          <a:xfrm rot="5400000">
            <a:off x="7487352" y="5876342"/>
            <a:ext cx="409428" cy="3381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771"/>
          </a:p>
        </p:txBody>
      </p:sp>
      <p:sp>
        <p:nvSpPr>
          <p:cNvPr id="28" name="Rectangle 27">
            <a:extLst>
              <a:ext uri="{FF2B5EF4-FFF2-40B4-BE49-F238E27FC236}">
                <a16:creationId xmlns:a16="http://schemas.microsoft.com/office/drawing/2014/main" id="{76B85009-7600-48BD-B79C-0D5080745B67}"/>
              </a:ext>
            </a:extLst>
          </p:cNvPr>
          <p:cNvSpPr/>
          <p:nvPr/>
        </p:nvSpPr>
        <p:spPr>
          <a:xfrm>
            <a:off x="7891641" y="3370163"/>
            <a:ext cx="679775" cy="514908"/>
          </a:xfrm>
          <a:prstGeom prst="rect">
            <a:avLst/>
          </a:prstGeom>
        </p:spPr>
        <p:txBody>
          <a:bodyPr wrap="square">
            <a:spAutoFit/>
          </a:bodyPr>
          <a:lstStyle/>
          <a:p>
            <a:r>
              <a:rPr lang="en-AU" altLang="en-US" sz="2755" dirty="0">
                <a:latin typeface="Cambria" panose="02040503050406030204" pitchFamily="18" charset="0"/>
              </a:rPr>
              <a:t>P4</a:t>
            </a:r>
          </a:p>
        </p:txBody>
      </p:sp>
      <p:sp>
        <p:nvSpPr>
          <p:cNvPr id="29" name="Rectangle 28">
            <a:extLst>
              <a:ext uri="{FF2B5EF4-FFF2-40B4-BE49-F238E27FC236}">
                <a16:creationId xmlns:a16="http://schemas.microsoft.com/office/drawing/2014/main" id="{76B85009-7600-48BD-B79C-0D5080745B67}"/>
              </a:ext>
            </a:extLst>
          </p:cNvPr>
          <p:cNvSpPr/>
          <p:nvPr/>
        </p:nvSpPr>
        <p:spPr>
          <a:xfrm>
            <a:off x="7891641" y="4600058"/>
            <a:ext cx="679775" cy="514908"/>
          </a:xfrm>
          <a:prstGeom prst="rect">
            <a:avLst/>
          </a:prstGeom>
        </p:spPr>
        <p:txBody>
          <a:bodyPr wrap="square">
            <a:spAutoFit/>
          </a:bodyPr>
          <a:lstStyle/>
          <a:p>
            <a:r>
              <a:rPr lang="en-AU" altLang="en-US" sz="2755" dirty="0">
                <a:latin typeface="Cambria" panose="02040503050406030204" pitchFamily="18" charset="0"/>
              </a:rPr>
              <a:t>P5</a:t>
            </a:r>
          </a:p>
        </p:txBody>
      </p:sp>
      <p:sp>
        <p:nvSpPr>
          <p:cNvPr id="30" name="Rectangle 29">
            <a:extLst>
              <a:ext uri="{FF2B5EF4-FFF2-40B4-BE49-F238E27FC236}">
                <a16:creationId xmlns:a16="http://schemas.microsoft.com/office/drawing/2014/main" id="{76B85009-7600-48BD-B79C-0D5080745B67}"/>
              </a:ext>
            </a:extLst>
          </p:cNvPr>
          <p:cNvSpPr/>
          <p:nvPr/>
        </p:nvSpPr>
        <p:spPr>
          <a:xfrm>
            <a:off x="7891641" y="5773544"/>
            <a:ext cx="679775" cy="514908"/>
          </a:xfrm>
          <a:prstGeom prst="rect">
            <a:avLst/>
          </a:prstGeom>
        </p:spPr>
        <p:txBody>
          <a:bodyPr wrap="square">
            <a:spAutoFit/>
          </a:bodyPr>
          <a:lstStyle/>
          <a:p>
            <a:r>
              <a:rPr lang="en-AU" altLang="en-US" sz="2755" dirty="0">
                <a:latin typeface="Cambria" panose="02040503050406030204" pitchFamily="18" charset="0"/>
              </a:rPr>
              <a:t>P6</a:t>
            </a:r>
          </a:p>
        </p:txBody>
      </p:sp>
      <p:sp>
        <p:nvSpPr>
          <p:cNvPr id="31" name="Right Arrow 30"/>
          <p:cNvSpPr/>
          <p:nvPr/>
        </p:nvSpPr>
        <p:spPr>
          <a:xfrm rot="5400000">
            <a:off x="7487350" y="1148367"/>
            <a:ext cx="409428" cy="3381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771"/>
          </a:p>
        </p:txBody>
      </p:sp>
      <p:sp>
        <p:nvSpPr>
          <p:cNvPr id="32" name="Rectangle 31">
            <a:extLst>
              <a:ext uri="{FF2B5EF4-FFF2-40B4-BE49-F238E27FC236}">
                <a16:creationId xmlns:a16="http://schemas.microsoft.com/office/drawing/2014/main" id="{76B85009-7600-48BD-B79C-0D5080745B67}"/>
              </a:ext>
            </a:extLst>
          </p:cNvPr>
          <p:cNvSpPr/>
          <p:nvPr/>
        </p:nvSpPr>
        <p:spPr>
          <a:xfrm>
            <a:off x="547648" y="5226731"/>
            <a:ext cx="5110467" cy="1787036"/>
          </a:xfrm>
          <a:prstGeom prst="rect">
            <a:avLst/>
          </a:prstGeom>
        </p:spPr>
        <p:txBody>
          <a:bodyPr wrap="square">
            <a:spAutoFit/>
          </a:bodyPr>
          <a:lstStyle/>
          <a:p>
            <a:r>
              <a:rPr lang="en-AU" altLang="en-US" sz="2755" dirty="0">
                <a:latin typeface="Cambria" panose="02040503050406030204" pitchFamily="18" charset="0"/>
              </a:rPr>
              <a:t>Note: These states are not really identical – the program counter values are different (not shown here). </a:t>
            </a:r>
          </a:p>
        </p:txBody>
      </p:sp>
      <p:sp>
        <p:nvSpPr>
          <p:cNvPr id="4" name="Left Brace 3"/>
          <p:cNvSpPr/>
          <p:nvPr/>
        </p:nvSpPr>
        <p:spPr>
          <a:xfrm>
            <a:off x="5658114" y="5437286"/>
            <a:ext cx="611072" cy="1193361"/>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771"/>
          </a:p>
        </p:txBody>
      </p:sp>
    </p:spTree>
    <p:extLst>
      <p:ext uri="{BB962C8B-B14F-4D97-AF65-F5344CB8AC3E}">
        <p14:creationId xmlns:p14="http://schemas.microsoft.com/office/powerpoint/2010/main" val="21432766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dirty="0">
                <a:solidFill>
                  <a:schemeClr val="accent1">
                    <a:lumMod val="75000"/>
                  </a:schemeClr>
                </a:solidFill>
                <a:latin typeface="Tw Cen MT Condensed" panose="020B0606020104020203" pitchFamily="34" charset="0"/>
              </a:rPr>
              <a:t>Counterexamples</a:t>
            </a:r>
            <a:endParaRPr lang="en-US" sz="5314" dirty="0"/>
          </a:p>
        </p:txBody>
      </p:sp>
      <p:sp>
        <p:nvSpPr>
          <p:cNvPr id="8" name="TextBox 7">
            <a:extLst>
              <a:ext uri="{FF2B5EF4-FFF2-40B4-BE49-F238E27FC236}">
                <a16:creationId xmlns:a16="http://schemas.microsoft.com/office/drawing/2014/main" id="{717704B7-7F08-4715-BC23-E39F17ED31A4}"/>
              </a:ext>
            </a:extLst>
          </p:cNvPr>
          <p:cNvSpPr txBox="1"/>
          <p:nvPr/>
        </p:nvSpPr>
        <p:spPr>
          <a:xfrm>
            <a:off x="902239" y="3367265"/>
            <a:ext cx="2548705"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idle</a:t>
            </a:r>
          </a:p>
        </p:txBody>
      </p:sp>
      <p:sp>
        <p:nvSpPr>
          <p:cNvPr id="19" name="TextBox 18">
            <a:extLst>
              <a:ext uri="{FF2B5EF4-FFF2-40B4-BE49-F238E27FC236}">
                <a16:creationId xmlns:a16="http://schemas.microsoft.com/office/drawing/2014/main" id="{7D45558C-474F-4210-A66C-639B4DDFC79F}"/>
              </a:ext>
            </a:extLst>
          </p:cNvPr>
          <p:cNvSpPr txBox="1"/>
          <p:nvPr/>
        </p:nvSpPr>
        <p:spPr>
          <a:xfrm>
            <a:off x="4740896" y="3360291"/>
            <a:ext cx="2579905" cy="1909497"/>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cooking</a:t>
            </a:r>
          </a:p>
        </p:txBody>
      </p:sp>
      <p:sp>
        <p:nvSpPr>
          <p:cNvPr id="20" name="TextBox 19">
            <a:extLst>
              <a:ext uri="{FF2B5EF4-FFF2-40B4-BE49-F238E27FC236}">
                <a16:creationId xmlns:a16="http://schemas.microsoft.com/office/drawing/2014/main" id="{0A4DDE47-FBBA-4C9A-A555-6A07912BA9ED}"/>
              </a:ext>
            </a:extLst>
          </p:cNvPr>
          <p:cNvSpPr txBox="1"/>
          <p:nvPr/>
        </p:nvSpPr>
        <p:spPr>
          <a:xfrm>
            <a:off x="8378530" y="3360291"/>
            <a:ext cx="2611739"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timeout</a:t>
            </a:r>
          </a:p>
        </p:txBody>
      </p:sp>
      <p:cxnSp>
        <p:nvCxnSpPr>
          <p:cNvPr id="4" name="Straight Arrow Connector 3">
            <a:extLst>
              <a:ext uri="{FF2B5EF4-FFF2-40B4-BE49-F238E27FC236}">
                <a16:creationId xmlns:a16="http://schemas.microsoft.com/office/drawing/2014/main" id="{5E912E09-82D4-4FD4-AC26-F99660949762}"/>
              </a:ext>
            </a:extLst>
          </p:cNvPr>
          <p:cNvCxnSpPr>
            <a:cxnSpLocks/>
            <a:stCxn id="8" idx="3"/>
            <a:endCxn id="19" idx="1"/>
          </p:cNvCxnSpPr>
          <p:nvPr/>
        </p:nvCxnSpPr>
        <p:spPr>
          <a:xfrm>
            <a:off x="3450944" y="4094195"/>
            <a:ext cx="1289952" cy="220845"/>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3815DEE-DAB6-4196-9299-3FFC31FCBA34}"/>
              </a:ext>
            </a:extLst>
          </p:cNvPr>
          <p:cNvCxnSpPr>
            <a:cxnSpLocks/>
            <a:stCxn id="19" idx="3"/>
            <a:endCxn id="20" idx="1"/>
          </p:cNvCxnSpPr>
          <p:nvPr/>
        </p:nvCxnSpPr>
        <p:spPr>
          <a:xfrm flipV="1">
            <a:off x="7320801" y="4087221"/>
            <a:ext cx="1057729" cy="227819"/>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C85589-A3CF-428A-903B-C777159F7AF7}"/>
              </a:ext>
            </a:extLst>
          </p:cNvPr>
          <p:cNvSpPr txBox="1"/>
          <p:nvPr/>
        </p:nvSpPr>
        <p:spPr>
          <a:xfrm>
            <a:off x="8378530" y="5371463"/>
            <a:ext cx="2611739"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open</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open </a:t>
            </a:r>
          </a:p>
        </p:txBody>
      </p:sp>
      <p:cxnSp>
        <p:nvCxnSpPr>
          <p:cNvPr id="18" name="Straight Arrow Connector 17">
            <a:extLst>
              <a:ext uri="{FF2B5EF4-FFF2-40B4-BE49-F238E27FC236}">
                <a16:creationId xmlns:a16="http://schemas.microsoft.com/office/drawing/2014/main" id="{973BA001-11EC-486F-8702-6C95379FB839}"/>
              </a:ext>
            </a:extLst>
          </p:cNvPr>
          <p:cNvCxnSpPr>
            <a:cxnSpLocks/>
            <a:stCxn id="19" idx="3"/>
            <a:endCxn id="16" idx="1"/>
          </p:cNvCxnSpPr>
          <p:nvPr/>
        </p:nvCxnSpPr>
        <p:spPr>
          <a:xfrm>
            <a:off x="7320801" y="4315040"/>
            <a:ext cx="1057729" cy="1783353"/>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E51D8C3-6138-4045-91C7-AB311A349040}"/>
              </a:ext>
            </a:extLst>
          </p:cNvPr>
          <p:cNvCxnSpPr>
            <a:cxnSpLocks/>
            <a:stCxn id="20" idx="3"/>
          </p:cNvCxnSpPr>
          <p:nvPr/>
        </p:nvCxnSpPr>
        <p:spPr>
          <a:xfrm>
            <a:off x="10990269" y="4087221"/>
            <a:ext cx="576800"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DCDA7CA-4836-4530-9D67-DC7835D3416D}"/>
              </a:ext>
            </a:extLst>
          </p:cNvPr>
          <p:cNvCxnSpPr>
            <a:cxnSpLocks/>
            <a:stCxn id="16" idx="3"/>
          </p:cNvCxnSpPr>
          <p:nvPr/>
        </p:nvCxnSpPr>
        <p:spPr>
          <a:xfrm>
            <a:off x="10990268" y="6098393"/>
            <a:ext cx="479772" cy="928378"/>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B0B846E-D2BC-42EA-80FE-58212F6E946A}"/>
              </a:ext>
            </a:extLst>
          </p:cNvPr>
          <p:cNvSpPr/>
          <p:nvPr/>
        </p:nvSpPr>
        <p:spPr>
          <a:xfrm>
            <a:off x="812848" y="1528507"/>
            <a:ext cx="9681139" cy="514908"/>
          </a:xfrm>
          <a:prstGeom prst="rect">
            <a:avLst/>
          </a:prstGeom>
        </p:spPr>
        <p:txBody>
          <a:bodyPr wrap="square">
            <a:spAutoFit/>
          </a:bodyPr>
          <a:lstStyle/>
          <a:p>
            <a:r>
              <a:rPr lang="en-AU" altLang="en-US" sz="2755" dirty="0">
                <a:latin typeface="Cambria" panose="02040503050406030204" pitchFamily="18" charset="0"/>
              </a:rPr>
              <a:t>What is the counterexample for </a:t>
            </a:r>
            <a:r>
              <a:rPr lang="en-AU" altLang="en-US" sz="2755" b="1" dirty="0">
                <a:latin typeface="Cambria" panose="02040503050406030204" pitchFamily="18" charset="0"/>
              </a:rPr>
              <a:t>G</a:t>
            </a:r>
            <a:r>
              <a:rPr lang="en-AU" altLang="en-US" sz="2755" dirty="0">
                <a:latin typeface="Cambria" panose="02040503050406030204" pitchFamily="18" charset="0"/>
              </a:rPr>
              <a:t>(door=closed AND light=off)?</a:t>
            </a:r>
            <a:endParaRPr lang="en-AU" altLang="en-US" sz="2755" b="1" dirty="0">
              <a:latin typeface="Cambria" panose="02040503050406030204" pitchFamily="18" charset="0"/>
            </a:endParaRPr>
          </a:p>
        </p:txBody>
      </p:sp>
      <p:cxnSp>
        <p:nvCxnSpPr>
          <p:cNvPr id="42" name="Straight Arrow Connector 41">
            <a:extLst>
              <a:ext uri="{FF2B5EF4-FFF2-40B4-BE49-F238E27FC236}">
                <a16:creationId xmlns:a16="http://schemas.microsoft.com/office/drawing/2014/main" id="{1DCDA7CA-4836-4530-9D67-DC7835D3416D}"/>
              </a:ext>
            </a:extLst>
          </p:cNvPr>
          <p:cNvCxnSpPr>
            <a:cxnSpLocks/>
          </p:cNvCxnSpPr>
          <p:nvPr/>
        </p:nvCxnSpPr>
        <p:spPr>
          <a:xfrm flipH="1">
            <a:off x="2927949" y="7026772"/>
            <a:ext cx="8481689"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DCDA7CA-4836-4530-9D67-DC7835D3416D}"/>
              </a:ext>
            </a:extLst>
          </p:cNvPr>
          <p:cNvCxnSpPr>
            <a:cxnSpLocks/>
            <a:endCxn id="8" idx="2"/>
          </p:cNvCxnSpPr>
          <p:nvPr/>
        </p:nvCxnSpPr>
        <p:spPr>
          <a:xfrm flipH="1" flipV="1">
            <a:off x="2176591" y="4821125"/>
            <a:ext cx="751358" cy="221262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DCDA7CA-4836-4530-9D67-DC7835D3416D}"/>
              </a:ext>
            </a:extLst>
          </p:cNvPr>
          <p:cNvCxnSpPr>
            <a:cxnSpLocks/>
          </p:cNvCxnSpPr>
          <p:nvPr/>
        </p:nvCxnSpPr>
        <p:spPr>
          <a:xfrm flipH="1" flipV="1">
            <a:off x="11263599" y="3061901"/>
            <a:ext cx="183528" cy="1025321"/>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DCDA7CA-4836-4530-9D67-DC7835D3416D}"/>
              </a:ext>
            </a:extLst>
          </p:cNvPr>
          <p:cNvCxnSpPr>
            <a:cxnSpLocks/>
          </p:cNvCxnSpPr>
          <p:nvPr/>
        </p:nvCxnSpPr>
        <p:spPr>
          <a:xfrm flipH="1" flipV="1">
            <a:off x="2659330" y="3061901"/>
            <a:ext cx="8604269" cy="51957"/>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E51D8C3-6138-4045-91C7-AB311A349040}"/>
              </a:ext>
            </a:extLst>
          </p:cNvPr>
          <p:cNvCxnSpPr>
            <a:cxnSpLocks/>
          </p:cNvCxnSpPr>
          <p:nvPr/>
        </p:nvCxnSpPr>
        <p:spPr>
          <a:xfrm flipH="1">
            <a:off x="2306488" y="3087880"/>
            <a:ext cx="352842" cy="272412"/>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633966FD-668F-48E5-870A-C4C36F3D1350}"/>
              </a:ext>
            </a:extLst>
          </p:cNvPr>
          <p:cNvSpPr/>
          <p:nvPr/>
        </p:nvSpPr>
        <p:spPr>
          <a:xfrm>
            <a:off x="1364060" y="4856555"/>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62" name="Rectangle 61">
            <a:extLst>
              <a:ext uri="{FF2B5EF4-FFF2-40B4-BE49-F238E27FC236}">
                <a16:creationId xmlns:a16="http://schemas.microsoft.com/office/drawing/2014/main" id="{633966FD-668F-48E5-870A-C4C36F3D1350}"/>
              </a:ext>
            </a:extLst>
          </p:cNvPr>
          <p:cNvSpPr/>
          <p:nvPr/>
        </p:nvSpPr>
        <p:spPr>
          <a:xfrm>
            <a:off x="5604904" y="4814727"/>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63" name="Rectangle 62">
            <a:extLst>
              <a:ext uri="{FF2B5EF4-FFF2-40B4-BE49-F238E27FC236}">
                <a16:creationId xmlns:a16="http://schemas.microsoft.com/office/drawing/2014/main" id="{633966FD-668F-48E5-870A-C4C36F3D1350}"/>
              </a:ext>
            </a:extLst>
          </p:cNvPr>
          <p:cNvSpPr/>
          <p:nvPr/>
        </p:nvSpPr>
        <p:spPr>
          <a:xfrm>
            <a:off x="11103434" y="4341647"/>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64" name="Rectangle 63">
            <a:extLst>
              <a:ext uri="{FF2B5EF4-FFF2-40B4-BE49-F238E27FC236}">
                <a16:creationId xmlns:a16="http://schemas.microsoft.com/office/drawing/2014/main" id="{633966FD-668F-48E5-870A-C4C36F3D1350}"/>
              </a:ext>
            </a:extLst>
          </p:cNvPr>
          <p:cNvSpPr/>
          <p:nvPr/>
        </p:nvSpPr>
        <p:spPr>
          <a:xfrm>
            <a:off x="11063141" y="5526904"/>
            <a:ext cx="579073" cy="514908"/>
          </a:xfrm>
          <a:prstGeom prst="rect">
            <a:avLst/>
          </a:prstGeom>
        </p:spPr>
        <p:txBody>
          <a:bodyPr wrap="square">
            <a:spAutoFit/>
          </a:bodyPr>
          <a:lstStyle/>
          <a:p>
            <a:r>
              <a:rPr lang="en-AU" altLang="en-US" sz="2755">
                <a:latin typeface="Cambria" panose="02040503050406030204" pitchFamily="18" charset="0"/>
              </a:rPr>
              <a:t>s3</a:t>
            </a:r>
          </a:p>
        </p:txBody>
      </p:sp>
    </p:spTree>
    <p:extLst>
      <p:ext uri="{BB962C8B-B14F-4D97-AF65-F5344CB8AC3E}">
        <p14:creationId xmlns:p14="http://schemas.microsoft.com/office/powerpoint/2010/main" val="4232793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dirty="0">
                <a:solidFill>
                  <a:schemeClr val="accent1">
                    <a:lumMod val="75000"/>
                  </a:schemeClr>
                </a:solidFill>
                <a:latin typeface="Tw Cen MT Condensed" panose="020B0606020104020203" pitchFamily="34" charset="0"/>
              </a:rPr>
              <a:t>Counterexamples</a:t>
            </a:r>
            <a:endParaRPr lang="en-US" sz="5314" dirty="0"/>
          </a:p>
        </p:txBody>
      </p:sp>
      <p:sp>
        <p:nvSpPr>
          <p:cNvPr id="26" name="Rectangle 25">
            <a:extLst>
              <a:ext uri="{FF2B5EF4-FFF2-40B4-BE49-F238E27FC236}">
                <a16:creationId xmlns:a16="http://schemas.microsoft.com/office/drawing/2014/main" id="{CB0B846E-D2BC-42EA-80FE-58212F6E946A}"/>
              </a:ext>
            </a:extLst>
          </p:cNvPr>
          <p:cNvSpPr/>
          <p:nvPr/>
        </p:nvSpPr>
        <p:spPr>
          <a:xfrm>
            <a:off x="812848" y="1528507"/>
            <a:ext cx="10177420" cy="514908"/>
          </a:xfrm>
          <a:prstGeom prst="rect">
            <a:avLst/>
          </a:prstGeom>
        </p:spPr>
        <p:txBody>
          <a:bodyPr wrap="square">
            <a:spAutoFit/>
          </a:bodyPr>
          <a:lstStyle/>
          <a:p>
            <a:r>
              <a:rPr lang="en-AU" altLang="en-US" sz="2755" dirty="0">
                <a:latin typeface="Cambria" panose="02040503050406030204" pitchFamily="18" charset="0"/>
              </a:rPr>
              <a:t>What is the counterexample for </a:t>
            </a:r>
            <a:r>
              <a:rPr lang="en-AU" altLang="en-US" sz="2755" b="1" dirty="0">
                <a:latin typeface="Cambria" panose="02040503050406030204" pitchFamily="18" charset="0"/>
              </a:rPr>
              <a:t>G</a:t>
            </a:r>
            <a:r>
              <a:rPr lang="en-AU" altLang="en-US" sz="2755" dirty="0">
                <a:latin typeface="Cambria" panose="02040503050406030204" pitchFamily="18" charset="0"/>
              </a:rPr>
              <a:t>(door = closed AND light = off)?</a:t>
            </a:r>
            <a:endParaRPr lang="en-AU" altLang="en-US" sz="2755" b="1" dirty="0">
              <a:latin typeface="Cambria" panose="02040503050406030204" pitchFamily="18" charset="0"/>
            </a:endParaRPr>
          </a:p>
        </p:txBody>
      </p:sp>
      <p:sp>
        <p:nvSpPr>
          <p:cNvPr id="22" name="Rectangle 21">
            <a:extLst>
              <a:ext uri="{FF2B5EF4-FFF2-40B4-BE49-F238E27FC236}">
                <a16:creationId xmlns:a16="http://schemas.microsoft.com/office/drawing/2014/main" id="{CB0B846E-D2BC-42EA-80FE-58212F6E946A}"/>
              </a:ext>
            </a:extLst>
          </p:cNvPr>
          <p:cNvSpPr/>
          <p:nvPr/>
        </p:nvSpPr>
        <p:spPr>
          <a:xfrm>
            <a:off x="899138" y="2403727"/>
            <a:ext cx="6854574" cy="514908"/>
          </a:xfrm>
          <a:prstGeom prst="rect">
            <a:avLst/>
          </a:prstGeom>
        </p:spPr>
        <p:txBody>
          <a:bodyPr wrap="square">
            <a:spAutoFit/>
          </a:bodyPr>
          <a:lstStyle/>
          <a:p>
            <a:r>
              <a:rPr lang="en-AU" altLang="en-US" sz="2755" dirty="0">
                <a:latin typeface="Cambria" panose="02040503050406030204" pitchFamily="18" charset="0"/>
              </a:rPr>
              <a:t>s0 – door=closed; light=off; oven=idle </a:t>
            </a:r>
            <a:endParaRPr lang="en-AU" altLang="en-US" sz="2755" b="1" dirty="0">
              <a:latin typeface="Cambria" panose="02040503050406030204" pitchFamily="18" charset="0"/>
            </a:endParaRPr>
          </a:p>
        </p:txBody>
      </p:sp>
      <p:sp>
        <p:nvSpPr>
          <p:cNvPr id="23" name="Rectangle 22">
            <a:extLst>
              <a:ext uri="{FF2B5EF4-FFF2-40B4-BE49-F238E27FC236}">
                <a16:creationId xmlns:a16="http://schemas.microsoft.com/office/drawing/2014/main" id="{CB0B846E-D2BC-42EA-80FE-58212F6E946A}"/>
              </a:ext>
            </a:extLst>
          </p:cNvPr>
          <p:cNvSpPr/>
          <p:nvPr/>
        </p:nvSpPr>
        <p:spPr>
          <a:xfrm>
            <a:off x="899138" y="3082952"/>
            <a:ext cx="6534071" cy="514908"/>
          </a:xfrm>
          <a:prstGeom prst="rect">
            <a:avLst/>
          </a:prstGeom>
        </p:spPr>
        <p:txBody>
          <a:bodyPr wrap="square">
            <a:spAutoFit/>
          </a:bodyPr>
          <a:lstStyle/>
          <a:p>
            <a:r>
              <a:rPr lang="en-AU" altLang="en-US" sz="2755" dirty="0">
                <a:latin typeface="Cambria" panose="02040503050406030204" pitchFamily="18" charset="0"/>
              </a:rPr>
              <a:t>s1 – door=closed; light=on; oven=cooking </a:t>
            </a:r>
            <a:endParaRPr lang="en-AU" altLang="en-US" sz="2755" b="1" dirty="0">
              <a:latin typeface="Cambria" panose="02040503050406030204" pitchFamily="18" charset="0"/>
            </a:endParaRPr>
          </a:p>
        </p:txBody>
      </p:sp>
      <p:sp>
        <p:nvSpPr>
          <p:cNvPr id="24" name="Rectangle 23">
            <a:extLst>
              <a:ext uri="{FF2B5EF4-FFF2-40B4-BE49-F238E27FC236}">
                <a16:creationId xmlns:a16="http://schemas.microsoft.com/office/drawing/2014/main" id="{CB0B846E-D2BC-42EA-80FE-58212F6E946A}"/>
              </a:ext>
            </a:extLst>
          </p:cNvPr>
          <p:cNvSpPr/>
          <p:nvPr/>
        </p:nvSpPr>
        <p:spPr>
          <a:xfrm>
            <a:off x="5628763" y="4170407"/>
            <a:ext cx="4635705" cy="514908"/>
          </a:xfrm>
          <a:prstGeom prst="rect">
            <a:avLst/>
          </a:prstGeom>
        </p:spPr>
        <p:txBody>
          <a:bodyPr wrap="square">
            <a:spAutoFit/>
          </a:bodyPr>
          <a:lstStyle/>
          <a:p>
            <a:r>
              <a:rPr lang="en-AU" altLang="en-US" sz="2755" dirty="0">
                <a:solidFill>
                  <a:srgbClr val="C00000"/>
                </a:solidFill>
                <a:latin typeface="Cambria" panose="02040503050406030204" pitchFamily="18" charset="0"/>
              </a:rPr>
              <a:t>The property was violated!</a:t>
            </a:r>
            <a:endParaRPr lang="en-AU" altLang="en-US" sz="2755" b="1" dirty="0">
              <a:solidFill>
                <a:srgbClr val="C00000"/>
              </a:solidFill>
              <a:latin typeface="Cambria" panose="02040503050406030204" pitchFamily="18" charset="0"/>
            </a:endParaRPr>
          </a:p>
        </p:txBody>
      </p:sp>
      <p:cxnSp>
        <p:nvCxnSpPr>
          <p:cNvPr id="25" name="Straight Arrow Connector 24">
            <a:extLst>
              <a:ext uri="{FF2B5EF4-FFF2-40B4-BE49-F238E27FC236}">
                <a16:creationId xmlns:a16="http://schemas.microsoft.com/office/drawing/2014/main" id="{5E912E09-82D4-4FD4-AC26-F99660949762}"/>
              </a:ext>
            </a:extLst>
          </p:cNvPr>
          <p:cNvCxnSpPr>
            <a:cxnSpLocks/>
          </p:cNvCxnSpPr>
          <p:nvPr/>
        </p:nvCxnSpPr>
        <p:spPr>
          <a:xfrm flipH="1" flipV="1">
            <a:off x="4661091" y="3597861"/>
            <a:ext cx="1958533" cy="67922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CB0B846E-D2BC-42EA-80FE-58212F6E946A}"/>
              </a:ext>
            </a:extLst>
          </p:cNvPr>
          <p:cNvSpPr/>
          <p:nvPr/>
        </p:nvSpPr>
        <p:spPr>
          <a:xfrm>
            <a:off x="845687" y="4742953"/>
            <a:ext cx="7076461" cy="514908"/>
          </a:xfrm>
          <a:prstGeom prst="rect">
            <a:avLst/>
          </a:prstGeom>
        </p:spPr>
        <p:txBody>
          <a:bodyPr wrap="square">
            <a:spAutoFit/>
          </a:bodyPr>
          <a:lstStyle/>
          <a:p>
            <a:r>
              <a:rPr lang="en-AU" altLang="en-US" sz="2755" dirty="0">
                <a:latin typeface="Cambria" panose="02040503050406030204" pitchFamily="18" charset="0"/>
              </a:rPr>
              <a:t>Therefore the counterexample is:   s0, s1.</a:t>
            </a:r>
            <a:endParaRPr lang="en-AU" altLang="en-US" sz="2755" b="1" dirty="0">
              <a:latin typeface="Cambria" panose="02040503050406030204" pitchFamily="18" charset="0"/>
            </a:endParaRPr>
          </a:p>
        </p:txBody>
      </p:sp>
      <p:sp>
        <p:nvSpPr>
          <p:cNvPr id="10" name="Rectangle 9">
            <a:extLst>
              <a:ext uri="{FF2B5EF4-FFF2-40B4-BE49-F238E27FC236}">
                <a16:creationId xmlns:a16="http://schemas.microsoft.com/office/drawing/2014/main" id="{CB0B846E-D2BC-42EA-80FE-58212F6E946A}"/>
              </a:ext>
            </a:extLst>
          </p:cNvPr>
          <p:cNvSpPr/>
          <p:nvPr/>
        </p:nvSpPr>
        <p:spPr>
          <a:xfrm>
            <a:off x="845686" y="5422178"/>
            <a:ext cx="10692429" cy="938951"/>
          </a:xfrm>
          <a:prstGeom prst="rect">
            <a:avLst/>
          </a:prstGeom>
        </p:spPr>
        <p:txBody>
          <a:bodyPr wrap="square">
            <a:spAutoFit/>
          </a:bodyPr>
          <a:lstStyle/>
          <a:p>
            <a:r>
              <a:rPr lang="en-AU" altLang="en-US" sz="2755" dirty="0">
                <a:latin typeface="Cambria" panose="02040503050406030204" pitchFamily="18" charset="0"/>
              </a:rPr>
              <a:t>Look for the first state where the conditions don’t hold and stop the trace there.</a:t>
            </a:r>
            <a:endParaRPr lang="en-AU" altLang="en-US" sz="2755" b="1" dirty="0">
              <a:latin typeface="Cambria" panose="02040503050406030204" pitchFamily="18" charset="0"/>
            </a:endParaRPr>
          </a:p>
        </p:txBody>
      </p:sp>
    </p:spTree>
    <p:extLst>
      <p:ext uri="{BB962C8B-B14F-4D97-AF65-F5344CB8AC3E}">
        <p14:creationId xmlns:p14="http://schemas.microsoft.com/office/powerpoint/2010/main" val="38544552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dirty="0">
                <a:solidFill>
                  <a:schemeClr val="accent1">
                    <a:lumMod val="75000"/>
                  </a:schemeClr>
                </a:solidFill>
                <a:latin typeface="Tw Cen MT Condensed" panose="020B0606020104020203" pitchFamily="34" charset="0"/>
              </a:rPr>
              <a:t>Counterexamples</a:t>
            </a:r>
            <a:endParaRPr lang="en-US" sz="5314" dirty="0"/>
          </a:p>
        </p:txBody>
      </p:sp>
      <p:sp>
        <p:nvSpPr>
          <p:cNvPr id="8" name="TextBox 7">
            <a:extLst>
              <a:ext uri="{FF2B5EF4-FFF2-40B4-BE49-F238E27FC236}">
                <a16:creationId xmlns:a16="http://schemas.microsoft.com/office/drawing/2014/main" id="{717704B7-7F08-4715-BC23-E39F17ED31A4}"/>
              </a:ext>
            </a:extLst>
          </p:cNvPr>
          <p:cNvSpPr txBox="1"/>
          <p:nvPr/>
        </p:nvSpPr>
        <p:spPr>
          <a:xfrm>
            <a:off x="902239" y="3367265"/>
            <a:ext cx="2548705"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idle</a:t>
            </a:r>
          </a:p>
        </p:txBody>
      </p:sp>
      <p:sp>
        <p:nvSpPr>
          <p:cNvPr id="19" name="TextBox 18">
            <a:extLst>
              <a:ext uri="{FF2B5EF4-FFF2-40B4-BE49-F238E27FC236}">
                <a16:creationId xmlns:a16="http://schemas.microsoft.com/office/drawing/2014/main" id="{7D45558C-474F-4210-A66C-639B4DDFC79F}"/>
              </a:ext>
            </a:extLst>
          </p:cNvPr>
          <p:cNvSpPr txBox="1"/>
          <p:nvPr/>
        </p:nvSpPr>
        <p:spPr>
          <a:xfrm>
            <a:off x="4740896" y="3360291"/>
            <a:ext cx="2579905" cy="1909497"/>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cooking</a:t>
            </a:r>
          </a:p>
        </p:txBody>
      </p:sp>
      <p:sp>
        <p:nvSpPr>
          <p:cNvPr id="20" name="TextBox 19">
            <a:extLst>
              <a:ext uri="{FF2B5EF4-FFF2-40B4-BE49-F238E27FC236}">
                <a16:creationId xmlns:a16="http://schemas.microsoft.com/office/drawing/2014/main" id="{0A4DDE47-FBBA-4C9A-A555-6A07912BA9ED}"/>
              </a:ext>
            </a:extLst>
          </p:cNvPr>
          <p:cNvSpPr txBox="1"/>
          <p:nvPr/>
        </p:nvSpPr>
        <p:spPr>
          <a:xfrm>
            <a:off x="8378530" y="3360291"/>
            <a:ext cx="2611739"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timeout</a:t>
            </a:r>
          </a:p>
        </p:txBody>
      </p:sp>
      <p:cxnSp>
        <p:nvCxnSpPr>
          <p:cNvPr id="4" name="Straight Arrow Connector 3">
            <a:extLst>
              <a:ext uri="{FF2B5EF4-FFF2-40B4-BE49-F238E27FC236}">
                <a16:creationId xmlns:a16="http://schemas.microsoft.com/office/drawing/2014/main" id="{5E912E09-82D4-4FD4-AC26-F99660949762}"/>
              </a:ext>
            </a:extLst>
          </p:cNvPr>
          <p:cNvCxnSpPr>
            <a:cxnSpLocks/>
            <a:stCxn id="8" idx="3"/>
            <a:endCxn id="19" idx="1"/>
          </p:cNvCxnSpPr>
          <p:nvPr/>
        </p:nvCxnSpPr>
        <p:spPr>
          <a:xfrm>
            <a:off x="3450944" y="4094195"/>
            <a:ext cx="1289952" cy="220845"/>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3815DEE-DAB6-4196-9299-3FFC31FCBA34}"/>
              </a:ext>
            </a:extLst>
          </p:cNvPr>
          <p:cNvCxnSpPr>
            <a:cxnSpLocks/>
            <a:stCxn id="19" idx="3"/>
            <a:endCxn id="20" idx="1"/>
          </p:cNvCxnSpPr>
          <p:nvPr/>
        </p:nvCxnSpPr>
        <p:spPr>
          <a:xfrm flipV="1">
            <a:off x="7320801" y="4087221"/>
            <a:ext cx="1057729" cy="227819"/>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C85589-A3CF-428A-903B-C777159F7AF7}"/>
              </a:ext>
            </a:extLst>
          </p:cNvPr>
          <p:cNvSpPr txBox="1"/>
          <p:nvPr/>
        </p:nvSpPr>
        <p:spPr>
          <a:xfrm>
            <a:off x="8378530" y="5371463"/>
            <a:ext cx="2611739"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open</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open </a:t>
            </a:r>
          </a:p>
        </p:txBody>
      </p:sp>
      <p:cxnSp>
        <p:nvCxnSpPr>
          <p:cNvPr id="18" name="Straight Arrow Connector 17">
            <a:extLst>
              <a:ext uri="{FF2B5EF4-FFF2-40B4-BE49-F238E27FC236}">
                <a16:creationId xmlns:a16="http://schemas.microsoft.com/office/drawing/2014/main" id="{973BA001-11EC-486F-8702-6C95379FB839}"/>
              </a:ext>
            </a:extLst>
          </p:cNvPr>
          <p:cNvCxnSpPr>
            <a:cxnSpLocks/>
            <a:stCxn id="19" idx="3"/>
            <a:endCxn id="16" idx="1"/>
          </p:cNvCxnSpPr>
          <p:nvPr/>
        </p:nvCxnSpPr>
        <p:spPr>
          <a:xfrm>
            <a:off x="7320801" y="4315040"/>
            <a:ext cx="1057729" cy="1783353"/>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E51D8C3-6138-4045-91C7-AB311A349040}"/>
              </a:ext>
            </a:extLst>
          </p:cNvPr>
          <p:cNvCxnSpPr>
            <a:cxnSpLocks/>
            <a:stCxn id="20" idx="3"/>
          </p:cNvCxnSpPr>
          <p:nvPr/>
        </p:nvCxnSpPr>
        <p:spPr>
          <a:xfrm>
            <a:off x="10990269" y="4087221"/>
            <a:ext cx="576800"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DCDA7CA-4836-4530-9D67-DC7835D3416D}"/>
              </a:ext>
            </a:extLst>
          </p:cNvPr>
          <p:cNvCxnSpPr>
            <a:cxnSpLocks/>
            <a:stCxn id="16" idx="3"/>
          </p:cNvCxnSpPr>
          <p:nvPr/>
        </p:nvCxnSpPr>
        <p:spPr>
          <a:xfrm>
            <a:off x="10990268" y="6098393"/>
            <a:ext cx="479772" cy="928378"/>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B0B846E-D2BC-42EA-80FE-58212F6E946A}"/>
              </a:ext>
            </a:extLst>
          </p:cNvPr>
          <p:cNvSpPr/>
          <p:nvPr/>
        </p:nvSpPr>
        <p:spPr>
          <a:xfrm>
            <a:off x="812848" y="1528507"/>
            <a:ext cx="9681139" cy="938951"/>
          </a:xfrm>
          <a:prstGeom prst="rect">
            <a:avLst/>
          </a:prstGeom>
        </p:spPr>
        <p:txBody>
          <a:bodyPr wrap="square">
            <a:spAutoFit/>
          </a:bodyPr>
          <a:lstStyle/>
          <a:p>
            <a:r>
              <a:rPr lang="en-AU" altLang="en-US" sz="2755" dirty="0">
                <a:latin typeface="Cambria" panose="02040503050406030204" pitchFamily="18" charset="0"/>
              </a:rPr>
              <a:t>What is the counterexample for </a:t>
            </a:r>
          </a:p>
          <a:p>
            <a:r>
              <a:rPr lang="en-AU" altLang="en-US" sz="2755" b="1" dirty="0">
                <a:latin typeface="Cambria" panose="02040503050406030204" pitchFamily="18" charset="0"/>
              </a:rPr>
              <a:t>G</a:t>
            </a:r>
            <a:r>
              <a:rPr lang="en-AU" altLang="en-US" sz="2755" dirty="0">
                <a:latin typeface="Cambria" panose="02040503050406030204" pitchFamily="18" charset="0"/>
              </a:rPr>
              <a:t>(door=closed =&gt; (light=off OR oven = cooking))?</a:t>
            </a:r>
            <a:endParaRPr lang="en-AU" altLang="en-US" sz="2755" b="1" dirty="0">
              <a:latin typeface="Cambria" panose="02040503050406030204" pitchFamily="18" charset="0"/>
            </a:endParaRPr>
          </a:p>
        </p:txBody>
      </p:sp>
      <p:cxnSp>
        <p:nvCxnSpPr>
          <p:cNvPr id="42" name="Straight Arrow Connector 41">
            <a:extLst>
              <a:ext uri="{FF2B5EF4-FFF2-40B4-BE49-F238E27FC236}">
                <a16:creationId xmlns:a16="http://schemas.microsoft.com/office/drawing/2014/main" id="{1DCDA7CA-4836-4530-9D67-DC7835D3416D}"/>
              </a:ext>
            </a:extLst>
          </p:cNvPr>
          <p:cNvCxnSpPr>
            <a:cxnSpLocks/>
          </p:cNvCxnSpPr>
          <p:nvPr/>
        </p:nvCxnSpPr>
        <p:spPr>
          <a:xfrm flipH="1">
            <a:off x="2927949" y="7026772"/>
            <a:ext cx="8481689"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DCDA7CA-4836-4530-9D67-DC7835D3416D}"/>
              </a:ext>
            </a:extLst>
          </p:cNvPr>
          <p:cNvCxnSpPr>
            <a:cxnSpLocks/>
            <a:endCxn id="8" idx="2"/>
          </p:cNvCxnSpPr>
          <p:nvPr/>
        </p:nvCxnSpPr>
        <p:spPr>
          <a:xfrm flipH="1" flipV="1">
            <a:off x="2176591" y="4821125"/>
            <a:ext cx="751358" cy="221262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DCDA7CA-4836-4530-9D67-DC7835D3416D}"/>
              </a:ext>
            </a:extLst>
          </p:cNvPr>
          <p:cNvCxnSpPr>
            <a:cxnSpLocks/>
          </p:cNvCxnSpPr>
          <p:nvPr/>
        </p:nvCxnSpPr>
        <p:spPr>
          <a:xfrm flipH="1" flipV="1">
            <a:off x="11263599" y="3061901"/>
            <a:ext cx="183528" cy="1025321"/>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DCDA7CA-4836-4530-9D67-DC7835D3416D}"/>
              </a:ext>
            </a:extLst>
          </p:cNvPr>
          <p:cNvCxnSpPr>
            <a:cxnSpLocks/>
          </p:cNvCxnSpPr>
          <p:nvPr/>
        </p:nvCxnSpPr>
        <p:spPr>
          <a:xfrm flipH="1" flipV="1">
            <a:off x="2659330" y="3061901"/>
            <a:ext cx="8604269" cy="51957"/>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E51D8C3-6138-4045-91C7-AB311A349040}"/>
              </a:ext>
            </a:extLst>
          </p:cNvPr>
          <p:cNvCxnSpPr>
            <a:cxnSpLocks/>
          </p:cNvCxnSpPr>
          <p:nvPr/>
        </p:nvCxnSpPr>
        <p:spPr>
          <a:xfrm flipH="1">
            <a:off x="2306488" y="3087880"/>
            <a:ext cx="352842" cy="272412"/>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633966FD-668F-48E5-870A-C4C36F3D1350}"/>
              </a:ext>
            </a:extLst>
          </p:cNvPr>
          <p:cNvSpPr/>
          <p:nvPr/>
        </p:nvSpPr>
        <p:spPr>
          <a:xfrm>
            <a:off x="1364060" y="4856555"/>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62" name="Rectangle 61">
            <a:extLst>
              <a:ext uri="{FF2B5EF4-FFF2-40B4-BE49-F238E27FC236}">
                <a16:creationId xmlns:a16="http://schemas.microsoft.com/office/drawing/2014/main" id="{633966FD-668F-48E5-870A-C4C36F3D1350}"/>
              </a:ext>
            </a:extLst>
          </p:cNvPr>
          <p:cNvSpPr/>
          <p:nvPr/>
        </p:nvSpPr>
        <p:spPr>
          <a:xfrm>
            <a:off x="5604904" y="4814727"/>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63" name="Rectangle 62">
            <a:extLst>
              <a:ext uri="{FF2B5EF4-FFF2-40B4-BE49-F238E27FC236}">
                <a16:creationId xmlns:a16="http://schemas.microsoft.com/office/drawing/2014/main" id="{633966FD-668F-48E5-870A-C4C36F3D1350}"/>
              </a:ext>
            </a:extLst>
          </p:cNvPr>
          <p:cNvSpPr/>
          <p:nvPr/>
        </p:nvSpPr>
        <p:spPr>
          <a:xfrm>
            <a:off x="11103434" y="4341647"/>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64" name="Rectangle 63">
            <a:extLst>
              <a:ext uri="{FF2B5EF4-FFF2-40B4-BE49-F238E27FC236}">
                <a16:creationId xmlns:a16="http://schemas.microsoft.com/office/drawing/2014/main" id="{633966FD-668F-48E5-870A-C4C36F3D1350}"/>
              </a:ext>
            </a:extLst>
          </p:cNvPr>
          <p:cNvSpPr/>
          <p:nvPr/>
        </p:nvSpPr>
        <p:spPr>
          <a:xfrm>
            <a:off x="11063141" y="5526904"/>
            <a:ext cx="579073" cy="514908"/>
          </a:xfrm>
          <a:prstGeom prst="rect">
            <a:avLst/>
          </a:prstGeom>
        </p:spPr>
        <p:txBody>
          <a:bodyPr wrap="square">
            <a:spAutoFit/>
          </a:bodyPr>
          <a:lstStyle/>
          <a:p>
            <a:r>
              <a:rPr lang="en-AU" altLang="en-US" sz="2755">
                <a:latin typeface="Cambria" panose="02040503050406030204" pitchFamily="18" charset="0"/>
              </a:rPr>
              <a:t>s3</a:t>
            </a:r>
          </a:p>
        </p:txBody>
      </p:sp>
      <p:sp>
        <p:nvSpPr>
          <p:cNvPr id="22" name="Rectangle 21">
            <a:extLst>
              <a:ext uri="{FF2B5EF4-FFF2-40B4-BE49-F238E27FC236}">
                <a16:creationId xmlns:a16="http://schemas.microsoft.com/office/drawing/2014/main" id="{CB0B846E-D2BC-42EA-80FE-58212F6E946A}"/>
              </a:ext>
            </a:extLst>
          </p:cNvPr>
          <p:cNvSpPr/>
          <p:nvPr/>
        </p:nvSpPr>
        <p:spPr>
          <a:xfrm>
            <a:off x="9051003" y="1920610"/>
            <a:ext cx="2012138" cy="514908"/>
          </a:xfrm>
          <a:prstGeom prst="rect">
            <a:avLst/>
          </a:prstGeom>
        </p:spPr>
        <p:txBody>
          <a:bodyPr wrap="square">
            <a:spAutoFit/>
          </a:bodyPr>
          <a:lstStyle/>
          <a:p>
            <a:r>
              <a:rPr lang="en-AU" altLang="en-US" sz="2755" dirty="0">
                <a:solidFill>
                  <a:srgbClr val="006600"/>
                </a:solidFill>
                <a:latin typeface="Cambria" panose="02040503050406030204" pitchFamily="18" charset="0"/>
              </a:rPr>
              <a:t>Proved!</a:t>
            </a:r>
            <a:endParaRPr lang="en-AU" altLang="en-US" sz="2755" b="1" dirty="0">
              <a:solidFill>
                <a:srgbClr val="006600"/>
              </a:solidFill>
              <a:latin typeface="Cambria" panose="02040503050406030204" pitchFamily="18" charset="0"/>
            </a:endParaRPr>
          </a:p>
        </p:txBody>
      </p:sp>
    </p:spTree>
    <p:extLst>
      <p:ext uri="{BB962C8B-B14F-4D97-AF65-F5344CB8AC3E}">
        <p14:creationId xmlns:p14="http://schemas.microsoft.com/office/powerpoint/2010/main" val="2259202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dirty="0">
                <a:solidFill>
                  <a:schemeClr val="accent1">
                    <a:lumMod val="75000"/>
                  </a:schemeClr>
                </a:solidFill>
                <a:latin typeface="Tw Cen MT Condensed" panose="020B0606020104020203" pitchFamily="34" charset="0"/>
              </a:rPr>
              <a:t>Counterexamples</a:t>
            </a:r>
            <a:endParaRPr lang="en-US" sz="5314" dirty="0"/>
          </a:p>
        </p:txBody>
      </p:sp>
      <p:sp>
        <p:nvSpPr>
          <p:cNvPr id="26" name="Rectangle 25">
            <a:extLst>
              <a:ext uri="{FF2B5EF4-FFF2-40B4-BE49-F238E27FC236}">
                <a16:creationId xmlns:a16="http://schemas.microsoft.com/office/drawing/2014/main" id="{CB0B846E-D2BC-42EA-80FE-58212F6E946A}"/>
              </a:ext>
            </a:extLst>
          </p:cNvPr>
          <p:cNvSpPr/>
          <p:nvPr/>
        </p:nvSpPr>
        <p:spPr>
          <a:xfrm>
            <a:off x="812848" y="1528507"/>
            <a:ext cx="9681139" cy="938951"/>
          </a:xfrm>
          <a:prstGeom prst="rect">
            <a:avLst/>
          </a:prstGeom>
        </p:spPr>
        <p:txBody>
          <a:bodyPr wrap="square">
            <a:spAutoFit/>
          </a:bodyPr>
          <a:lstStyle/>
          <a:p>
            <a:r>
              <a:rPr lang="en-AU" altLang="en-US" sz="2755" dirty="0">
                <a:latin typeface="Cambria" panose="02040503050406030204" pitchFamily="18" charset="0"/>
              </a:rPr>
              <a:t>What is the counterexample for </a:t>
            </a:r>
          </a:p>
          <a:p>
            <a:r>
              <a:rPr lang="en-AU" altLang="en-US" sz="2755" b="1" dirty="0">
                <a:latin typeface="Cambria" panose="02040503050406030204" pitchFamily="18" charset="0"/>
              </a:rPr>
              <a:t>G</a:t>
            </a:r>
            <a:r>
              <a:rPr lang="en-AU" altLang="en-US" sz="2755" dirty="0">
                <a:latin typeface="Cambria" panose="02040503050406030204" pitchFamily="18" charset="0"/>
              </a:rPr>
              <a:t>(door=closed =&gt; (light=off OR oven = cooking))?</a:t>
            </a:r>
            <a:endParaRPr lang="en-AU" altLang="en-US" sz="2755" b="1" dirty="0">
              <a:latin typeface="Cambria" panose="02040503050406030204" pitchFamily="18" charset="0"/>
            </a:endParaRPr>
          </a:p>
        </p:txBody>
      </p:sp>
      <p:sp>
        <p:nvSpPr>
          <p:cNvPr id="22" name="Rectangle 21">
            <a:extLst>
              <a:ext uri="{FF2B5EF4-FFF2-40B4-BE49-F238E27FC236}">
                <a16:creationId xmlns:a16="http://schemas.microsoft.com/office/drawing/2014/main" id="{CB0B846E-D2BC-42EA-80FE-58212F6E946A}"/>
              </a:ext>
            </a:extLst>
          </p:cNvPr>
          <p:cNvSpPr/>
          <p:nvPr/>
        </p:nvSpPr>
        <p:spPr>
          <a:xfrm>
            <a:off x="9051003" y="1920610"/>
            <a:ext cx="2012138" cy="514908"/>
          </a:xfrm>
          <a:prstGeom prst="rect">
            <a:avLst/>
          </a:prstGeom>
        </p:spPr>
        <p:txBody>
          <a:bodyPr wrap="square">
            <a:spAutoFit/>
          </a:bodyPr>
          <a:lstStyle/>
          <a:p>
            <a:r>
              <a:rPr lang="en-AU" altLang="en-US" sz="2755" dirty="0">
                <a:solidFill>
                  <a:srgbClr val="006600"/>
                </a:solidFill>
                <a:latin typeface="Cambria" panose="02040503050406030204" pitchFamily="18" charset="0"/>
              </a:rPr>
              <a:t>Proved!</a:t>
            </a:r>
            <a:endParaRPr lang="en-AU" altLang="en-US" sz="2755" b="1" dirty="0">
              <a:solidFill>
                <a:srgbClr val="006600"/>
              </a:solidFill>
              <a:latin typeface="Cambria" panose="02040503050406030204" pitchFamily="18" charset="0"/>
            </a:endParaRPr>
          </a:p>
        </p:txBody>
      </p:sp>
      <p:sp>
        <p:nvSpPr>
          <p:cNvPr id="23" name="Rectangle 22">
            <a:extLst>
              <a:ext uri="{FF2B5EF4-FFF2-40B4-BE49-F238E27FC236}">
                <a16:creationId xmlns:a16="http://schemas.microsoft.com/office/drawing/2014/main" id="{CB0B846E-D2BC-42EA-80FE-58212F6E946A}"/>
              </a:ext>
            </a:extLst>
          </p:cNvPr>
          <p:cNvSpPr/>
          <p:nvPr/>
        </p:nvSpPr>
        <p:spPr>
          <a:xfrm>
            <a:off x="1032642" y="3192657"/>
            <a:ext cx="9681139" cy="2212144"/>
          </a:xfrm>
          <a:prstGeom prst="rect">
            <a:avLst/>
          </a:prstGeom>
        </p:spPr>
        <p:txBody>
          <a:bodyPr wrap="square">
            <a:spAutoFit/>
          </a:bodyPr>
          <a:lstStyle/>
          <a:p>
            <a:r>
              <a:rPr lang="en-AU" altLang="en-US" sz="2755" dirty="0">
                <a:latin typeface="Cambria" panose="02040503050406030204" pitchFamily="18" charset="0"/>
              </a:rPr>
              <a:t>This is proved because on states s0 to s2, the door is closed and either the light is off or the oven is cooking. On state s3, the door is not closed, so the antecedent is </a:t>
            </a:r>
            <a:r>
              <a:rPr lang="en-AU" altLang="en-US" sz="2755" b="1" dirty="0">
                <a:latin typeface="Cambria" panose="02040503050406030204" pitchFamily="18" charset="0"/>
              </a:rPr>
              <a:t>false</a:t>
            </a:r>
            <a:r>
              <a:rPr lang="en-AU" altLang="en-US" sz="2755" dirty="0">
                <a:latin typeface="Cambria" panose="02040503050406030204" pitchFamily="18" charset="0"/>
              </a:rPr>
              <a:t>. Therefore, it doesn’t matter that the light is not off and the oven is not cooking</a:t>
            </a:r>
            <a:r>
              <a:rPr lang="en-AU" altLang="en-US" sz="2755">
                <a:latin typeface="Cambria" panose="02040503050406030204" pitchFamily="18" charset="0"/>
              </a:rPr>
              <a:t>. </a:t>
            </a:r>
            <a:endParaRPr lang="en-AU" altLang="en-US" sz="2755" b="1" dirty="0">
              <a:latin typeface="Cambria" panose="02040503050406030204" pitchFamily="18" charset="0"/>
            </a:endParaRPr>
          </a:p>
        </p:txBody>
      </p:sp>
    </p:spTree>
    <p:extLst>
      <p:ext uri="{BB962C8B-B14F-4D97-AF65-F5344CB8AC3E}">
        <p14:creationId xmlns:p14="http://schemas.microsoft.com/office/powerpoint/2010/main" val="11696415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dirty="0">
                <a:solidFill>
                  <a:schemeClr val="accent1">
                    <a:lumMod val="75000"/>
                  </a:schemeClr>
                </a:solidFill>
                <a:latin typeface="Tw Cen MT Condensed" panose="020B0606020104020203" pitchFamily="34" charset="0"/>
              </a:rPr>
              <a:t>Counterexamples</a:t>
            </a:r>
            <a:endParaRPr lang="en-US" sz="5314" dirty="0"/>
          </a:p>
        </p:txBody>
      </p:sp>
      <p:sp>
        <p:nvSpPr>
          <p:cNvPr id="8" name="TextBox 7">
            <a:extLst>
              <a:ext uri="{FF2B5EF4-FFF2-40B4-BE49-F238E27FC236}">
                <a16:creationId xmlns:a16="http://schemas.microsoft.com/office/drawing/2014/main" id="{717704B7-7F08-4715-BC23-E39F17ED31A4}"/>
              </a:ext>
            </a:extLst>
          </p:cNvPr>
          <p:cNvSpPr txBox="1"/>
          <p:nvPr/>
        </p:nvSpPr>
        <p:spPr>
          <a:xfrm>
            <a:off x="902239" y="3367265"/>
            <a:ext cx="2548705"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idle</a:t>
            </a:r>
          </a:p>
        </p:txBody>
      </p:sp>
      <p:sp>
        <p:nvSpPr>
          <p:cNvPr id="19" name="TextBox 18">
            <a:extLst>
              <a:ext uri="{FF2B5EF4-FFF2-40B4-BE49-F238E27FC236}">
                <a16:creationId xmlns:a16="http://schemas.microsoft.com/office/drawing/2014/main" id="{7D45558C-474F-4210-A66C-639B4DDFC79F}"/>
              </a:ext>
            </a:extLst>
          </p:cNvPr>
          <p:cNvSpPr txBox="1"/>
          <p:nvPr/>
        </p:nvSpPr>
        <p:spPr>
          <a:xfrm>
            <a:off x="4740896" y="3360291"/>
            <a:ext cx="2579905" cy="1909497"/>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cooking</a:t>
            </a:r>
          </a:p>
        </p:txBody>
      </p:sp>
      <p:sp>
        <p:nvSpPr>
          <p:cNvPr id="20" name="TextBox 19">
            <a:extLst>
              <a:ext uri="{FF2B5EF4-FFF2-40B4-BE49-F238E27FC236}">
                <a16:creationId xmlns:a16="http://schemas.microsoft.com/office/drawing/2014/main" id="{0A4DDE47-FBBA-4C9A-A555-6A07912BA9ED}"/>
              </a:ext>
            </a:extLst>
          </p:cNvPr>
          <p:cNvSpPr txBox="1"/>
          <p:nvPr/>
        </p:nvSpPr>
        <p:spPr>
          <a:xfrm>
            <a:off x="8378530" y="3360291"/>
            <a:ext cx="2611739"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timeout</a:t>
            </a:r>
          </a:p>
        </p:txBody>
      </p:sp>
      <p:cxnSp>
        <p:nvCxnSpPr>
          <p:cNvPr id="4" name="Straight Arrow Connector 3">
            <a:extLst>
              <a:ext uri="{FF2B5EF4-FFF2-40B4-BE49-F238E27FC236}">
                <a16:creationId xmlns:a16="http://schemas.microsoft.com/office/drawing/2014/main" id="{5E912E09-82D4-4FD4-AC26-F99660949762}"/>
              </a:ext>
            </a:extLst>
          </p:cNvPr>
          <p:cNvCxnSpPr>
            <a:cxnSpLocks/>
            <a:stCxn id="8" idx="3"/>
            <a:endCxn id="19" idx="1"/>
          </p:cNvCxnSpPr>
          <p:nvPr/>
        </p:nvCxnSpPr>
        <p:spPr>
          <a:xfrm>
            <a:off x="3450944" y="4094195"/>
            <a:ext cx="1289952" cy="220845"/>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3815DEE-DAB6-4196-9299-3FFC31FCBA34}"/>
              </a:ext>
            </a:extLst>
          </p:cNvPr>
          <p:cNvCxnSpPr>
            <a:cxnSpLocks/>
            <a:stCxn id="19" idx="3"/>
            <a:endCxn id="20" idx="1"/>
          </p:cNvCxnSpPr>
          <p:nvPr/>
        </p:nvCxnSpPr>
        <p:spPr>
          <a:xfrm flipV="1">
            <a:off x="7320801" y="4087221"/>
            <a:ext cx="1057729" cy="227819"/>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C85589-A3CF-428A-903B-C777159F7AF7}"/>
              </a:ext>
            </a:extLst>
          </p:cNvPr>
          <p:cNvSpPr txBox="1"/>
          <p:nvPr/>
        </p:nvSpPr>
        <p:spPr>
          <a:xfrm>
            <a:off x="8378530" y="5371463"/>
            <a:ext cx="2611739"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open</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open </a:t>
            </a:r>
          </a:p>
        </p:txBody>
      </p:sp>
      <p:cxnSp>
        <p:nvCxnSpPr>
          <p:cNvPr id="18" name="Straight Arrow Connector 17">
            <a:extLst>
              <a:ext uri="{FF2B5EF4-FFF2-40B4-BE49-F238E27FC236}">
                <a16:creationId xmlns:a16="http://schemas.microsoft.com/office/drawing/2014/main" id="{973BA001-11EC-486F-8702-6C95379FB839}"/>
              </a:ext>
            </a:extLst>
          </p:cNvPr>
          <p:cNvCxnSpPr>
            <a:cxnSpLocks/>
            <a:stCxn id="19" idx="3"/>
            <a:endCxn id="16" idx="1"/>
          </p:cNvCxnSpPr>
          <p:nvPr/>
        </p:nvCxnSpPr>
        <p:spPr>
          <a:xfrm>
            <a:off x="7320801" y="4315040"/>
            <a:ext cx="1057729" cy="1783353"/>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E51D8C3-6138-4045-91C7-AB311A349040}"/>
              </a:ext>
            </a:extLst>
          </p:cNvPr>
          <p:cNvCxnSpPr>
            <a:cxnSpLocks/>
            <a:stCxn id="20" idx="3"/>
          </p:cNvCxnSpPr>
          <p:nvPr/>
        </p:nvCxnSpPr>
        <p:spPr>
          <a:xfrm>
            <a:off x="10990269" y="4087221"/>
            <a:ext cx="576800"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DCDA7CA-4836-4530-9D67-DC7835D3416D}"/>
              </a:ext>
            </a:extLst>
          </p:cNvPr>
          <p:cNvCxnSpPr>
            <a:cxnSpLocks/>
            <a:stCxn id="16" idx="3"/>
          </p:cNvCxnSpPr>
          <p:nvPr/>
        </p:nvCxnSpPr>
        <p:spPr>
          <a:xfrm>
            <a:off x="10990268" y="6098393"/>
            <a:ext cx="479772" cy="928378"/>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B0B846E-D2BC-42EA-80FE-58212F6E946A}"/>
              </a:ext>
            </a:extLst>
          </p:cNvPr>
          <p:cNvSpPr/>
          <p:nvPr/>
        </p:nvSpPr>
        <p:spPr>
          <a:xfrm>
            <a:off x="812848" y="1528507"/>
            <a:ext cx="9681139" cy="514908"/>
          </a:xfrm>
          <a:prstGeom prst="rect">
            <a:avLst/>
          </a:prstGeom>
        </p:spPr>
        <p:txBody>
          <a:bodyPr wrap="square">
            <a:spAutoFit/>
          </a:bodyPr>
          <a:lstStyle/>
          <a:p>
            <a:r>
              <a:rPr lang="en-AU" altLang="en-US" sz="2755" dirty="0">
                <a:latin typeface="Cambria" panose="02040503050406030204" pitchFamily="18" charset="0"/>
              </a:rPr>
              <a:t>What is the counterexample for  </a:t>
            </a:r>
            <a:r>
              <a:rPr lang="en-AU" altLang="en-US" sz="2755" b="1" dirty="0">
                <a:latin typeface="Cambria" panose="02040503050406030204" pitchFamily="18" charset="0"/>
              </a:rPr>
              <a:t>G</a:t>
            </a:r>
            <a:r>
              <a:rPr lang="en-AU" altLang="en-US" sz="2755" dirty="0">
                <a:latin typeface="Cambria" panose="02040503050406030204" pitchFamily="18" charset="0"/>
              </a:rPr>
              <a:t>(</a:t>
            </a:r>
            <a:r>
              <a:rPr lang="en-AU" altLang="en-US" sz="2755" b="1" dirty="0">
                <a:latin typeface="Cambria" panose="02040503050406030204" pitchFamily="18" charset="0"/>
              </a:rPr>
              <a:t>F</a:t>
            </a:r>
            <a:r>
              <a:rPr lang="en-AU" altLang="en-US" sz="2755" dirty="0">
                <a:latin typeface="Cambria" panose="02040503050406030204" pitchFamily="18" charset="0"/>
              </a:rPr>
              <a:t>(oven = timeout))?</a:t>
            </a:r>
            <a:endParaRPr lang="en-AU" altLang="en-US" sz="2755" b="1" dirty="0">
              <a:latin typeface="Cambria" panose="02040503050406030204" pitchFamily="18" charset="0"/>
            </a:endParaRPr>
          </a:p>
        </p:txBody>
      </p:sp>
      <p:cxnSp>
        <p:nvCxnSpPr>
          <p:cNvPr id="42" name="Straight Arrow Connector 41">
            <a:extLst>
              <a:ext uri="{FF2B5EF4-FFF2-40B4-BE49-F238E27FC236}">
                <a16:creationId xmlns:a16="http://schemas.microsoft.com/office/drawing/2014/main" id="{1DCDA7CA-4836-4530-9D67-DC7835D3416D}"/>
              </a:ext>
            </a:extLst>
          </p:cNvPr>
          <p:cNvCxnSpPr>
            <a:cxnSpLocks/>
          </p:cNvCxnSpPr>
          <p:nvPr/>
        </p:nvCxnSpPr>
        <p:spPr>
          <a:xfrm flipH="1">
            <a:off x="2927949" y="7026772"/>
            <a:ext cx="8481689"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DCDA7CA-4836-4530-9D67-DC7835D3416D}"/>
              </a:ext>
            </a:extLst>
          </p:cNvPr>
          <p:cNvCxnSpPr>
            <a:cxnSpLocks/>
            <a:endCxn id="8" idx="2"/>
          </p:cNvCxnSpPr>
          <p:nvPr/>
        </p:nvCxnSpPr>
        <p:spPr>
          <a:xfrm flipH="1" flipV="1">
            <a:off x="2176591" y="4821125"/>
            <a:ext cx="751358" cy="221262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DCDA7CA-4836-4530-9D67-DC7835D3416D}"/>
              </a:ext>
            </a:extLst>
          </p:cNvPr>
          <p:cNvCxnSpPr>
            <a:cxnSpLocks/>
          </p:cNvCxnSpPr>
          <p:nvPr/>
        </p:nvCxnSpPr>
        <p:spPr>
          <a:xfrm flipH="1" flipV="1">
            <a:off x="11263599" y="3061901"/>
            <a:ext cx="183528" cy="1025321"/>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DCDA7CA-4836-4530-9D67-DC7835D3416D}"/>
              </a:ext>
            </a:extLst>
          </p:cNvPr>
          <p:cNvCxnSpPr>
            <a:cxnSpLocks/>
          </p:cNvCxnSpPr>
          <p:nvPr/>
        </p:nvCxnSpPr>
        <p:spPr>
          <a:xfrm flipH="1" flipV="1">
            <a:off x="2659330" y="3061901"/>
            <a:ext cx="8604269" cy="51957"/>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E51D8C3-6138-4045-91C7-AB311A349040}"/>
              </a:ext>
            </a:extLst>
          </p:cNvPr>
          <p:cNvCxnSpPr>
            <a:cxnSpLocks/>
          </p:cNvCxnSpPr>
          <p:nvPr/>
        </p:nvCxnSpPr>
        <p:spPr>
          <a:xfrm flipH="1">
            <a:off x="2306488" y="3087880"/>
            <a:ext cx="352842" cy="272412"/>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633966FD-668F-48E5-870A-C4C36F3D1350}"/>
              </a:ext>
            </a:extLst>
          </p:cNvPr>
          <p:cNvSpPr/>
          <p:nvPr/>
        </p:nvSpPr>
        <p:spPr>
          <a:xfrm>
            <a:off x="1364060" y="4856555"/>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62" name="Rectangle 61">
            <a:extLst>
              <a:ext uri="{FF2B5EF4-FFF2-40B4-BE49-F238E27FC236}">
                <a16:creationId xmlns:a16="http://schemas.microsoft.com/office/drawing/2014/main" id="{633966FD-668F-48E5-870A-C4C36F3D1350}"/>
              </a:ext>
            </a:extLst>
          </p:cNvPr>
          <p:cNvSpPr/>
          <p:nvPr/>
        </p:nvSpPr>
        <p:spPr>
          <a:xfrm>
            <a:off x="5604904" y="4814727"/>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63" name="Rectangle 62">
            <a:extLst>
              <a:ext uri="{FF2B5EF4-FFF2-40B4-BE49-F238E27FC236}">
                <a16:creationId xmlns:a16="http://schemas.microsoft.com/office/drawing/2014/main" id="{633966FD-668F-48E5-870A-C4C36F3D1350}"/>
              </a:ext>
            </a:extLst>
          </p:cNvPr>
          <p:cNvSpPr/>
          <p:nvPr/>
        </p:nvSpPr>
        <p:spPr>
          <a:xfrm>
            <a:off x="11103434" y="4341647"/>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64" name="Rectangle 63">
            <a:extLst>
              <a:ext uri="{FF2B5EF4-FFF2-40B4-BE49-F238E27FC236}">
                <a16:creationId xmlns:a16="http://schemas.microsoft.com/office/drawing/2014/main" id="{633966FD-668F-48E5-870A-C4C36F3D1350}"/>
              </a:ext>
            </a:extLst>
          </p:cNvPr>
          <p:cNvSpPr/>
          <p:nvPr/>
        </p:nvSpPr>
        <p:spPr>
          <a:xfrm>
            <a:off x="11063141" y="5526904"/>
            <a:ext cx="579073" cy="514908"/>
          </a:xfrm>
          <a:prstGeom prst="rect">
            <a:avLst/>
          </a:prstGeom>
        </p:spPr>
        <p:txBody>
          <a:bodyPr wrap="square">
            <a:spAutoFit/>
          </a:bodyPr>
          <a:lstStyle/>
          <a:p>
            <a:r>
              <a:rPr lang="en-AU" altLang="en-US" sz="2755">
                <a:latin typeface="Cambria" panose="02040503050406030204" pitchFamily="18" charset="0"/>
              </a:rPr>
              <a:t>s3</a:t>
            </a:r>
          </a:p>
        </p:txBody>
      </p:sp>
    </p:spTree>
    <p:extLst>
      <p:ext uri="{BB962C8B-B14F-4D97-AF65-F5344CB8AC3E}">
        <p14:creationId xmlns:p14="http://schemas.microsoft.com/office/powerpoint/2010/main" val="14504099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dirty="0">
                <a:solidFill>
                  <a:schemeClr val="accent1">
                    <a:lumMod val="75000"/>
                  </a:schemeClr>
                </a:solidFill>
                <a:latin typeface="Tw Cen MT Condensed" panose="020B0606020104020203" pitchFamily="34" charset="0"/>
              </a:rPr>
              <a:t>Counterexamples</a:t>
            </a:r>
            <a:endParaRPr lang="en-US" sz="5314" dirty="0"/>
          </a:p>
        </p:txBody>
      </p:sp>
      <p:sp>
        <p:nvSpPr>
          <p:cNvPr id="22" name="Rectangle 21">
            <a:extLst>
              <a:ext uri="{FF2B5EF4-FFF2-40B4-BE49-F238E27FC236}">
                <a16:creationId xmlns:a16="http://schemas.microsoft.com/office/drawing/2014/main" id="{CB0B846E-D2BC-42EA-80FE-58212F6E946A}"/>
              </a:ext>
            </a:extLst>
          </p:cNvPr>
          <p:cNvSpPr/>
          <p:nvPr/>
        </p:nvSpPr>
        <p:spPr>
          <a:xfrm>
            <a:off x="899138" y="2403727"/>
            <a:ext cx="6854574" cy="514908"/>
          </a:xfrm>
          <a:prstGeom prst="rect">
            <a:avLst/>
          </a:prstGeom>
        </p:spPr>
        <p:txBody>
          <a:bodyPr wrap="square">
            <a:spAutoFit/>
          </a:bodyPr>
          <a:lstStyle/>
          <a:p>
            <a:r>
              <a:rPr lang="en-AU" altLang="en-US" sz="2755" dirty="0">
                <a:latin typeface="Cambria" panose="02040503050406030204" pitchFamily="18" charset="0"/>
              </a:rPr>
              <a:t>s0 – door=closed; light=off; oven=idle </a:t>
            </a:r>
            <a:endParaRPr lang="en-AU" altLang="en-US" sz="2755" b="1" dirty="0">
              <a:latin typeface="Cambria" panose="02040503050406030204" pitchFamily="18" charset="0"/>
            </a:endParaRPr>
          </a:p>
        </p:txBody>
      </p:sp>
      <p:sp>
        <p:nvSpPr>
          <p:cNvPr id="23" name="Rectangle 22">
            <a:extLst>
              <a:ext uri="{FF2B5EF4-FFF2-40B4-BE49-F238E27FC236}">
                <a16:creationId xmlns:a16="http://schemas.microsoft.com/office/drawing/2014/main" id="{CB0B846E-D2BC-42EA-80FE-58212F6E946A}"/>
              </a:ext>
            </a:extLst>
          </p:cNvPr>
          <p:cNvSpPr/>
          <p:nvPr/>
        </p:nvSpPr>
        <p:spPr>
          <a:xfrm>
            <a:off x="899138" y="3021493"/>
            <a:ext cx="6534071" cy="514908"/>
          </a:xfrm>
          <a:prstGeom prst="rect">
            <a:avLst/>
          </a:prstGeom>
        </p:spPr>
        <p:txBody>
          <a:bodyPr wrap="square">
            <a:spAutoFit/>
          </a:bodyPr>
          <a:lstStyle/>
          <a:p>
            <a:r>
              <a:rPr lang="en-AU" altLang="en-US" sz="2755" dirty="0">
                <a:latin typeface="Cambria" panose="02040503050406030204" pitchFamily="18" charset="0"/>
              </a:rPr>
              <a:t>s1 – door=closed; light=on; oven=cooking </a:t>
            </a:r>
            <a:endParaRPr lang="en-AU" altLang="en-US" sz="2755" b="1" dirty="0">
              <a:latin typeface="Cambria" panose="02040503050406030204" pitchFamily="18" charset="0"/>
            </a:endParaRPr>
          </a:p>
        </p:txBody>
      </p:sp>
      <p:sp>
        <p:nvSpPr>
          <p:cNvPr id="13" name="Rectangle 12">
            <a:extLst>
              <a:ext uri="{FF2B5EF4-FFF2-40B4-BE49-F238E27FC236}">
                <a16:creationId xmlns:a16="http://schemas.microsoft.com/office/drawing/2014/main" id="{CB0B846E-D2BC-42EA-80FE-58212F6E946A}"/>
              </a:ext>
            </a:extLst>
          </p:cNvPr>
          <p:cNvSpPr/>
          <p:nvPr/>
        </p:nvSpPr>
        <p:spPr>
          <a:xfrm>
            <a:off x="899137" y="3663208"/>
            <a:ext cx="6534071" cy="514908"/>
          </a:xfrm>
          <a:prstGeom prst="rect">
            <a:avLst/>
          </a:prstGeom>
        </p:spPr>
        <p:txBody>
          <a:bodyPr wrap="square">
            <a:spAutoFit/>
          </a:bodyPr>
          <a:lstStyle/>
          <a:p>
            <a:r>
              <a:rPr lang="en-AU" altLang="en-US" sz="2755" dirty="0">
                <a:latin typeface="Cambria" panose="02040503050406030204" pitchFamily="18" charset="0"/>
              </a:rPr>
              <a:t>s3 – door=open; light=on; oven=open </a:t>
            </a:r>
            <a:endParaRPr lang="en-AU" altLang="en-US" sz="2755" b="1" dirty="0">
              <a:latin typeface="Cambria" panose="02040503050406030204" pitchFamily="18" charset="0"/>
            </a:endParaRPr>
          </a:p>
        </p:txBody>
      </p:sp>
      <p:sp>
        <p:nvSpPr>
          <p:cNvPr id="17" name="Rectangle 16">
            <a:extLst>
              <a:ext uri="{FF2B5EF4-FFF2-40B4-BE49-F238E27FC236}">
                <a16:creationId xmlns:a16="http://schemas.microsoft.com/office/drawing/2014/main" id="{CB0B846E-D2BC-42EA-80FE-58212F6E946A}"/>
              </a:ext>
            </a:extLst>
          </p:cNvPr>
          <p:cNvSpPr/>
          <p:nvPr/>
        </p:nvSpPr>
        <p:spPr>
          <a:xfrm>
            <a:off x="7772508" y="2742335"/>
            <a:ext cx="4225817" cy="1362994"/>
          </a:xfrm>
          <a:prstGeom prst="rect">
            <a:avLst/>
          </a:prstGeom>
        </p:spPr>
        <p:txBody>
          <a:bodyPr wrap="square">
            <a:spAutoFit/>
          </a:bodyPr>
          <a:lstStyle/>
          <a:p>
            <a:r>
              <a:rPr lang="en-AU" altLang="en-US" sz="2755" dirty="0">
                <a:latin typeface="Cambria" panose="02040503050406030204" pitchFamily="18" charset="0"/>
              </a:rPr>
              <a:t>Counterexample:</a:t>
            </a:r>
          </a:p>
          <a:p>
            <a:r>
              <a:rPr lang="en-AU" altLang="en-US" sz="2755" dirty="0">
                <a:latin typeface="Cambria" panose="02040503050406030204" pitchFamily="18" charset="0"/>
              </a:rPr>
              <a:t>s0, s1, s3, s0, … cycle with s1, s3, s0.</a:t>
            </a:r>
          </a:p>
        </p:txBody>
      </p:sp>
      <p:sp>
        <p:nvSpPr>
          <p:cNvPr id="14" name="Rectangle 13">
            <a:extLst>
              <a:ext uri="{FF2B5EF4-FFF2-40B4-BE49-F238E27FC236}">
                <a16:creationId xmlns:a16="http://schemas.microsoft.com/office/drawing/2014/main" id="{CB0B846E-D2BC-42EA-80FE-58212F6E946A}"/>
              </a:ext>
            </a:extLst>
          </p:cNvPr>
          <p:cNvSpPr/>
          <p:nvPr/>
        </p:nvSpPr>
        <p:spPr>
          <a:xfrm>
            <a:off x="566308" y="5651631"/>
            <a:ext cx="10126363" cy="938951"/>
          </a:xfrm>
          <a:prstGeom prst="rect">
            <a:avLst/>
          </a:prstGeom>
        </p:spPr>
        <p:txBody>
          <a:bodyPr wrap="square">
            <a:spAutoFit/>
          </a:bodyPr>
          <a:lstStyle/>
          <a:p>
            <a:r>
              <a:rPr lang="en-AU" altLang="en-US" sz="2755" dirty="0">
                <a:latin typeface="Cambria" panose="02040503050406030204" pitchFamily="18" charset="0"/>
              </a:rPr>
              <a:t>Counterexamples for </a:t>
            </a:r>
            <a:r>
              <a:rPr lang="en-AU" altLang="en-US" sz="2755" b="1" dirty="0">
                <a:latin typeface="Cambria" panose="02040503050406030204" pitchFamily="18" charset="0"/>
              </a:rPr>
              <a:t>F</a:t>
            </a:r>
            <a:r>
              <a:rPr lang="en-AU" altLang="en-US" sz="2755" dirty="0">
                <a:latin typeface="Cambria" panose="02040503050406030204" pitchFamily="18" charset="0"/>
              </a:rPr>
              <a:t> always need a cycle to show that it never reaches a state where the condition holds.</a:t>
            </a:r>
          </a:p>
        </p:txBody>
      </p:sp>
      <p:sp>
        <p:nvSpPr>
          <p:cNvPr id="12" name="Rectangle 11">
            <a:extLst>
              <a:ext uri="{FF2B5EF4-FFF2-40B4-BE49-F238E27FC236}">
                <a16:creationId xmlns:a16="http://schemas.microsoft.com/office/drawing/2014/main" id="{CB0B846E-D2BC-42EA-80FE-58212F6E946A}"/>
              </a:ext>
            </a:extLst>
          </p:cNvPr>
          <p:cNvSpPr/>
          <p:nvPr/>
        </p:nvSpPr>
        <p:spPr>
          <a:xfrm>
            <a:off x="812848" y="1528507"/>
            <a:ext cx="9681139" cy="514908"/>
          </a:xfrm>
          <a:prstGeom prst="rect">
            <a:avLst/>
          </a:prstGeom>
        </p:spPr>
        <p:txBody>
          <a:bodyPr wrap="square">
            <a:spAutoFit/>
          </a:bodyPr>
          <a:lstStyle/>
          <a:p>
            <a:r>
              <a:rPr lang="en-AU" altLang="en-US" sz="2755" dirty="0">
                <a:latin typeface="Cambria" panose="02040503050406030204" pitchFamily="18" charset="0"/>
              </a:rPr>
              <a:t>What is the counterexample for  </a:t>
            </a:r>
            <a:r>
              <a:rPr lang="en-AU" altLang="en-US" sz="2755" b="1" dirty="0">
                <a:latin typeface="Cambria" panose="02040503050406030204" pitchFamily="18" charset="0"/>
              </a:rPr>
              <a:t>G</a:t>
            </a:r>
            <a:r>
              <a:rPr lang="en-AU" altLang="en-US" sz="2755" dirty="0">
                <a:latin typeface="Cambria" panose="02040503050406030204" pitchFamily="18" charset="0"/>
              </a:rPr>
              <a:t>(</a:t>
            </a:r>
            <a:r>
              <a:rPr lang="en-AU" altLang="en-US" sz="2755" b="1" dirty="0">
                <a:latin typeface="Cambria" panose="02040503050406030204" pitchFamily="18" charset="0"/>
              </a:rPr>
              <a:t>F</a:t>
            </a:r>
            <a:r>
              <a:rPr lang="en-AU" altLang="en-US" sz="2755" dirty="0">
                <a:latin typeface="Cambria" panose="02040503050406030204" pitchFamily="18" charset="0"/>
              </a:rPr>
              <a:t>(oven = timeout))?</a:t>
            </a:r>
            <a:endParaRPr lang="en-AU" altLang="en-US" sz="2755" b="1" dirty="0">
              <a:latin typeface="Cambria" panose="02040503050406030204" pitchFamily="18" charset="0"/>
            </a:endParaRPr>
          </a:p>
        </p:txBody>
      </p:sp>
      <p:sp>
        <p:nvSpPr>
          <p:cNvPr id="18" name="Rectangle 17">
            <a:extLst>
              <a:ext uri="{FF2B5EF4-FFF2-40B4-BE49-F238E27FC236}">
                <a16:creationId xmlns:a16="http://schemas.microsoft.com/office/drawing/2014/main" id="{CB0B846E-D2BC-42EA-80FE-58212F6E946A}"/>
              </a:ext>
            </a:extLst>
          </p:cNvPr>
          <p:cNvSpPr/>
          <p:nvPr/>
        </p:nvSpPr>
        <p:spPr>
          <a:xfrm>
            <a:off x="917935" y="4304922"/>
            <a:ext cx="6854574" cy="514908"/>
          </a:xfrm>
          <a:prstGeom prst="rect">
            <a:avLst/>
          </a:prstGeom>
        </p:spPr>
        <p:txBody>
          <a:bodyPr wrap="square">
            <a:spAutoFit/>
          </a:bodyPr>
          <a:lstStyle/>
          <a:p>
            <a:r>
              <a:rPr lang="en-AU" altLang="en-US" sz="2755" dirty="0">
                <a:latin typeface="Cambria" panose="02040503050406030204" pitchFamily="18" charset="0"/>
              </a:rPr>
              <a:t>s0 – door=closed; light=off; oven=idle </a:t>
            </a:r>
            <a:endParaRPr lang="en-AU" altLang="en-US" sz="2755" b="1" dirty="0">
              <a:latin typeface="Cambria" panose="02040503050406030204" pitchFamily="18" charset="0"/>
            </a:endParaRPr>
          </a:p>
        </p:txBody>
      </p:sp>
      <p:sp>
        <p:nvSpPr>
          <p:cNvPr id="19" name="Rectangle 18">
            <a:extLst>
              <a:ext uri="{FF2B5EF4-FFF2-40B4-BE49-F238E27FC236}">
                <a16:creationId xmlns:a16="http://schemas.microsoft.com/office/drawing/2014/main" id="{CB0B846E-D2BC-42EA-80FE-58212F6E946A}"/>
              </a:ext>
            </a:extLst>
          </p:cNvPr>
          <p:cNvSpPr/>
          <p:nvPr/>
        </p:nvSpPr>
        <p:spPr>
          <a:xfrm>
            <a:off x="917935" y="4982856"/>
            <a:ext cx="6854574" cy="514908"/>
          </a:xfrm>
          <a:prstGeom prst="rect">
            <a:avLst/>
          </a:prstGeom>
        </p:spPr>
        <p:txBody>
          <a:bodyPr wrap="square">
            <a:spAutoFit/>
          </a:bodyPr>
          <a:lstStyle/>
          <a:p>
            <a:r>
              <a:rPr lang="en-AU" altLang="en-US" sz="2755" dirty="0">
                <a:latin typeface="Cambria" panose="02040503050406030204" pitchFamily="18" charset="0"/>
              </a:rPr>
              <a:t>… continue as a cycle.</a:t>
            </a:r>
            <a:endParaRPr lang="en-AU" altLang="en-US" sz="2755" b="1" dirty="0">
              <a:latin typeface="Cambria" panose="02040503050406030204" pitchFamily="18" charset="0"/>
            </a:endParaRPr>
          </a:p>
        </p:txBody>
      </p:sp>
    </p:spTree>
    <p:extLst>
      <p:ext uri="{BB962C8B-B14F-4D97-AF65-F5344CB8AC3E}">
        <p14:creationId xmlns:p14="http://schemas.microsoft.com/office/powerpoint/2010/main" val="39107750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Implies with Globally</a:t>
            </a:r>
            <a:endParaRPr lang="en-US" sz="4330" dirty="0"/>
          </a:p>
        </p:txBody>
      </p:sp>
      <p:sp>
        <p:nvSpPr>
          <p:cNvPr id="4" name="Rectangle 3"/>
          <p:cNvSpPr/>
          <p:nvPr/>
        </p:nvSpPr>
        <p:spPr>
          <a:xfrm>
            <a:off x="692211" y="1656813"/>
            <a:ext cx="10671587" cy="514908"/>
          </a:xfrm>
          <a:prstGeom prst="rect">
            <a:avLst/>
          </a:prstGeom>
        </p:spPr>
        <p:txBody>
          <a:bodyPr wrap="square">
            <a:spAutoFit/>
          </a:bodyPr>
          <a:lstStyle/>
          <a:p>
            <a:r>
              <a:rPr lang="en-AU" altLang="en-US" sz="2755">
                <a:latin typeface="Cambria" panose="02040503050406030204" pitchFamily="18" charset="0"/>
              </a:rPr>
              <a:t>What about if it was </a:t>
            </a:r>
            <a:r>
              <a:rPr lang="en-AU" altLang="en-US" sz="2755" b="1">
                <a:latin typeface="Cambria" panose="02040503050406030204" pitchFamily="18" charset="0"/>
              </a:rPr>
              <a:t>G</a:t>
            </a:r>
            <a:r>
              <a:rPr lang="en-AU" altLang="en-US" sz="2755">
                <a:latin typeface="Cambria" panose="02040503050406030204" pitchFamily="18" charset="0"/>
              </a:rPr>
              <a:t>(x = 2 =&gt; y = 0)?</a:t>
            </a:r>
          </a:p>
        </p:txBody>
      </p:sp>
      <p:cxnSp>
        <p:nvCxnSpPr>
          <p:cNvPr id="5" name="Straight Connector 4">
            <a:extLst>
              <a:ext uri="{FF2B5EF4-FFF2-40B4-BE49-F238E27FC236}">
                <a16:creationId xmlns:a16="http://schemas.microsoft.com/office/drawing/2014/main" id="{70035E97-9653-467F-957E-E2B66FFBEEAD}"/>
              </a:ext>
            </a:extLst>
          </p:cNvPr>
          <p:cNvCxnSpPr/>
          <p:nvPr/>
        </p:nvCxnSpPr>
        <p:spPr>
          <a:xfrm>
            <a:off x="1032642" y="5049821"/>
            <a:ext cx="9957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4E3937-8BDA-4D82-9DB7-498356524063}"/>
              </a:ext>
            </a:extLst>
          </p:cNvPr>
          <p:cNvCxnSpPr/>
          <p:nvPr/>
        </p:nvCxnSpPr>
        <p:spPr>
          <a:xfrm>
            <a:off x="1335297" y="4483772"/>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5D1EE3E-2855-4ACA-82B7-B0F17EAF9374}"/>
              </a:ext>
            </a:extLst>
          </p:cNvPr>
          <p:cNvCxnSpPr/>
          <p:nvPr/>
        </p:nvCxnSpPr>
        <p:spPr>
          <a:xfrm>
            <a:off x="2133574" y="448377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9C7EEDD-840F-463E-8447-D4DA3BD04095}"/>
              </a:ext>
            </a:extLst>
          </p:cNvPr>
          <p:cNvCxnSpPr/>
          <p:nvPr/>
        </p:nvCxnSpPr>
        <p:spPr>
          <a:xfrm>
            <a:off x="3018933" y="448377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8132D7-92F3-4F11-868D-897F85B4B605}"/>
              </a:ext>
            </a:extLst>
          </p:cNvPr>
          <p:cNvCxnSpPr/>
          <p:nvPr/>
        </p:nvCxnSpPr>
        <p:spPr>
          <a:xfrm>
            <a:off x="3875266" y="4483770"/>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EA4CF88-F149-4FFC-99A4-5AB86E52C7B6}"/>
              </a:ext>
            </a:extLst>
          </p:cNvPr>
          <p:cNvCxnSpPr/>
          <p:nvPr/>
        </p:nvCxnSpPr>
        <p:spPr>
          <a:xfrm>
            <a:off x="4629999"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CBA9DCC-D712-4AA9-AC69-B7B6670C3372}"/>
              </a:ext>
            </a:extLst>
          </p:cNvPr>
          <p:cNvCxnSpPr/>
          <p:nvPr/>
        </p:nvCxnSpPr>
        <p:spPr>
          <a:xfrm>
            <a:off x="5341190"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621BFA-5947-4913-9C28-4714B35DF2A3}"/>
              </a:ext>
            </a:extLst>
          </p:cNvPr>
          <p:cNvCxnSpPr/>
          <p:nvPr/>
        </p:nvCxnSpPr>
        <p:spPr>
          <a:xfrm>
            <a:off x="6028004"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92DD19-B05C-4B19-8987-E094CA716701}"/>
              </a:ext>
            </a:extLst>
          </p:cNvPr>
          <p:cNvCxnSpPr/>
          <p:nvPr/>
        </p:nvCxnSpPr>
        <p:spPr>
          <a:xfrm>
            <a:off x="6724682" y="448376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DBE588-C16D-423E-9050-E4C4ED6985CC}"/>
              </a:ext>
            </a:extLst>
          </p:cNvPr>
          <p:cNvCxnSpPr/>
          <p:nvPr/>
        </p:nvCxnSpPr>
        <p:spPr>
          <a:xfrm>
            <a:off x="7435873" y="448376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B5FA08C-44A5-4856-B091-F6459B0C6FF3}"/>
              </a:ext>
            </a:extLst>
          </p:cNvPr>
          <p:cNvCxnSpPr/>
          <p:nvPr/>
        </p:nvCxnSpPr>
        <p:spPr>
          <a:xfrm>
            <a:off x="8234149" y="4483767"/>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30B326A-5CF5-4191-A6AA-1F86349DE4D3}"/>
              </a:ext>
            </a:extLst>
          </p:cNvPr>
          <p:cNvCxnSpPr/>
          <p:nvPr/>
        </p:nvCxnSpPr>
        <p:spPr>
          <a:xfrm>
            <a:off x="8945340" y="4483766"/>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748AB0D-FD99-40E7-871B-D29ABEFB7F44}"/>
              </a:ext>
            </a:extLst>
          </p:cNvPr>
          <p:cNvCxnSpPr/>
          <p:nvPr/>
        </p:nvCxnSpPr>
        <p:spPr>
          <a:xfrm>
            <a:off x="9656531" y="4483765"/>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805947C-400C-49C8-9CF5-33762C0ACA92}"/>
              </a:ext>
            </a:extLst>
          </p:cNvPr>
          <p:cNvCxnSpPr/>
          <p:nvPr/>
        </p:nvCxnSpPr>
        <p:spPr>
          <a:xfrm>
            <a:off x="10469320" y="4483765"/>
            <a:ext cx="0" cy="92890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33966FD-668F-48E5-870A-C4C36F3D1350}"/>
              </a:ext>
            </a:extLst>
          </p:cNvPr>
          <p:cNvSpPr/>
          <p:nvPr/>
        </p:nvSpPr>
        <p:spPr>
          <a:xfrm>
            <a:off x="576100" y="5463814"/>
            <a:ext cx="1063989" cy="938951"/>
          </a:xfrm>
          <a:prstGeom prst="rect">
            <a:avLst/>
          </a:prstGeom>
        </p:spPr>
        <p:txBody>
          <a:bodyPr wrap="square">
            <a:spAutoFit/>
          </a:bodyPr>
          <a:lstStyle/>
          <a:p>
            <a:r>
              <a:rPr lang="en-AU" altLang="en-US" sz="2755">
                <a:latin typeface="Cambria" panose="02040503050406030204" pitchFamily="18" charset="0"/>
              </a:rPr>
              <a:t>x = 0</a:t>
            </a:r>
          </a:p>
          <a:p>
            <a:r>
              <a:rPr lang="en-AU" altLang="en-US" sz="2755">
                <a:latin typeface="Cambria" panose="02040503050406030204" pitchFamily="18" charset="0"/>
              </a:rPr>
              <a:t>y = 0</a:t>
            </a:r>
          </a:p>
        </p:txBody>
      </p:sp>
      <p:sp>
        <p:nvSpPr>
          <p:cNvPr id="26" name="Rectangle 25">
            <a:extLst>
              <a:ext uri="{FF2B5EF4-FFF2-40B4-BE49-F238E27FC236}">
                <a16:creationId xmlns:a16="http://schemas.microsoft.com/office/drawing/2014/main" id="{07C427F1-64F2-4F62-ACFC-AEECD40F3F48}"/>
              </a:ext>
            </a:extLst>
          </p:cNvPr>
          <p:cNvSpPr/>
          <p:nvPr/>
        </p:nvSpPr>
        <p:spPr>
          <a:xfrm>
            <a:off x="1582324" y="5456896"/>
            <a:ext cx="1063989" cy="938951"/>
          </a:xfrm>
          <a:prstGeom prst="rect">
            <a:avLst/>
          </a:prstGeom>
        </p:spPr>
        <p:txBody>
          <a:bodyPr wrap="square">
            <a:spAutoFit/>
          </a:bodyPr>
          <a:lstStyle/>
          <a:p>
            <a:r>
              <a:rPr lang="en-AU" altLang="en-US" sz="2755">
                <a:latin typeface="Cambria" panose="02040503050406030204" pitchFamily="18" charset="0"/>
              </a:rPr>
              <a:t>x = 1</a:t>
            </a:r>
          </a:p>
          <a:p>
            <a:r>
              <a:rPr lang="en-AU" altLang="en-US" sz="2755">
                <a:latin typeface="Cambria" panose="02040503050406030204" pitchFamily="18" charset="0"/>
              </a:rPr>
              <a:t>y = 0</a:t>
            </a:r>
          </a:p>
        </p:txBody>
      </p:sp>
      <p:sp>
        <p:nvSpPr>
          <p:cNvPr id="27" name="Rectangle 26">
            <a:extLst>
              <a:ext uri="{FF2B5EF4-FFF2-40B4-BE49-F238E27FC236}">
                <a16:creationId xmlns:a16="http://schemas.microsoft.com/office/drawing/2014/main" id="{2577E3F1-06C9-4E5F-8490-B84989434D03}"/>
              </a:ext>
            </a:extLst>
          </p:cNvPr>
          <p:cNvSpPr/>
          <p:nvPr/>
        </p:nvSpPr>
        <p:spPr>
          <a:xfrm>
            <a:off x="2588548" y="5456896"/>
            <a:ext cx="1063989" cy="938951"/>
          </a:xfrm>
          <a:prstGeom prst="rect">
            <a:avLst/>
          </a:prstGeom>
        </p:spPr>
        <p:txBody>
          <a:bodyPr wrap="square">
            <a:spAutoFit/>
          </a:bodyPr>
          <a:lstStyle/>
          <a:p>
            <a:r>
              <a:rPr lang="en-AU" altLang="en-US" sz="2755">
                <a:latin typeface="Cambria" panose="02040503050406030204" pitchFamily="18" charset="0"/>
              </a:rPr>
              <a:t>x = 2</a:t>
            </a:r>
          </a:p>
          <a:p>
            <a:r>
              <a:rPr lang="en-AU" altLang="en-US" sz="2755">
                <a:latin typeface="Cambria" panose="02040503050406030204" pitchFamily="18" charset="0"/>
              </a:rPr>
              <a:t>y = 0</a:t>
            </a:r>
          </a:p>
        </p:txBody>
      </p:sp>
      <p:sp>
        <p:nvSpPr>
          <p:cNvPr id="28" name="Rectangle 27">
            <a:extLst>
              <a:ext uri="{FF2B5EF4-FFF2-40B4-BE49-F238E27FC236}">
                <a16:creationId xmlns:a16="http://schemas.microsoft.com/office/drawing/2014/main" id="{B42785AE-9BC6-449F-870A-60BDCD016571}"/>
              </a:ext>
            </a:extLst>
          </p:cNvPr>
          <p:cNvSpPr/>
          <p:nvPr/>
        </p:nvSpPr>
        <p:spPr>
          <a:xfrm>
            <a:off x="3566010" y="5413348"/>
            <a:ext cx="1063989" cy="938951"/>
          </a:xfrm>
          <a:prstGeom prst="rect">
            <a:avLst/>
          </a:prstGeom>
        </p:spPr>
        <p:txBody>
          <a:bodyPr wrap="square">
            <a:spAutoFit/>
          </a:bodyPr>
          <a:lstStyle/>
          <a:p>
            <a:r>
              <a:rPr lang="en-AU" altLang="en-US" sz="2755">
                <a:latin typeface="Cambria" panose="02040503050406030204" pitchFamily="18" charset="0"/>
              </a:rPr>
              <a:t>x = 2</a:t>
            </a:r>
          </a:p>
          <a:p>
            <a:r>
              <a:rPr lang="en-AU" altLang="en-US" sz="2755">
                <a:latin typeface="Cambria" panose="02040503050406030204" pitchFamily="18" charset="0"/>
              </a:rPr>
              <a:t>y = 1</a:t>
            </a:r>
          </a:p>
        </p:txBody>
      </p:sp>
      <p:sp>
        <p:nvSpPr>
          <p:cNvPr id="29" name="Rectangle 28">
            <a:extLst>
              <a:ext uri="{FF2B5EF4-FFF2-40B4-BE49-F238E27FC236}">
                <a16:creationId xmlns:a16="http://schemas.microsoft.com/office/drawing/2014/main" id="{121A5028-E765-4356-93D8-3F720D9F7269}"/>
              </a:ext>
            </a:extLst>
          </p:cNvPr>
          <p:cNvSpPr/>
          <p:nvPr/>
        </p:nvSpPr>
        <p:spPr>
          <a:xfrm>
            <a:off x="4436856" y="5412667"/>
            <a:ext cx="1063989" cy="938951"/>
          </a:xfrm>
          <a:prstGeom prst="rect">
            <a:avLst/>
          </a:prstGeom>
        </p:spPr>
        <p:txBody>
          <a:bodyPr wrap="square">
            <a:spAutoFit/>
          </a:bodyPr>
          <a:lstStyle/>
          <a:p>
            <a:r>
              <a:rPr lang="en-AU" altLang="en-US" sz="2755">
                <a:latin typeface="Cambria" panose="02040503050406030204" pitchFamily="18" charset="0"/>
              </a:rPr>
              <a:t>x = 3</a:t>
            </a:r>
          </a:p>
          <a:p>
            <a:r>
              <a:rPr lang="en-AU" altLang="en-US" sz="2755">
                <a:latin typeface="Cambria" panose="02040503050406030204" pitchFamily="18" charset="0"/>
              </a:rPr>
              <a:t>y = 1</a:t>
            </a:r>
          </a:p>
        </p:txBody>
      </p:sp>
      <p:sp>
        <p:nvSpPr>
          <p:cNvPr id="30" name="Rectangle 29">
            <a:extLst>
              <a:ext uri="{FF2B5EF4-FFF2-40B4-BE49-F238E27FC236}">
                <a16:creationId xmlns:a16="http://schemas.microsoft.com/office/drawing/2014/main" id="{633966FD-668F-48E5-870A-C4C36F3D1350}"/>
              </a:ext>
            </a:extLst>
          </p:cNvPr>
          <p:cNvSpPr/>
          <p:nvPr/>
        </p:nvSpPr>
        <p:spPr>
          <a:xfrm>
            <a:off x="1061017" y="3862790"/>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31" name="Rectangle 30">
            <a:extLst>
              <a:ext uri="{FF2B5EF4-FFF2-40B4-BE49-F238E27FC236}">
                <a16:creationId xmlns:a16="http://schemas.microsoft.com/office/drawing/2014/main" id="{633966FD-668F-48E5-870A-C4C36F3D1350}"/>
              </a:ext>
            </a:extLst>
          </p:cNvPr>
          <p:cNvSpPr/>
          <p:nvPr/>
        </p:nvSpPr>
        <p:spPr>
          <a:xfrm>
            <a:off x="1824782" y="3819242"/>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32" name="Rectangle 31">
            <a:extLst>
              <a:ext uri="{FF2B5EF4-FFF2-40B4-BE49-F238E27FC236}">
                <a16:creationId xmlns:a16="http://schemas.microsoft.com/office/drawing/2014/main" id="{633966FD-668F-48E5-870A-C4C36F3D1350}"/>
              </a:ext>
            </a:extLst>
          </p:cNvPr>
          <p:cNvSpPr/>
          <p:nvPr/>
        </p:nvSpPr>
        <p:spPr>
          <a:xfrm>
            <a:off x="2729397" y="3824967"/>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33" name="Rectangle 32">
            <a:extLst>
              <a:ext uri="{FF2B5EF4-FFF2-40B4-BE49-F238E27FC236}">
                <a16:creationId xmlns:a16="http://schemas.microsoft.com/office/drawing/2014/main" id="{633966FD-668F-48E5-870A-C4C36F3D1350}"/>
              </a:ext>
            </a:extLst>
          </p:cNvPr>
          <p:cNvSpPr/>
          <p:nvPr/>
        </p:nvSpPr>
        <p:spPr>
          <a:xfrm>
            <a:off x="3518931" y="3821712"/>
            <a:ext cx="579073" cy="514908"/>
          </a:xfrm>
          <a:prstGeom prst="rect">
            <a:avLst/>
          </a:prstGeom>
        </p:spPr>
        <p:txBody>
          <a:bodyPr wrap="square">
            <a:spAutoFit/>
          </a:bodyPr>
          <a:lstStyle/>
          <a:p>
            <a:r>
              <a:rPr lang="en-AU" altLang="en-US" sz="2755">
                <a:latin typeface="Cambria" panose="02040503050406030204" pitchFamily="18" charset="0"/>
              </a:rPr>
              <a:t>s3</a:t>
            </a:r>
          </a:p>
        </p:txBody>
      </p:sp>
      <p:sp>
        <p:nvSpPr>
          <p:cNvPr id="34" name="Rectangle 33">
            <a:extLst>
              <a:ext uri="{FF2B5EF4-FFF2-40B4-BE49-F238E27FC236}">
                <a16:creationId xmlns:a16="http://schemas.microsoft.com/office/drawing/2014/main" id="{633966FD-668F-48E5-870A-C4C36F3D1350}"/>
              </a:ext>
            </a:extLst>
          </p:cNvPr>
          <p:cNvSpPr/>
          <p:nvPr/>
        </p:nvSpPr>
        <p:spPr>
          <a:xfrm>
            <a:off x="4308466" y="3819242"/>
            <a:ext cx="579073" cy="514908"/>
          </a:xfrm>
          <a:prstGeom prst="rect">
            <a:avLst/>
          </a:prstGeom>
        </p:spPr>
        <p:txBody>
          <a:bodyPr wrap="square">
            <a:spAutoFit/>
          </a:bodyPr>
          <a:lstStyle/>
          <a:p>
            <a:r>
              <a:rPr lang="en-AU" altLang="en-US" sz="2755">
                <a:latin typeface="Cambria" panose="02040503050406030204" pitchFamily="18" charset="0"/>
              </a:rPr>
              <a:t>s4</a:t>
            </a:r>
          </a:p>
        </p:txBody>
      </p:sp>
      <p:sp>
        <p:nvSpPr>
          <p:cNvPr id="35" name="Rectangle 34">
            <a:extLst>
              <a:ext uri="{FF2B5EF4-FFF2-40B4-BE49-F238E27FC236}">
                <a16:creationId xmlns:a16="http://schemas.microsoft.com/office/drawing/2014/main" id="{633966FD-668F-48E5-870A-C4C36F3D1350}"/>
              </a:ext>
            </a:extLst>
          </p:cNvPr>
          <p:cNvSpPr/>
          <p:nvPr/>
        </p:nvSpPr>
        <p:spPr>
          <a:xfrm>
            <a:off x="4968850" y="3819242"/>
            <a:ext cx="579073" cy="514908"/>
          </a:xfrm>
          <a:prstGeom prst="rect">
            <a:avLst/>
          </a:prstGeom>
        </p:spPr>
        <p:txBody>
          <a:bodyPr wrap="square">
            <a:spAutoFit/>
          </a:bodyPr>
          <a:lstStyle/>
          <a:p>
            <a:r>
              <a:rPr lang="en-AU" altLang="en-US" sz="2755">
                <a:latin typeface="Cambria" panose="02040503050406030204" pitchFamily="18" charset="0"/>
              </a:rPr>
              <a:t>s5</a:t>
            </a:r>
          </a:p>
        </p:txBody>
      </p:sp>
      <p:sp>
        <p:nvSpPr>
          <p:cNvPr id="36" name="Rectangle 35">
            <a:extLst>
              <a:ext uri="{FF2B5EF4-FFF2-40B4-BE49-F238E27FC236}">
                <a16:creationId xmlns:a16="http://schemas.microsoft.com/office/drawing/2014/main" id="{633966FD-668F-48E5-870A-C4C36F3D1350}"/>
              </a:ext>
            </a:extLst>
          </p:cNvPr>
          <p:cNvSpPr/>
          <p:nvPr/>
        </p:nvSpPr>
        <p:spPr>
          <a:xfrm>
            <a:off x="5629234" y="3812323"/>
            <a:ext cx="2926287" cy="514908"/>
          </a:xfrm>
          <a:prstGeom prst="rect">
            <a:avLst/>
          </a:prstGeom>
        </p:spPr>
        <p:txBody>
          <a:bodyPr wrap="square">
            <a:spAutoFit/>
          </a:bodyPr>
          <a:lstStyle/>
          <a:p>
            <a:r>
              <a:rPr lang="en-AU" altLang="en-US" sz="2755">
                <a:latin typeface="Cambria" panose="02040503050406030204" pitchFamily="18" charset="0"/>
              </a:rPr>
              <a:t>and so on...</a:t>
            </a:r>
          </a:p>
        </p:txBody>
      </p:sp>
      <p:sp>
        <p:nvSpPr>
          <p:cNvPr id="37" name="Rectangle 36">
            <a:extLst>
              <a:ext uri="{FF2B5EF4-FFF2-40B4-BE49-F238E27FC236}">
                <a16:creationId xmlns:a16="http://schemas.microsoft.com/office/drawing/2014/main" id="{633966FD-668F-48E5-870A-C4C36F3D1350}"/>
              </a:ext>
            </a:extLst>
          </p:cNvPr>
          <p:cNvSpPr/>
          <p:nvPr/>
        </p:nvSpPr>
        <p:spPr>
          <a:xfrm>
            <a:off x="5668503" y="5569205"/>
            <a:ext cx="2926287" cy="514908"/>
          </a:xfrm>
          <a:prstGeom prst="rect">
            <a:avLst/>
          </a:prstGeom>
        </p:spPr>
        <p:txBody>
          <a:bodyPr wrap="square">
            <a:spAutoFit/>
          </a:bodyPr>
          <a:lstStyle/>
          <a:p>
            <a:r>
              <a:rPr lang="en-AU" altLang="en-US" sz="2755">
                <a:latin typeface="Cambria" panose="02040503050406030204" pitchFamily="18" charset="0"/>
              </a:rPr>
              <a:t>and so on...</a:t>
            </a:r>
          </a:p>
        </p:txBody>
      </p:sp>
      <p:sp>
        <p:nvSpPr>
          <p:cNvPr id="38" name="Rectangle 37"/>
          <p:cNvSpPr/>
          <p:nvPr/>
        </p:nvSpPr>
        <p:spPr>
          <a:xfrm>
            <a:off x="675661" y="2358468"/>
            <a:ext cx="7558488" cy="514908"/>
          </a:xfrm>
          <a:prstGeom prst="rect">
            <a:avLst/>
          </a:prstGeom>
        </p:spPr>
        <p:txBody>
          <a:bodyPr wrap="square">
            <a:spAutoFit/>
          </a:bodyPr>
          <a:lstStyle/>
          <a:p>
            <a:r>
              <a:rPr lang="en-AU" altLang="en-US" sz="2755" dirty="0">
                <a:latin typeface="Cambria" panose="02040503050406030204" pitchFamily="18" charset="0"/>
              </a:rPr>
              <a:t>Does the property hold on the path below?</a:t>
            </a:r>
            <a:endParaRPr lang="en-AU" altLang="en-US" sz="2755" b="1" dirty="0">
              <a:latin typeface="Cambria" panose="02040503050406030204" pitchFamily="18" charset="0"/>
            </a:endParaRPr>
          </a:p>
        </p:txBody>
      </p:sp>
      <p:sp>
        <p:nvSpPr>
          <p:cNvPr id="40" name="Rectangle 39"/>
          <p:cNvSpPr/>
          <p:nvPr/>
        </p:nvSpPr>
        <p:spPr>
          <a:xfrm>
            <a:off x="576101" y="3043421"/>
            <a:ext cx="5824619" cy="514908"/>
          </a:xfrm>
          <a:prstGeom prst="rect">
            <a:avLst/>
          </a:prstGeom>
        </p:spPr>
        <p:txBody>
          <a:bodyPr wrap="square">
            <a:spAutoFit/>
          </a:bodyPr>
          <a:lstStyle/>
          <a:p>
            <a:r>
              <a:rPr lang="en-AU" altLang="en-US" sz="2755">
                <a:latin typeface="Cambria" panose="02040503050406030204" pitchFamily="18" charset="0"/>
              </a:rPr>
              <a:t>At s0, s1 and s2 it holds, but not at s3.</a:t>
            </a:r>
            <a:endParaRPr lang="en-AU" altLang="en-US" sz="2755" b="1">
              <a:latin typeface="Cambria" panose="02040503050406030204" pitchFamily="18" charset="0"/>
            </a:endParaRPr>
          </a:p>
        </p:txBody>
      </p:sp>
      <p:sp>
        <p:nvSpPr>
          <p:cNvPr id="42" name="Rectangle 41">
            <a:extLst>
              <a:ext uri="{FF2B5EF4-FFF2-40B4-BE49-F238E27FC236}">
                <a16:creationId xmlns:a16="http://schemas.microsoft.com/office/drawing/2014/main" id="{A841AD9B-5112-4522-810F-82ADD37CCF3C}"/>
              </a:ext>
            </a:extLst>
          </p:cNvPr>
          <p:cNvSpPr/>
          <p:nvPr/>
        </p:nvSpPr>
        <p:spPr>
          <a:xfrm>
            <a:off x="7406845" y="2328935"/>
            <a:ext cx="1110608" cy="514908"/>
          </a:xfrm>
          <a:prstGeom prst="rect">
            <a:avLst/>
          </a:prstGeom>
        </p:spPr>
        <p:txBody>
          <a:bodyPr wrap="square">
            <a:spAutoFit/>
          </a:bodyPr>
          <a:lstStyle/>
          <a:p>
            <a:r>
              <a:rPr lang="en-AU" altLang="en-US" sz="2755" b="1">
                <a:solidFill>
                  <a:srgbClr val="FF0000"/>
                </a:solidFill>
                <a:latin typeface="Cambria" panose="02040503050406030204" pitchFamily="18" charset="0"/>
              </a:rPr>
              <a:t>No</a:t>
            </a:r>
          </a:p>
        </p:txBody>
      </p:sp>
    </p:spTree>
    <p:extLst>
      <p:ext uri="{BB962C8B-B14F-4D97-AF65-F5344CB8AC3E}">
        <p14:creationId xmlns:p14="http://schemas.microsoft.com/office/powerpoint/2010/main" val="48418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Implies with Globally</a:t>
            </a:r>
            <a:endParaRPr lang="en-US" sz="5314" dirty="0"/>
          </a:p>
        </p:txBody>
      </p:sp>
      <p:cxnSp>
        <p:nvCxnSpPr>
          <p:cNvPr id="5" name="Straight Connector 4">
            <a:extLst>
              <a:ext uri="{FF2B5EF4-FFF2-40B4-BE49-F238E27FC236}">
                <a16:creationId xmlns:a16="http://schemas.microsoft.com/office/drawing/2014/main" id="{70035E97-9653-467F-957E-E2B66FFBEEAD}"/>
              </a:ext>
            </a:extLst>
          </p:cNvPr>
          <p:cNvCxnSpPr/>
          <p:nvPr/>
        </p:nvCxnSpPr>
        <p:spPr>
          <a:xfrm>
            <a:off x="1032642" y="5049821"/>
            <a:ext cx="9957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4E3937-8BDA-4D82-9DB7-498356524063}"/>
              </a:ext>
            </a:extLst>
          </p:cNvPr>
          <p:cNvCxnSpPr/>
          <p:nvPr/>
        </p:nvCxnSpPr>
        <p:spPr>
          <a:xfrm>
            <a:off x="1335297" y="4483772"/>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5D1EE3E-2855-4ACA-82B7-B0F17EAF9374}"/>
              </a:ext>
            </a:extLst>
          </p:cNvPr>
          <p:cNvCxnSpPr/>
          <p:nvPr/>
        </p:nvCxnSpPr>
        <p:spPr>
          <a:xfrm>
            <a:off x="2133574" y="448377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9C7EEDD-840F-463E-8447-D4DA3BD04095}"/>
              </a:ext>
            </a:extLst>
          </p:cNvPr>
          <p:cNvCxnSpPr/>
          <p:nvPr/>
        </p:nvCxnSpPr>
        <p:spPr>
          <a:xfrm>
            <a:off x="3018933" y="448377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8132D7-92F3-4F11-868D-897F85B4B605}"/>
              </a:ext>
            </a:extLst>
          </p:cNvPr>
          <p:cNvCxnSpPr/>
          <p:nvPr/>
        </p:nvCxnSpPr>
        <p:spPr>
          <a:xfrm>
            <a:off x="3875266" y="4483770"/>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EA4CF88-F149-4FFC-99A4-5AB86E52C7B6}"/>
              </a:ext>
            </a:extLst>
          </p:cNvPr>
          <p:cNvCxnSpPr/>
          <p:nvPr/>
        </p:nvCxnSpPr>
        <p:spPr>
          <a:xfrm>
            <a:off x="4629999"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CBA9DCC-D712-4AA9-AC69-B7B6670C3372}"/>
              </a:ext>
            </a:extLst>
          </p:cNvPr>
          <p:cNvCxnSpPr/>
          <p:nvPr/>
        </p:nvCxnSpPr>
        <p:spPr>
          <a:xfrm>
            <a:off x="5341190"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621BFA-5947-4913-9C28-4714B35DF2A3}"/>
              </a:ext>
            </a:extLst>
          </p:cNvPr>
          <p:cNvCxnSpPr/>
          <p:nvPr/>
        </p:nvCxnSpPr>
        <p:spPr>
          <a:xfrm>
            <a:off x="6028004"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92DD19-B05C-4B19-8987-E094CA716701}"/>
              </a:ext>
            </a:extLst>
          </p:cNvPr>
          <p:cNvCxnSpPr/>
          <p:nvPr/>
        </p:nvCxnSpPr>
        <p:spPr>
          <a:xfrm>
            <a:off x="6724682" y="448376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DBE588-C16D-423E-9050-E4C4ED6985CC}"/>
              </a:ext>
            </a:extLst>
          </p:cNvPr>
          <p:cNvCxnSpPr/>
          <p:nvPr/>
        </p:nvCxnSpPr>
        <p:spPr>
          <a:xfrm>
            <a:off x="7435873" y="448376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B5FA08C-44A5-4856-B091-F6459B0C6FF3}"/>
              </a:ext>
            </a:extLst>
          </p:cNvPr>
          <p:cNvCxnSpPr/>
          <p:nvPr/>
        </p:nvCxnSpPr>
        <p:spPr>
          <a:xfrm>
            <a:off x="8234149" y="4483767"/>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30B326A-5CF5-4191-A6AA-1F86349DE4D3}"/>
              </a:ext>
            </a:extLst>
          </p:cNvPr>
          <p:cNvCxnSpPr/>
          <p:nvPr/>
        </p:nvCxnSpPr>
        <p:spPr>
          <a:xfrm>
            <a:off x="8945340" y="4483766"/>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748AB0D-FD99-40E7-871B-D29ABEFB7F44}"/>
              </a:ext>
            </a:extLst>
          </p:cNvPr>
          <p:cNvCxnSpPr/>
          <p:nvPr/>
        </p:nvCxnSpPr>
        <p:spPr>
          <a:xfrm>
            <a:off x="9656531" y="4483765"/>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805947C-400C-49C8-9CF5-33762C0ACA92}"/>
              </a:ext>
            </a:extLst>
          </p:cNvPr>
          <p:cNvCxnSpPr/>
          <p:nvPr/>
        </p:nvCxnSpPr>
        <p:spPr>
          <a:xfrm>
            <a:off x="10469320" y="4483765"/>
            <a:ext cx="0" cy="92890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33966FD-668F-48E5-870A-C4C36F3D1350}"/>
              </a:ext>
            </a:extLst>
          </p:cNvPr>
          <p:cNvSpPr/>
          <p:nvPr/>
        </p:nvSpPr>
        <p:spPr>
          <a:xfrm>
            <a:off x="576100" y="5463814"/>
            <a:ext cx="1063989" cy="938951"/>
          </a:xfrm>
          <a:prstGeom prst="rect">
            <a:avLst/>
          </a:prstGeom>
        </p:spPr>
        <p:txBody>
          <a:bodyPr wrap="square">
            <a:spAutoFit/>
          </a:bodyPr>
          <a:lstStyle/>
          <a:p>
            <a:r>
              <a:rPr lang="en-AU" altLang="en-US" sz="2755">
                <a:latin typeface="Cambria" panose="02040503050406030204" pitchFamily="18" charset="0"/>
              </a:rPr>
              <a:t>x = 0</a:t>
            </a:r>
          </a:p>
          <a:p>
            <a:r>
              <a:rPr lang="en-AU" altLang="en-US" sz="2755">
                <a:latin typeface="Cambria" panose="02040503050406030204" pitchFamily="18" charset="0"/>
              </a:rPr>
              <a:t>y = 0</a:t>
            </a:r>
          </a:p>
        </p:txBody>
      </p:sp>
      <p:sp>
        <p:nvSpPr>
          <p:cNvPr id="26" name="Rectangle 25">
            <a:extLst>
              <a:ext uri="{FF2B5EF4-FFF2-40B4-BE49-F238E27FC236}">
                <a16:creationId xmlns:a16="http://schemas.microsoft.com/office/drawing/2014/main" id="{07C427F1-64F2-4F62-ACFC-AEECD40F3F48}"/>
              </a:ext>
            </a:extLst>
          </p:cNvPr>
          <p:cNvSpPr/>
          <p:nvPr/>
        </p:nvSpPr>
        <p:spPr>
          <a:xfrm>
            <a:off x="1582324" y="5456896"/>
            <a:ext cx="1063989" cy="938951"/>
          </a:xfrm>
          <a:prstGeom prst="rect">
            <a:avLst/>
          </a:prstGeom>
        </p:spPr>
        <p:txBody>
          <a:bodyPr wrap="square">
            <a:spAutoFit/>
          </a:bodyPr>
          <a:lstStyle/>
          <a:p>
            <a:r>
              <a:rPr lang="en-AU" altLang="en-US" sz="2755">
                <a:latin typeface="Cambria" panose="02040503050406030204" pitchFamily="18" charset="0"/>
              </a:rPr>
              <a:t>x = 1</a:t>
            </a:r>
          </a:p>
          <a:p>
            <a:r>
              <a:rPr lang="en-AU" altLang="en-US" sz="2755">
                <a:latin typeface="Cambria" panose="02040503050406030204" pitchFamily="18" charset="0"/>
              </a:rPr>
              <a:t>y = 0</a:t>
            </a:r>
          </a:p>
        </p:txBody>
      </p:sp>
      <p:sp>
        <p:nvSpPr>
          <p:cNvPr id="27" name="Rectangle 26">
            <a:extLst>
              <a:ext uri="{FF2B5EF4-FFF2-40B4-BE49-F238E27FC236}">
                <a16:creationId xmlns:a16="http://schemas.microsoft.com/office/drawing/2014/main" id="{2577E3F1-06C9-4E5F-8490-B84989434D03}"/>
              </a:ext>
            </a:extLst>
          </p:cNvPr>
          <p:cNvSpPr/>
          <p:nvPr/>
        </p:nvSpPr>
        <p:spPr>
          <a:xfrm>
            <a:off x="2588548" y="5456896"/>
            <a:ext cx="1063989" cy="938951"/>
          </a:xfrm>
          <a:prstGeom prst="rect">
            <a:avLst/>
          </a:prstGeom>
        </p:spPr>
        <p:txBody>
          <a:bodyPr wrap="square">
            <a:spAutoFit/>
          </a:bodyPr>
          <a:lstStyle/>
          <a:p>
            <a:r>
              <a:rPr lang="en-AU" altLang="en-US" sz="2755">
                <a:latin typeface="Cambria" panose="02040503050406030204" pitchFamily="18" charset="0"/>
              </a:rPr>
              <a:t>x = 2</a:t>
            </a:r>
          </a:p>
          <a:p>
            <a:r>
              <a:rPr lang="en-AU" altLang="en-US" sz="2755">
                <a:latin typeface="Cambria" panose="02040503050406030204" pitchFamily="18" charset="0"/>
              </a:rPr>
              <a:t>y = 0</a:t>
            </a:r>
          </a:p>
        </p:txBody>
      </p:sp>
      <p:sp>
        <p:nvSpPr>
          <p:cNvPr id="28" name="Rectangle 27">
            <a:extLst>
              <a:ext uri="{FF2B5EF4-FFF2-40B4-BE49-F238E27FC236}">
                <a16:creationId xmlns:a16="http://schemas.microsoft.com/office/drawing/2014/main" id="{B42785AE-9BC6-449F-870A-60BDCD016571}"/>
              </a:ext>
            </a:extLst>
          </p:cNvPr>
          <p:cNvSpPr/>
          <p:nvPr/>
        </p:nvSpPr>
        <p:spPr>
          <a:xfrm>
            <a:off x="3566010" y="5413348"/>
            <a:ext cx="1063989" cy="938951"/>
          </a:xfrm>
          <a:prstGeom prst="rect">
            <a:avLst/>
          </a:prstGeom>
        </p:spPr>
        <p:txBody>
          <a:bodyPr wrap="square">
            <a:spAutoFit/>
          </a:bodyPr>
          <a:lstStyle/>
          <a:p>
            <a:r>
              <a:rPr lang="en-AU" altLang="en-US" sz="2755">
                <a:latin typeface="Cambria" panose="02040503050406030204" pitchFamily="18" charset="0"/>
              </a:rPr>
              <a:t>x = 2</a:t>
            </a:r>
          </a:p>
          <a:p>
            <a:r>
              <a:rPr lang="en-AU" altLang="en-US" sz="2755">
                <a:latin typeface="Cambria" panose="02040503050406030204" pitchFamily="18" charset="0"/>
              </a:rPr>
              <a:t>y = 1</a:t>
            </a:r>
          </a:p>
        </p:txBody>
      </p:sp>
      <p:sp>
        <p:nvSpPr>
          <p:cNvPr id="29" name="Rectangle 28">
            <a:extLst>
              <a:ext uri="{FF2B5EF4-FFF2-40B4-BE49-F238E27FC236}">
                <a16:creationId xmlns:a16="http://schemas.microsoft.com/office/drawing/2014/main" id="{121A5028-E765-4356-93D8-3F720D9F7269}"/>
              </a:ext>
            </a:extLst>
          </p:cNvPr>
          <p:cNvSpPr/>
          <p:nvPr/>
        </p:nvSpPr>
        <p:spPr>
          <a:xfrm>
            <a:off x="4436856" y="5412667"/>
            <a:ext cx="1063989" cy="938951"/>
          </a:xfrm>
          <a:prstGeom prst="rect">
            <a:avLst/>
          </a:prstGeom>
        </p:spPr>
        <p:txBody>
          <a:bodyPr wrap="square">
            <a:spAutoFit/>
          </a:bodyPr>
          <a:lstStyle/>
          <a:p>
            <a:r>
              <a:rPr lang="en-AU" altLang="en-US" sz="2755">
                <a:latin typeface="Cambria" panose="02040503050406030204" pitchFamily="18" charset="0"/>
              </a:rPr>
              <a:t>x = 3</a:t>
            </a:r>
          </a:p>
          <a:p>
            <a:r>
              <a:rPr lang="en-AU" altLang="en-US" sz="2755">
                <a:latin typeface="Cambria" panose="02040503050406030204" pitchFamily="18" charset="0"/>
              </a:rPr>
              <a:t>y = 1</a:t>
            </a:r>
          </a:p>
        </p:txBody>
      </p:sp>
      <p:sp>
        <p:nvSpPr>
          <p:cNvPr id="30" name="Rectangle 29">
            <a:extLst>
              <a:ext uri="{FF2B5EF4-FFF2-40B4-BE49-F238E27FC236}">
                <a16:creationId xmlns:a16="http://schemas.microsoft.com/office/drawing/2014/main" id="{633966FD-668F-48E5-870A-C4C36F3D1350}"/>
              </a:ext>
            </a:extLst>
          </p:cNvPr>
          <p:cNvSpPr/>
          <p:nvPr/>
        </p:nvSpPr>
        <p:spPr>
          <a:xfrm>
            <a:off x="1061017" y="3862790"/>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31" name="Rectangle 30">
            <a:extLst>
              <a:ext uri="{FF2B5EF4-FFF2-40B4-BE49-F238E27FC236}">
                <a16:creationId xmlns:a16="http://schemas.microsoft.com/office/drawing/2014/main" id="{633966FD-668F-48E5-870A-C4C36F3D1350}"/>
              </a:ext>
            </a:extLst>
          </p:cNvPr>
          <p:cNvSpPr/>
          <p:nvPr/>
        </p:nvSpPr>
        <p:spPr>
          <a:xfrm>
            <a:off x="1824782" y="3819242"/>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32" name="Rectangle 31">
            <a:extLst>
              <a:ext uri="{FF2B5EF4-FFF2-40B4-BE49-F238E27FC236}">
                <a16:creationId xmlns:a16="http://schemas.microsoft.com/office/drawing/2014/main" id="{633966FD-668F-48E5-870A-C4C36F3D1350}"/>
              </a:ext>
            </a:extLst>
          </p:cNvPr>
          <p:cNvSpPr/>
          <p:nvPr/>
        </p:nvSpPr>
        <p:spPr>
          <a:xfrm>
            <a:off x="2729397" y="3824967"/>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33" name="Rectangle 32">
            <a:extLst>
              <a:ext uri="{FF2B5EF4-FFF2-40B4-BE49-F238E27FC236}">
                <a16:creationId xmlns:a16="http://schemas.microsoft.com/office/drawing/2014/main" id="{633966FD-668F-48E5-870A-C4C36F3D1350}"/>
              </a:ext>
            </a:extLst>
          </p:cNvPr>
          <p:cNvSpPr/>
          <p:nvPr/>
        </p:nvSpPr>
        <p:spPr>
          <a:xfrm>
            <a:off x="3518931" y="3821712"/>
            <a:ext cx="579073" cy="514908"/>
          </a:xfrm>
          <a:prstGeom prst="rect">
            <a:avLst/>
          </a:prstGeom>
        </p:spPr>
        <p:txBody>
          <a:bodyPr wrap="square">
            <a:spAutoFit/>
          </a:bodyPr>
          <a:lstStyle/>
          <a:p>
            <a:r>
              <a:rPr lang="en-AU" altLang="en-US" sz="2755">
                <a:latin typeface="Cambria" panose="02040503050406030204" pitchFamily="18" charset="0"/>
              </a:rPr>
              <a:t>s3</a:t>
            </a:r>
          </a:p>
        </p:txBody>
      </p:sp>
      <p:sp>
        <p:nvSpPr>
          <p:cNvPr id="34" name="Rectangle 33">
            <a:extLst>
              <a:ext uri="{FF2B5EF4-FFF2-40B4-BE49-F238E27FC236}">
                <a16:creationId xmlns:a16="http://schemas.microsoft.com/office/drawing/2014/main" id="{633966FD-668F-48E5-870A-C4C36F3D1350}"/>
              </a:ext>
            </a:extLst>
          </p:cNvPr>
          <p:cNvSpPr/>
          <p:nvPr/>
        </p:nvSpPr>
        <p:spPr>
          <a:xfrm>
            <a:off x="4308466" y="3819242"/>
            <a:ext cx="579073" cy="514908"/>
          </a:xfrm>
          <a:prstGeom prst="rect">
            <a:avLst/>
          </a:prstGeom>
        </p:spPr>
        <p:txBody>
          <a:bodyPr wrap="square">
            <a:spAutoFit/>
          </a:bodyPr>
          <a:lstStyle/>
          <a:p>
            <a:r>
              <a:rPr lang="en-AU" altLang="en-US" sz="2755">
                <a:latin typeface="Cambria" panose="02040503050406030204" pitchFamily="18" charset="0"/>
              </a:rPr>
              <a:t>s4</a:t>
            </a:r>
          </a:p>
        </p:txBody>
      </p:sp>
      <p:sp>
        <p:nvSpPr>
          <p:cNvPr id="35" name="Rectangle 34">
            <a:extLst>
              <a:ext uri="{FF2B5EF4-FFF2-40B4-BE49-F238E27FC236}">
                <a16:creationId xmlns:a16="http://schemas.microsoft.com/office/drawing/2014/main" id="{633966FD-668F-48E5-870A-C4C36F3D1350}"/>
              </a:ext>
            </a:extLst>
          </p:cNvPr>
          <p:cNvSpPr/>
          <p:nvPr/>
        </p:nvSpPr>
        <p:spPr>
          <a:xfrm>
            <a:off x="4968850" y="3819242"/>
            <a:ext cx="579073" cy="514908"/>
          </a:xfrm>
          <a:prstGeom prst="rect">
            <a:avLst/>
          </a:prstGeom>
        </p:spPr>
        <p:txBody>
          <a:bodyPr wrap="square">
            <a:spAutoFit/>
          </a:bodyPr>
          <a:lstStyle/>
          <a:p>
            <a:r>
              <a:rPr lang="en-AU" altLang="en-US" sz="2755">
                <a:latin typeface="Cambria" panose="02040503050406030204" pitchFamily="18" charset="0"/>
              </a:rPr>
              <a:t>s5</a:t>
            </a:r>
          </a:p>
        </p:txBody>
      </p:sp>
      <p:sp>
        <p:nvSpPr>
          <p:cNvPr id="36" name="Rectangle 35">
            <a:extLst>
              <a:ext uri="{FF2B5EF4-FFF2-40B4-BE49-F238E27FC236}">
                <a16:creationId xmlns:a16="http://schemas.microsoft.com/office/drawing/2014/main" id="{633966FD-668F-48E5-870A-C4C36F3D1350}"/>
              </a:ext>
            </a:extLst>
          </p:cNvPr>
          <p:cNvSpPr/>
          <p:nvPr/>
        </p:nvSpPr>
        <p:spPr>
          <a:xfrm>
            <a:off x="5629234" y="3812323"/>
            <a:ext cx="2926287" cy="514908"/>
          </a:xfrm>
          <a:prstGeom prst="rect">
            <a:avLst/>
          </a:prstGeom>
        </p:spPr>
        <p:txBody>
          <a:bodyPr wrap="square">
            <a:spAutoFit/>
          </a:bodyPr>
          <a:lstStyle/>
          <a:p>
            <a:r>
              <a:rPr lang="en-AU" altLang="en-US" sz="2755">
                <a:latin typeface="Cambria" panose="02040503050406030204" pitchFamily="18" charset="0"/>
              </a:rPr>
              <a:t>and so on...</a:t>
            </a:r>
          </a:p>
        </p:txBody>
      </p:sp>
      <p:sp>
        <p:nvSpPr>
          <p:cNvPr id="37" name="Rectangle 36">
            <a:extLst>
              <a:ext uri="{FF2B5EF4-FFF2-40B4-BE49-F238E27FC236}">
                <a16:creationId xmlns:a16="http://schemas.microsoft.com/office/drawing/2014/main" id="{633966FD-668F-48E5-870A-C4C36F3D1350}"/>
              </a:ext>
            </a:extLst>
          </p:cNvPr>
          <p:cNvSpPr/>
          <p:nvPr/>
        </p:nvSpPr>
        <p:spPr>
          <a:xfrm>
            <a:off x="5668503" y="5569205"/>
            <a:ext cx="5321766" cy="938951"/>
          </a:xfrm>
          <a:prstGeom prst="rect">
            <a:avLst/>
          </a:prstGeom>
        </p:spPr>
        <p:txBody>
          <a:bodyPr wrap="square">
            <a:spAutoFit/>
          </a:bodyPr>
          <a:lstStyle/>
          <a:p>
            <a:r>
              <a:rPr lang="en-AU" altLang="en-US" sz="2755">
                <a:latin typeface="Cambria" panose="02040503050406030204" pitchFamily="18" charset="0"/>
              </a:rPr>
              <a:t>and so on with no further changes to x or y.</a:t>
            </a:r>
          </a:p>
        </p:txBody>
      </p:sp>
      <p:sp>
        <p:nvSpPr>
          <p:cNvPr id="40" name="Rectangle 39"/>
          <p:cNvSpPr/>
          <p:nvPr/>
        </p:nvSpPr>
        <p:spPr>
          <a:xfrm>
            <a:off x="629879" y="1580952"/>
            <a:ext cx="9741931" cy="514908"/>
          </a:xfrm>
          <a:prstGeom prst="rect">
            <a:avLst/>
          </a:prstGeom>
        </p:spPr>
        <p:txBody>
          <a:bodyPr wrap="square">
            <a:spAutoFit/>
          </a:bodyPr>
          <a:lstStyle/>
          <a:p>
            <a:r>
              <a:rPr lang="en-AU" altLang="en-US" sz="2755">
                <a:latin typeface="Cambria" panose="02040503050406030204" pitchFamily="18" charset="0"/>
              </a:rPr>
              <a:t>At s0, s1 and s2 it holds, but not at s3.</a:t>
            </a:r>
            <a:endParaRPr lang="en-AU" altLang="en-US" sz="2755" b="1">
              <a:latin typeface="Cambria" panose="02040503050406030204" pitchFamily="18" charset="0"/>
            </a:endParaRPr>
          </a:p>
        </p:txBody>
      </p:sp>
      <p:sp>
        <p:nvSpPr>
          <p:cNvPr id="39" name="Rectangle 38">
            <a:extLst>
              <a:ext uri="{FF2B5EF4-FFF2-40B4-BE49-F238E27FC236}">
                <a16:creationId xmlns:a16="http://schemas.microsoft.com/office/drawing/2014/main" id="{7ECFF3FE-D016-4178-909C-D6AA59C8F1CF}"/>
              </a:ext>
            </a:extLst>
          </p:cNvPr>
          <p:cNvSpPr/>
          <p:nvPr/>
        </p:nvSpPr>
        <p:spPr>
          <a:xfrm>
            <a:off x="629879" y="2103462"/>
            <a:ext cx="9741931" cy="514908"/>
          </a:xfrm>
          <a:prstGeom prst="rect">
            <a:avLst/>
          </a:prstGeom>
        </p:spPr>
        <p:txBody>
          <a:bodyPr wrap="square">
            <a:spAutoFit/>
          </a:bodyPr>
          <a:lstStyle/>
          <a:p>
            <a:r>
              <a:rPr lang="en-AU" altLang="en-US" sz="2755">
                <a:latin typeface="Cambria" panose="02040503050406030204" pitchFamily="18" charset="0"/>
              </a:rPr>
              <a:t>Counterexample: s0, s1, s2, s3.</a:t>
            </a:r>
            <a:endParaRPr lang="en-AU" altLang="en-US" sz="2755" b="1">
              <a:latin typeface="Cambria" panose="02040503050406030204" pitchFamily="18" charset="0"/>
            </a:endParaRPr>
          </a:p>
        </p:txBody>
      </p:sp>
      <p:sp>
        <p:nvSpPr>
          <p:cNvPr id="41" name="Rectangle 40">
            <a:extLst>
              <a:ext uri="{FF2B5EF4-FFF2-40B4-BE49-F238E27FC236}">
                <a16:creationId xmlns:a16="http://schemas.microsoft.com/office/drawing/2014/main" id="{C5A0EDEA-3FAA-4C1D-BAEB-5760E0DA9E6D}"/>
              </a:ext>
            </a:extLst>
          </p:cNvPr>
          <p:cNvSpPr/>
          <p:nvPr/>
        </p:nvSpPr>
        <p:spPr>
          <a:xfrm>
            <a:off x="387420" y="2830389"/>
            <a:ext cx="10831977" cy="938951"/>
          </a:xfrm>
          <a:prstGeom prst="rect">
            <a:avLst/>
          </a:prstGeom>
        </p:spPr>
        <p:txBody>
          <a:bodyPr wrap="square">
            <a:spAutoFit/>
          </a:bodyPr>
          <a:lstStyle/>
          <a:p>
            <a:r>
              <a:rPr lang="en-AU" altLang="en-US" sz="2755">
                <a:latin typeface="Cambria" panose="02040503050406030204" pitchFamily="18" charset="0"/>
              </a:rPr>
              <a:t>Why does it hold at s0 and s1 when x is not 2? Remember how implies works.</a:t>
            </a:r>
            <a:endParaRPr lang="en-AU" altLang="en-US" sz="2755" b="1">
              <a:latin typeface="Cambria" panose="02040503050406030204" pitchFamily="18" charset="0"/>
            </a:endParaRPr>
          </a:p>
        </p:txBody>
      </p:sp>
      <p:sp>
        <p:nvSpPr>
          <p:cNvPr id="43" name="Rectangle 42">
            <a:extLst>
              <a:ext uri="{FF2B5EF4-FFF2-40B4-BE49-F238E27FC236}">
                <a16:creationId xmlns:a16="http://schemas.microsoft.com/office/drawing/2014/main" id="{4A4BA372-B964-4DCB-9EBD-69DF15737A9C}"/>
              </a:ext>
            </a:extLst>
          </p:cNvPr>
          <p:cNvSpPr/>
          <p:nvPr/>
        </p:nvSpPr>
        <p:spPr>
          <a:xfrm>
            <a:off x="7848781" y="1659220"/>
            <a:ext cx="2873799" cy="514908"/>
          </a:xfrm>
          <a:prstGeom prst="rect">
            <a:avLst/>
          </a:prstGeom>
        </p:spPr>
        <p:txBody>
          <a:bodyPr wrap="square">
            <a:spAutoFit/>
          </a:bodyPr>
          <a:lstStyle/>
          <a:p>
            <a:r>
              <a:rPr lang="en-AU" altLang="en-US" sz="2755" b="1">
                <a:latin typeface="Cambria" panose="02040503050406030204" pitchFamily="18" charset="0"/>
              </a:rPr>
              <a:t>G</a:t>
            </a:r>
            <a:r>
              <a:rPr lang="en-AU" altLang="en-US" sz="2755">
                <a:latin typeface="Cambria" panose="02040503050406030204" pitchFamily="18" charset="0"/>
              </a:rPr>
              <a:t>(x = 2 =&gt; y = 0)</a:t>
            </a:r>
          </a:p>
        </p:txBody>
      </p:sp>
    </p:spTree>
    <p:extLst>
      <p:ext uri="{BB962C8B-B14F-4D97-AF65-F5344CB8AC3E}">
        <p14:creationId xmlns:p14="http://schemas.microsoft.com/office/powerpoint/2010/main" val="93533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dirty="0">
                <a:solidFill>
                  <a:schemeClr val="accent1">
                    <a:lumMod val="75000"/>
                  </a:schemeClr>
                </a:solidFill>
                <a:latin typeface="Tw Cen MT Condensed" panose="020B0606020104020203" pitchFamily="34" charset="0"/>
              </a:rPr>
              <a:t>Implies with Future</a:t>
            </a:r>
            <a:endParaRPr lang="en-US" sz="5314" dirty="0"/>
          </a:p>
        </p:txBody>
      </p:sp>
      <p:cxnSp>
        <p:nvCxnSpPr>
          <p:cNvPr id="5" name="Straight Connector 4">
            <a:extLst>
              <a:ext uri="{FF2B5EF4-FFF2-40B4-BE49-F238E27FC236}">
                <a16:creationId xmlns:a16="http://schemas.microsoft.com/office/drawing/2014/main" id="{70035E97-9653-467F-957E-E2B66FFBEEAD}"/>
              </a:ext>
            </a:extLst>
          </p:cNvPr>
          <p:cNvCxnSpPr/>
          <p:nvPr/>
        </p:nvCxnSpPr>
        <p:spPr>
          <a:xfrm>
            <a:off x="1032642" y="5049821"/>
            <a:ext cx="9957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4E3937-8BDA-4D82-9DB7-498356524063}"/>
              </a:ext>
            </a:extLst>
          </p:cNvPr>
          <p:cNvCxnSpPr/>
          <p:nvPr/>
        </p:nvCxnSpPr>
        <p:spPr>
          <a:xfrm>
            <a:off x="1335297" y="4483772"/>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5D1EE3E-2855-4ACA-82B7-B0F17EAF9374}"/>
              </a:ext>
            </a:extLst>
          </p:cNvPr>
          <p:cNvCxnSpPr/>
          <p:nvPr/>
        </p:nvCxnSpPr>
        <p:spPr>
          <a:xfrm>
            <a:off x="2133574" y="448377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9C7EEDD-840F-463E-8447-D4DA3BD04095}"/>
              </a:ext>
            </a:extLst>
          </p:cNvPr>
          <p:cNvCxnSpPr/>
          <p:nvPr/>
        </p:nvCxnSpPr>
        <p:spPr>
          <a:xfrm>
            <a:off x="3018933" y="448377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8132D7-92F3-4F11-868D-897F85B4B605}"/>
              </a:ext>
            </a:extLst>
          </p:cNvPr>
          <p:cNvCxnSpPr/>
          <p:nvPr/>
        </p:nvCxnSpPr>
        <p:spPr>
          <a:xfrm>
            <a:off x="3875266" y="4483770"/>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EA4CF88-F149-4FFC-99A4-5AB86E52C7B6}"/>
              </a:ext>
            </a:extLst>
          </p:cNvPr>
          <p:cNvCxnSpPr/>
          <p:nvPr/>
        </p:nvCxnSpPr>
        <p:spPr>
          <a:xfrm>
            <a:off x="4629999"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CBA9DCC-D712-4AA9-AC69-B7B6670C3372}"/>
              </a:ext>
            </a:extLst>
          </p:cNvPr>
          <p:cNvCxnSpPr/>
          <p:nvPr/>
        </p:nvCxnSpPr>
        <p:spPr>
          <a:xfrm>
            <a:off x="5341190"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621BFA-5947-4913-9C28-4714B35DF2A3}"/>
              </a:ext>
            </a:extLst>
          </p:cNvPr>
          <p:cNvCxnSpPr/>
          <p:nvPr/>
        </p:nvCxnSpPr>
        <p:spPr>
          <a:xfrm>
            <a:off x="6028004"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92DD19-B05C-4B19-8987-E094CA716701}"/>
              </a:ext>
            </a:extLst>
          </p:cNvPr>
          <p:cNvCxnSpPr/>
          <p:nvPr/>
        </p:nvCxnSpPr>
        <p:spPr>
          <a:xfrm>
            <a:off x="6724682" y="448376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DBE588-C16D-423E-9050-E4C4ED6985CC}"/>
              </a:ext>
            </a:extLst>
          </p:cNvPr>
          <p:cNvCxnSpPr/>
          <p:nvPr/>
        </p:nvCxnSpPr>
        <p:spPr>
          <a:xfrm>
            <a:off x="7435873" y="448376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B5FA08C-44A5-4856-B091-F6459B0C6FF3}"/>
              </a:ext>
            </a:extLst>
          </p:cNvPr>
          <p:cNvCxnSpPr/>
          <p:nvPr/>
        </p:nvCxnSpPr>
        <p:spPr>
          <a:xfrm>
            <a:off x="8234149" y="4483767"/>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30B326A-5CF5-4191-A6AA-1F86349DE4D3}"/>
              </a:ext>
            </a:extLst>
          </p:cNvPr>
          <p:cNvCxnSpPr/>
          <p:nvPr/>
        </p:nvCxnSpPr>
        <p:spPr>
          <a:xfrm>
            <a:off x="8945340" y="4483766"/>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748AB0D-FD99-40E7-871B-D29ABEFB7F44}"/>
              </a:ext>
            </a:extLst>
          </p:cNvPr>
          <p:cNvCxnSpPr/>
          <p:nvPr/>
        </p:nvCxnSpPr>
        <p:spPr>
          <a:xfrm>
            <a:off x="9656531" y="4483765"/>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805947C-400C-49C8-9CF5-33762C0ACA92}"/>
              </a:ext>
            </a:extLst>
          </p:cNvPr>
          <p:cNvCxnSpPr/>
          <p:nvPr/>
        </p:nvCxnSpPr>
        <p:spPr>
          <a:xfrm>
            <a:off x="10469320" y="4483765"/>
            <a:ext cx="0" cy="92890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33966FD-668F-48E5-870A-C4C36F3D1350}"/>
              </a:ext>
            </a:extLst>
          </p:cNvPr>
          <p:cNvSpPr/>
          <p:nvPr/>
        </p:nvSpPr>
        <p:spPr>
          <a:xfrm>
            <a:off x="576100" y="5463814"/>
            <a:ext cx="1063989" cy="938951"/>
          </a:xfrm>
          <a:prstGeom prst="rect">
            <a:avLst/>
          </a:prstGeom>
        </p:spPr>
        <p:txBody>
          <a:bodyPr wrap="square">
            <a:spAutoFit/>
          </a:bodyPr>
          <a:lstStyle/>
          <a:p>
            <a:r>
              <a:rPr lang="en-AU" altLang="en-US" sz="2755">
                <a:latin typeface="Cambria" panose="02040503050406030204" pitchFamily="18" charset="0"/>
              </a:rPr>
              <a:t>x = 0</a:t>
            </a:r>
          </a:p>
          <a:p>
            <a:r>
              <a:rPr lang="en-AU" altLang="en-US" sz="2755">
                <a:latin typeface="Cambria" panose="02040503050406030204" pitchFamily="18" charset="0"/>
              </a:rPr>
              <a:t>y = 0</a:t>
            </a:r>
          </a:p>
        </p:txBody>
      </p:sp>
      <p:sp>
        <p:nvSpPr>
          <p:cNvPr id="26" name="Rectangle 25">
            <a:extLst>
              <a:ext uri="{FF2B5EF4-FFF2-40B4-BE49-F238E27FC236}">
                <a16:creationId xmlns:a16="http://schemas.microsoft.com/office/drawing/2014/main" id="{07C427F1-64F2-4F62-ACFC-AEECD40F3F48}"/>
              </a:ext>
            </a:extLst>
          </p:cNvPr>
          <p:cNvSpPr/>
          <p:nvPr/>
        </p:nvSpPr>
        <p:spPr>
          <a:xfrm>
            <a:off x="1582324" y="5456896"/>
            <a:ext cx="1063989" cy="938951"/>
          </a:xfrm>
          <a:prstGeom prst="rect">
            <a:avLst/>
          </a:prstGeom>
        </p:spPr>
        <p:txBody>
          <a:bodyPr wrap="square">
            <a:spAutoFit/>
          </a:bodyPr>
          <a:lstStyle/>
          <a:p>
            <a:r>
              <a:rPr lang="en-AU" altLang="en-US" sz="2755">
                <a:latin typeface="Cambria" panose="02040503050406030204" pitchFamily="18" charset="0"/>
              </a:rPr>
              <a:t>x = 1</a:t>
            </a:r>
          </a:p>
          <a:p>
            <a:r>
              <a:rPr lang="en-AU" altLang="en-US" sz="2755">
                <a:latin typeface="Cambria" panose="02040503050406030204" pitchFamily="18" charset="0"/>
              </a:rPr>
              <a:t>y = 0</a:t>
            </a:r>
          </a:p>
        </p:txBody>
      </p:sp>
      <p:sp>
        <p:nvSpPr>
          <p:cNvPr id="27" name="Rectangle 26">
            <a:extLst>
              <a:ext uri="{FF2B5EF4-FFF2-40B4-BE49-F238E27FC236}">
                <a16:creationId xmlns:a16="http://schemas.microsoft.com/office/drawing/2014/main" id="{2577E3F1-06C9-4E5F-8490-B84989434D03}"/>
              </a:ext>
            </a:extLst>
          </p:cNvPr>
          <p:cNvSpPr/>
          <p:nvPr/>
        </p:nvSpPr>
        <p:spPr>
          <a:xfrm>
            <a:off x="2588548" y="5456896"/>
            <a:ext cx="1063989" cy="938951"/>
          </a:xfrm>
          <a:prstGeom prst="rect">
            <a:avLst/>
          </a:prstGeom>
        </p:spPr>
        <p:txBody>
          <a:bodyPr wrap="square">
            <a:spAutoFit/>
          </a:bodyPr>
          <a:lstStyle/>
          <a:p>
            <a:r>
              <a:rPr lang="en-AU" altLang="en-US" sz="2755">
                <a:latin typeface="Cambria" panose="02040503050406030204" pitchFamily="18" charset="0"/>
              </a:rPr>
              <a:t>x = 2</a:t>
            </a:r>
          </a:p>
          <a:p>
            <a:r>
              <a:rPr lang="en-AU" altLang="en-US" sz="2755">
                <a:latin typeface="Cambria" panose="02040503050406030204" pitchFamily="18" charset="0"/>
              </a:rPr>
              <a:t>y = 0</a:t>
            </a:r>
          </a:p>
        </p:txBody>
      </p:sp>
      <p:sp>
        <p:nvSpPr>
          <p:cNvPr id="28" name="Rectangle 27">
            <a:extLst>
              <a:ext uri="{FF2B5EF4-FFF2-40B4-BE49-F238E27FC236}">
                <a16:creationId xmlns:a16="http://schemas.microsoft.com/office/drawing/2014/main" id="{B42785AE-9BC6-449F-870A-60BDCD016571}"/>
              </a:ext>
            </a:extLst>
          </p:cNvPr>
          <p:cNvSpPr/>
          <p:nvPr/>
        </p:nvSpPr>
        <p:spPr>
          <a:xfrm>
            <a:off x="3566010" y="5413348"/>
            <a:ext cx="1063989" cy="938951"/>
          </a:xfrm>
          <a:prstGeom prst="rect">
            <a:avLst/>
          </a:prstGeom>
        </p:spPr>
        <p:txBody>
          <a:bodyPr wrap="square">
            <a:spAutoFit/>
          </a:bodyPr>
          <a:lstStyle/>
          <a:p>
            <a:r>
              <a:rPr lang="en-AU" altLang="en-US" sz="2755">
                <a:latin typeface="Cambria" panose="02040503050406030204" pitchFamily="18" charset="0"/>
              </a:rPr>
              <a:t>x = 2</a:t>
            </a:r>
          </a:p>
          <a:p>
            <a:r>
              <a:rPr lang="en-AU" altLang="en-US" sz="2755">
                <a:latin typeface="Cambria" panose="02040503050406030204" pitchFamily="18" charset="0"/>
              </a:rPr>
              <a:t>y = 1</a:t>
            </a:r>
          </a:p>
        </p:txBody>
      </p:sp>
      <p:sp>
        <p:nvSpPr>
          <p:cNvPr id="29" name="Rectangle 28">
            <a:extLst>
              <a:ext uri="{FF2B5EF4-FFF2-40B4-BE49-F238E27FC236}">
                <a16:creationId xmlns:a16="http://schemas.microsoft.com/office/drawing/2014/main" id="{121A5028-E765-4356-93D8-3F720D9F7269}"/>
              </a:ext>
            </a:extLst>
          </p:cNvPr>
          <p:cNvSpPr/>
          <p:nvPr/>
        </p:nvSpPr>
        <p:spPr>
          <a:xfrm>
            <a:off x="4436856" y="5412667"/>
            <a:ext cx="1063989" cy="938951"/>
          </a:xfrm>
          <a:prstGeom prst="rect">
            <a:avLst/>
          </a:prstGeom>
        </p:spPr>
        <p:txBody>
          <a:bodyPr wrap="square">
            <a:spAutoFit/>
          </a:bodyPr>
          <a:lstStyle/>
          <a:p>
            <a:r>
              <a:rPr lang="en-AU" altLang="en-US" sz="2755">
                <a:latin typeface="Cambria" panose="02040503050406030204" pitchFamily="18" charset="0"/>
              </a:rPr>
              <a:t>x = 3</a:t>
            </a:r>
          </a:p>
          <a:p>
            <a:r>
              <a:rPr lang="en-AU" altLang="en-US" sz="2755">
                <a:latin typeface="Cambria" panose="02040503050406030204" pitchFamily="18" charset="0"/>
              </a:rPr>
              <a:t>y = 1</a:t>
            </a:r>
          </a:p>
        </p:txBody>
      </p:sp>
      <p:sp>
        <p:nvSpPr>
          <p:cNvPr id="30" name="Rectangle 29">
            <a:extLst>
              <a:ext uri="{FF2B5EF4-FFF2-40B4-BE49-F238E27FC236}">
                <a16:creationId xmlns:a16="http://schemas.microsoft.com/office/drawing/2014/main" id="{633966FD-668F-48E5-870A-C4C36F3D1350}"/>
              </a:ext>
            </a:extLst>
          </p:cNvPr>
          <p:cNvSpPr/>
          <p:nvPr/>
        </p:nvSpPr>
        <p:spPr>
          <a:xfrm>
            <a:off x="1061017" y="3862790"/>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31" name="Rectangle 30">
            <a:extLst>
              <a:ext uri="{FF2B5EF4-FFF2-40B4-BE49-F238E27FC236}">
                <a16:creationId xmlns:a16="http://schemas.microsoft.com/office/drawing/2014/main" id="{633966FD-668F-48E5-870A-C4C36F3D1350}"/>
              </a:ext>
            </a:extLst>
          </p:cNvPr>
          <p:cNvSpPr/>
          <p:nvPr/>
        </p:nvSpPr>
        <p:spPr>
          <a:xfrm>
            <a:off x="1824782" y="3819242"/>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32" name="Rectangle 31">
            <a:extLst>
              <a:ext uri="{FF2B5EF4-FFF2-40B4-BE49-F238E27FC236}">
                <a16:creationId xmlns:a16="http://schemas.microsoft.com/office/drawing/2014/main" id="{633966FD-668F-48E5-870A-C4C36F3D1350}"/>
              </a:ext>
            </a:extLst>
          </p:cNvPr>
          <p:cNvSpPr/>
          <p:nvPr/>
        </p:nvSpPr>
        <p:spPr>
          <a:xfrm>
            <a:off x="2729397" y="3824967"/>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33" name="Rectangle 32">
            <a:extLst>
              <a:ext uri="{FF2B5EF4-FFF2-40B4-BE49-F238E27FC236}">
                <a16:creationId xmlns:a16="http://schemas.microsoft.com/office/drawing/2014/main" id="{633966FD-668F-48E5-870A-C4C36F3D1350}"/>
              </a:ext>
            </a:extLst>
          </p:cNvPr>
          <p:cNvSpPr/>
          <p:nvPr/>
        </p:nvSpPr>
        <p:spPr>
          <a:xfrm>
            <a:off x="3518931" y="3821712"/>
            <a:ext cx="579073" cy="514908"/>
          </a:xfrm>
          <a:prstGeom prst="rect">
            <a:avLst/>
          </a:prstGeom>
        </p:spPr>
        <p:txBody>
          <a:bodyPr wrap="square">
            <a:spAutoFit/>
          </a:bodyPr>
          <a:lstStyle/>
          <a:p>
            <a:r>
              <a:rPr lang="en-AU" altLang="en-US" sz="2755">
                <a:latin typeface="Cambria" panose="02040503050406030204" pitchFamily="18" charset="0"/>
              </a:rPr>
              <a:t>s3</a:t>
            </a:r>
          </a:p>
        </p:txBody>
      </p:sp>
      <p:sp>
        <p:nvSpPr>
          <p:cNvPr id="34" name="Rectangle 33">
            <a:extLst>
              <a:ext uri="{FF2B5EF4-FFF2-40B4-BE49-F238E27FC236}">
                <a16:creationId xmlns:a16="http://schemas.microsoft.com/office/drawing/2014/main" id="{633966FD-668F-48E5-870A-C4C36F3D1350}"/>
              </a:ext>
            </a:extLst>
          </p:cNvPr>
          <p:cNvSpPr/>
          <p:nvPr/>
        </p:nvSpPr>
        <p:spPr>
          <a:xfrm>
            <a:off x="4308466" y="3819242"/>
            <a:ext cx="579073" cy="514908"/>
          </a:xfrm>
          <a:prstGeom prst="rect">
            <a:avLst/>
          </a:prstGeom>
        </p:spPr>
        <p:txBody>
          <a:bodyPr wrap="square">
            <a:spAutoFit/>
          </a:bodyPr>
          <a:lstStyle/>
          <a:p>
            <a:r>
              <a:rPr lang="en-AU" altLang="en-US" sz="2755">
                <a:latin typeface="Cambria" panose="02040503050406030204" pitchFamily="18" charset="0"/>
              </a:rPr>
              <a:t>s4</a:t>
            </a:r>
          </a:p>
        </p:txBody>
      </p:sp>
      <p:sp>
        <p:nvSpPr>
          <p:cNvPr id="35" name="Rectangle 34">
            <a:extLst>
              <a:ext uri="{FF2B5EF4-FFF2-40B4-BE49-F238E27FC236}">
                <a16:creationId xmlns:a16="http://schemas.microsoft.com/office/drawing/2014/main" id="{633966FD-668F-48E5-870A-C4C36F3D1350}"/>
              </a:ext>
            </a:extLst>
          </p:cNvPr>
          <p:cNvSpPr/>
          <p:nvPr/>
        </p:nvSpPr>
        <p:spPr>
          <a:xfrm>
            <a:off x="4968850" y="3819242"/>
            <a:ext cx="579073" cy="514908"/>
          </a:xfrm>
          <a:prstGeom prst="rect">
            <a:avLst/>
          </a:prstGeom>
        </p:spPr>
        <p:txBody>
          <a:bodyPr wrap="square">
            <a:spAutoFit/>
          </a:bodyPr>
          <a:lstStyle/>
          <a:p>
            <a:r>
              <a:rPr lang="en-AU" altLang="en-US" sz="2755">
                <a:latin typeface="Cambria" panose="02040503050406030204" pitchFamily="18" charset="0"/>
              </a:rPr>
              <a:t>s5</a:t>
            </a:r>
          </a:p>
        </p:txBody>
      </p:sp>
      <p:sp>
        <p:nvSpPr>
          <p:cNvPr id="36" name="Rectangle 35">
            <a:extLst>
              <a:ext uri="{FF2B5EF4-FFF2-40B4-BE49-F238E27FC236}">
                <a16:creationId xmlns:a16="http://schemas.microsoft.com/office/drawing/2014/main" id="{633966FD-668F-48E5-870A-C4C36F3D1350}"/>
              </a:ext>
            </a:extLst>
          </p:cNvPr>
          <p:cNvSpPr/>
          <p:nvPr/>
        </p:nvSpPr>
        <p:spPr>
          <a:xfrm>
            <a:off x="5629234" y="3812323"/>
            <a:ext cx="2926287" cy="514908"/>
          </a:xfrm>
          <a:prstGeom prst="rect">
            <a:avLst/>
          </a:prstGeom>
        </p:spPr>
        <p:txBody>
          <a:bodyPr wrap="square">
            <a:spAutoFit/>
          </a:bodyPr>
          <a:lstStyle/>
          <a:p>
            <a:r>
              <a:rPr lang="en-AU" altLang="en-US" sz="2755">
                <a:latin typeface="Cambria" panose="02040503050406030204" pitchFamily="18" charset="0"/>
              </a:rPr>
              <a:t>and so on...</a:t>
            </a:r>
          </a:p>
        </p:txBody>
      </p:sp>
      <p:sp>
        <p:nvSpPr>
          <p:cNvPr id="37" name="Rectangle 36">
            <a:extLst>
              <a:ext uri="{FF2B5EF4-FFF2-40B4-BE49-F238E27FC236}">
                <a16:creationId xmlns:a16="http://schemas.microsoft.com/office/drawing/2014/main" id="{633966FD-668F-48E5-870A-C4C36F3D1350}"/>
              </a:ext>
            </a:extLst>
          </p:cNvPr>
          <p:cNvSpPr/>
          <p:nvPr/>
        </p:nvSpPr>
        <p:spPr>
          <a:xfrm>
            <a:off x="5668503" y="5569205"/>
            <a:ext cx="5321766" cy="938951"/>
          </a:xfrm>
          <a:prstGeom prst="rect">
            <a:avLst/>
          </a:prstGeom>
        </p:spPr>
        <p:txBody>
          <a:bodyPr wrap="square">
            <a:spAutoFit/>
          </a:bodyPr>
          <a:lstStyle/>
          <a:p>
            <a:r>
              <a:rPr lang="en-AU" altLang="en-US" sz="2755">
                <a:latin typeface="Cambria" panose="02040503050406030204" pitchFamily="18" charset="0"/>
              </a:rPr>
              <a:t>and so on with no further changes to x or y.</a:t>
            </a:r>
          </a:p>
        </p:txBody>
      </p:sp>
      <p:sp>
        <p:nvSpPr>
          <p:cNvPr id="43" name="Rectangle 42">
            <a:extLst>
              <a:ext uri="{FF2B5EF4-FFF2-40B4-BE49-F238E27FC236}">
                <a16:creationId xmlns:a16="http://schemas.microsoft.com/office/drawing/2014/main" id="{4A4BA372-B964-4DCB-9EBD-69DF15737A9C}"/>
              </a:ext>
            </a:extLst>
          </p:cNvPr>
          <p:cNvSpPr/>
          <p:nvPr/>
        </p:nvSpPr>
        <p:spPr>
          <a:xfrm>
            <a:off x="1032642" y="1868591"/>
            <a:ext cx="3370616" cy="514908"/>
          </a:xfrm>
          <a:prstGeom prst="rect">
            <a:avLst/>
          </a:prstGeom>
        </p:spPr>
        <p:txBody>
          <a:bodyPr wrap="square">
            <a:spAutoFit/>
          </a:bodyPr>
          <a:lstStyle/>
          <a:p>
            <a:r>
              <a:rPr lang="en-AU" altLang="en-US" sz="2755" b="1" dirty="0">
                <a:latin typeface="Cambria" panose="02040503050406030204" pitchFamily="18" charset="0"/>
              </a:rPr>
              <a:t>G</a:t>
            </a:r>
            <a:r>
              <a:rPr lang="en-AU" altLang="en-US" sz="2755" dirty="0">
                <a:latin typeface="Cambria" panose="02040503050406030204" pitchFamily="18" charset="0"/>
              </a:rPr>
              <a:t>(x = 2 =&gt; </a:t>
            </a:r>
            <a:r>
              <a:rPr lang="en-AU" altLang="en-US" sz="2755" b="1" dirty="0">
                <a:latin typeface="Cambria" panose="02040503050406030204" pitchFamily="18" charset="0"/>
              </a:rPr>
              <a:t>F </a:t>
            </a:r>
            <a:r>
              <a:rPr lang="en-AU" altLang="en-US" sz="2755" dirty="0">
                <a:latin typeface="Cambria" panose="02040503050406030204" pitchFamily="18" charset="0"/>
              </a:rPr>
              <a:t>(y = 1))</a:t>
            </a:r>
          </a:p>
        </p:txBody>
      </p:sp>
      <p:sp>
        <p:nvSpPr>
          <p:cNvPr id="38" name="Rectangle 37">
            <a:extLst>
              <a:ext uri="{FF2B5EF4-FFF2-40B4-BE49-F238E27FC236}">
                <a16:creationId xmlns:a16="http://schemas.microsoft.com/office/drawing/2014/main" id="{4A4BA372-B964-4DCB-9EBD-69DF15737A9C}"/>
              </a:ext>
            </a:extLst>
          </p:cNvPr>
          <p:cNvSpPr/>
          <p:nvPr/>
        </p:nvSpPr>
        <p:spPr>
          <a:xfrm>
            <a:off x="4662251" y="1828280"/>
            <a:ext cx="1771344" cy="514908"/>
          </a:xfrm>
          <a:prstGeom prst="rect">
            <a:avLst/>
          </a:prstGeom>
        </p:spPr>
        <p:txBody>
          <a:bodyPr wrap="square">
            <a:spAutoFit/>
          </a:bodyPr>
          <a:lstStyle/>
          <a:p>
            <a:r>
              <a:rPr lang="en-AU" altLang="en-US" sz="2755" b="1" dirty="0">
                <a:solidFill>
                  <a:srgbClr val="009900"/>
                </a:solidFill>
                <a:latin typeface="Cambria" panose="02040503050406030204" pitchFamily="18" charset="0"/>
              </a:rPr>
              <a:t>Proved</a:t>
            </a:r>
            <a:endParaRPr lang="en-AU" altLang="en-US" sz="2755" dirty="0">
              <a:solidFill>
                <a:srgbClr val="009900"/>
              </a:solidFill>
              <a:latin typeface="Cambria" panose="02040503050406030204" pitchFamily="18" charset="0"/>
            </a:endParaRPr>
          </a:p>
        </p:txBody>
      </p:sp>
      <p:sp>
        <p:nvSpPr>
          <p:cNvPr id="44" name="Rectangle 43">
            <a:extLst>
              <a:ext uri="{FF2B5EF4-FFF2-40B4-BE49-F238E27FC236}">
                <a16:creationId xmlns:a16="http://schemas.microsoft.com/office/drawing/2014/main" id="{4A4BA372-B964-4DCB-9EBD-69DF15737A9C}"/>
              </a:ext>
            </a:extLst>
          </p:cNvPr>
          <p:cNvSpPr/>
          <p:nvPr/>
        </p:nvSpPr>
        <p:spPr>
          <a:xfrm>
            <a:off x="983888" y="2594053"/>
            <a:ext cx="10472204" cy="938951"/>
          </a:xfrm>
          <a:prstGeom prst="rect">
            <a:avLst/>
          </a:prstGeom>
        </p:spPr>
        <p:txBody>
          <a:bodyPr wrap="square">
            <a:spAutoFit/>
          </a:bodyPr>
          <a:lstStyle/>
          <a:p>
            <a:r>
              <a:rPr lang="en-AU" altLang="en-US" sz="2755" dirty="0">
                <a:latin typeface="Cambria" panose="02040503050406030204" pitchFamily="18" charset="0"/>
              </a:rPr>
              <a:t>From every state where x = 2 holds, we can eventually reach a state where y = 1 holds (sometimes it is the same state).</a:t>
            </a:r>
          </a:p>
        </p:txBody>
      </p:sp>
    </p:spTree>
    <p:extLst>
      <p:ext uri="{BB962C8B-B14F-4D97-AF65-F5344CB8AC3E}">
        <p14:creationId xmlns:p14="http://schemas.microsoft.com/office/powerpoint/2010/main" val="36303480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dirty="0">
                <a:solidFill>
                  <a:schemeClr val="accent1">
                    <a:lumMod val="75000"/>
                  </a:schemeClr>
                </a:solidFill>
                <a:latin typeface="Tw Cen MT Condensed" panose="020B0606020104020203" pitchFamily="34" charset="0"/>
              </a:rPr>
              <a:t>Implies with Future</a:t>
            </a:r>
            <a:endParaRPr lang="en-US" sz="5314" dirty="0"/>
          </a:p>
        </p:txBody>
      </p:sp>
      <p:cxnSp>
        <p:nvCxnSpPr>
          <p:cNvPr id="5" name="Straight Connector 4">
            <a:extLst>
              <a:ext uri="{FF2B5EF4-FFF2-40B4-BE49-F238E27FC236}">
                <a16:creationId xmlns:a16="http://schemas.microsoft.com/office/drawing/2014/main" id="{70035E97-9653-467F-957E-E2B66FFBEEAD}"/>
              </a:ext>
            </a:extLst>
          </p:cNvPr>
          <p:cNvCxnSpPr/>
          <p:nvPr/>
        </p:nvCxnSpPr>
        <p:spPr>
          <a:xfrm>
            <a:off x="1032642" y="5049821"/>
            <a:ext cx="9957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4E3937-8BDA-4D82-9DB7-498356524063}"/>
              </a:ext>
            </a:extLst>
          </p:cNvPr>
          <p:cNvCxnSpPr/>
          <p:nvPr/>
        </p:nvCxnSpPr>
        <p:spPr>
          <a:xfrm>
            <a:off x="1335297" y="4483772"/>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5D1EE3E-2855-4ACA-82B7-B0F17EAF9374}"/>
              </a:ext>
            </a:extLst>
          </p:cNvPr>
          <p:cNvCxnSpPr/>
          <p:nvPr/>
        </p:nvCxnSpPr>
        <p:spPr>
          <a:xfrm>
            <a:off x="2133574" y="448377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9C7EEDD-840F-463E-8447-D4DA3BD04095}"/>
              </a:ext>
            </a:extLst>
          </p:cNvPr>
          <p:cNvCxnSpPr/>
          <p:nvPr/>
        </p:nvCxnSpPr>
        <p:spPr>
          <a:xfrm>
            <a:off x="3018933" y="448377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8132D7-92F3-4F11-868D-897F85B4B605}"/>
              </a:ext>
            </a:extLst>
          </p:cNvPr>
          <p:cNvCxnSpPr/>
          <p:nvPr/>
        </p:nvCxnSpPr>
        <p:spPr>
          <a:xfrm>
            <a:off x="3875266" y="4483770"/>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EA4CF88-F149-4FFC-99A4-5AB86E52C7B6}"/>
              </a:ext>
            </a:extLst>
          </p:cNvPr>
          <p:cNvCxnSpPr/>
          <p:nvPr/>
        </p:nvCxnSpPr>
        <p:spPr>
          <a:xfrm>
            <a:off x="4629999"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CBA9DCC-D712-4AA9-AC69-B7B6670C3372}"/>
              </a:ext>
            </a:extLst>
          </p:cNvPr>
          <p:cNvCxnSpPr/>
          <p:nvPr/>
        </p:nvCxnSpPr>
        <p:spPr>
          <a:xfrm>
            <a:off x="5341190"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621BFA-5947-4913-9C28-4714B35DF2A3}"/>
              </a:ext>
            </a:extLst>
          </p:cNvPr>
          <p:cNvCxnSpPr/>
          <p:nvPr/>
        </p:nvCxnSpPr>
        <p:spPr>
          <a:xfrm>
            <a:off x="6028004"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92DD19-B05C-4B19-8987-E094CA716701}"/>
              </a:ext>
            </a:extLst>
          </p:cNvPr>
          <p:cNvCxnSpPr/>
          <p:nvPr/>
        </p:nvCxnSpPr>
        <p:spPr>
          <a:xfrm>
            <a:off x="6724682" y="448376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DBE588-C16D-423E-9050-E4C4ED6985CC}"/>
              </a:ext>
            </a:extLst>
          </p:cNvPr>
          <p:cNvCxnSpPr/>
          <p:nvPr/>
        </p:nvCxnSpPr>
        <p:spPr>
          <a:xfrm>
            <a:off x="7435873" y="448376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B5FA08C-44A5-4856-B091-F6459B0C6FF3}"/>
              </a:ext>
            </a:extLst>
          </p:cNvPr>
          <p:cNvCxnSpPr/>
          <p:nvPr/>
        </p:nvCxnSpPr>
        <p:spPr>
          <a:xfrm>
            <a:off x="8234149" y="4483767"/>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30B326A-5CF5-4191-A6AA-1F86349DE4D3}"/>
              </a:ext>
            </a:extLst>
          </p:cNvPr>
          <p:cNvCxnSpPr/>
          <p:nvPr/>
        </p:nvCxnSpPr>
        <p:spPr>
          <a:xfrm>
            <a:off x="8945340" y="4483766"/>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748AB0D-FD99-40E7-871B-D29ABEFB7F44}"/>
              </a:ext>
            </a:extLst>
          </p:cNvPr>
          <p:cNvCxnSpPr/>
          <p:nvPr/>
        </p:nvCxnSpPr>
        <p:spPr>
          <a:xfrm>
            <a:off x="9656531" y="4483765"/>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805947C-400C-49C8-9CF5-33762C0ACA92}"/>
              </a:ext>
            </a:extLst>
          </p:cNvPr>
          <p:cNvCxnSpPr/>
          <p:nvPr/>
        </p:nvCxnSpPr>
        <p:spPr>
          <a:xfrm>
            <a:off x="10469320" y="4483765"/>
            <a:ext cx="0" cy="92890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33966FD-668F-48E5-870A-C4C36F3D1350}"/>
              </a:ext>
            </a:extLst>
          </p:cNvPr>
          <p:cNvSpPr/>
          <p:nvPr/>
        </p:nvSpPr>
        <p:spPr>
          <a:xfrm>
            <a:off x="576100" y="5463814"/>
            <a:ext cx="1063989" cy="938951"/>
          </a:xfrm>
          <a:prstGeom prst="rect">
            <a:avLst/>
          </a:prstGeom>
        </p:spPr>
        <p:txBody>
          <a:bodyPr wrap="square">
            <a:spAutoFit/>
          </a:bodyPr>
          <a:lstStyle/>
          <a:p>
            <a:r>
              <a:rPr lang="en-AU" altLang="en-US" sz="2755">
                <a:latin typeface="Cambria" panose="02040503050406030204" pitchFamily="18" charset="0"/>
              </a:rPr>
              <a:t>x = 0</a:t>
            </a:r>
          </a:p>
          <a:p>
            <a:r>
              <a:rPr lang="en-AU" altLang="en-US" sz="2755">
                <a:latin typeface="Cambria" panose="02040503050406030204" pitchFamily="18" charset="0"/>
              </a:rPr>
              <a:t>y = 0</a:t>
            </a:r>
          </a:p>
        </p:txBody>
      </p:sp>
      <p:sp>
        <p:nvSpPr>
          <p:cNvPr id="26" name="Rectangle 25">
            <a:extLst>
              <a:ext uri="{FF2B5EF4-FFF2-40B4-BE49-F238E27FC236}">
                <a16:creationId xmlns:a16="http://schemas.microsoft.com/office/drawing/2014/main" id="{07C427F1-64F2-4F62-ACFC-AEECD40F3F48}"/>
              </a:ext>
            </a:extLst>
          </p:cNvPr>
          <p:cNvSpPr/>
          <p:nvPr/>
        </p:nvSpPr>
        <p:spPr>
          <a:xfrm>
            <a:off x="1582324" y="5456896"/>
            <a:ext cx="1063989" cy="938951"/>
          </a:xfrm>
          <a:prstGeom prst="rect">
            <a:avLst/>
          </a:prstGeom>
        </p:spPr>
        <p:txBody>
          <a:bodyPr wrap="square">
            <a:spAutoFit/>
          </a:bodyPr>
          <a:lstStyle/>
          <a:p>
            <a:r>
              <a:rPr lang="en-AU" altLang="en-US" sz="2755">
                <a:latin typeface="Cambria" panose="02040503050406030204" pitchFamily="18" charset="0"/>
              </a:rPr>
              <a:t>x = 1</a:t>
            </a:r>
          </a:p>
          <a:p>
            <a:r>
              <a:rPr lang="en-AU" altLang="en-US" sz="2755">
                <a:latin typeface="Cambria" panose="02040503050406030204" pitchFamily="18" charset="0"/>
              </a:rPr>
              <a:t>y = 0</a:t>
            </a:r>
          </a:p>
        </p:txBody>
      </p:sp>
      <p:sp>
        <p:nvSpPr>
          <p:cNvPr id="27" name="Rectangle 26">
            <a:extLst>
              <a:ext uri="{FF2B5EF4-FFF2-40B4-BE49-F238E27FC236}">
                <a16:creationId xmlns:a16="http://schemas.microsoft.com/office/drawing/2014/main" id="{2577E3F1-06C9-4E5F-8490-B84989434D03}"/>
              </a:ext>
            </a:extLst>
          </p:cNvPr>
          <p:cNvSpPr/>
          <p:nvPr/>
        </p:nvSpPr>
        <p:spPr>
          <a:xfrm>
            <a:off x="2588548" y="5456896"/>
            <a:ext cx="1063989" cy="938951"/>
          </a:xfrm>
          <a:prstGeom prst="rect">
            <a:avLst/>
          </a:prstGeom>
        </p:spPr>
        <p:txBody>
          <a:bodyPr wrap="square">
            <a:spAutoFit/>
          </a:bodyPr>
          <a:lstStyle/>
          <a:p>
            <a:r>
              <a:rPr lang="en-AU" altLang="en-US" sz="2755">
                <a:latin typeface="Cambria" panose="02040503050406030204" pitchFamily="18" charset="0"/>
              </a:rPr>
              <a:t>x = 2</a:t>
            </a:r>
          </a:p>
          <a:p>
            <a:r>
              <a:rPr lang="en-AU" altLang="en-US" sz="2755">
                <a:latin typeface="Cambria" panose="02040503050406030204" pitchFamily="18" charset="0"/>
              </a:rPr>
              <a:t>y = 0</a:t>
            </a:r>
          </a:p>
        </p:txBody>
      </p:sp>
      <p:sp>
        <p:nvSpPr>
          <p:cNvPr id="28" name="Rectangle 27">
            <a:extLst>
              <a:ext uri="{FF2B5EF4-FFF2-40B4-BE49-F238E27FC236}">
                <a16:creationId xmlns:a16="http://schemas.microsoft.com/office/drawing/2014/main" id="{B42785AE-9BC6-449F-870A-60BDCD016571}"/>
              </a:ext>
            </a:extLst>
          </p:cNvPr>
          <p:cNvSpPr/>
          <p:nvPr/>
        </p:nvSpPr>
        <p:spPr>
          <a:xfrm>
            <a:off x="3566010" y="5413348"/>
            <a:ext cx="1063989" cy="938951"/>
          </a:xfrm>
          <a:prstGeom prst="rect">
            <a:avLst/>
          </a:prstGeom>
        </p:spPr>
        <p:txBody>
          <a:bodyPr wrap="square">
            <a:spAutoFit/>
          </a:bodyPr>
          <a:lstStyle/>
          <a:p>
            <a:r>
              <a:rPr lang="en-AU" altLang="en-US" sz="2755">
                <a:latin typeface="Cambria" panose="02040503050406030204" pitchFamily="18" charset="0"/>
              </a:rPr>
              <a:t>x = 2</a:t>
            </a:r>
          </a:p>
          <a:p>
            <a:r>
              <a:rPr lang="en-AU" altLang="en-US" sz="2755">
                <a:latin typeface="Cambria" panose="02040503050406030204" pitchFamily="18" charset="0"/>
              </a:rPr>
              <a:t>y = 1</a:t>
            </a:r>
          </a:p>
        </p:txBody>
      </p:sp>
      <p:sp>
        <p:nvSpPr>
          <p:cNvPr id="29" name="Rectangle 28">
            <a:extLst>
              <a:ext uri="{FF2B5EF4-FFF2-40B4-BE49-F238E27FC236}">
                <a16:creationId xmlns:a16="http://schemas.microsoft.com/office/drawing/2014/main" id="{121A5028-E765-4356-93D8-3F720D9F7269}"/>
              </a:ext>
            </a:extLst>
          </p:cNvPr>
          <p:cNvSpPr/>
          <p:nvPr/>
        </p:nvSpPr>
        <p:spPr>
          <a:xfrm>
            <a:off x="4436856" y="5412667"/>
            <a:ext cx="1063989" cy="938951"/>
          </a:xfrm>
          <a:prstGeom prst="rect">
            <a:avLst/>
          </a:prstGeom>
        </p:spPr>
        <p:txBody>
          <a:bodyPr wrap="square">
            <a:spAutoFit/>
          </a:bodyPr>
          <a:lstStyle/>
          <a:p>
            <a:r>
              <a:rPr lang="en-AU" altLang="en-US" sz="2755">
                <a:latin typeface="Cambria" panose="02040503050406030204" pitchFamily="18" charset="0"/>
              </a:rPr>
              <a:t>x = 3</a:t>
            </a:r>
          </a:p>
          <a:p>
            <a:r>
              <a:rPr lang="en-AU" altLang="en-US" sz="2755">
                <a:latin typeface="Cambria" panose="02040503050406030204" pitchFamily="18" charset="0"/>
              </a:rPr>
              <a:t>y = 1</a:t>
            </a:r>
          </a:p>
        </p:txBody>
      </p:sp>
      <p:sp>
        <p:nvSpPr>
          <p:cNvPr id="30" name="Rectangle 29">
            <a:extLst>
              <a:ext uri="{FF2B5EF4-FFF2-40B4-BE49-F238E27FC236}">
                <a16:creationId xmlns:a16="http://schemas.microsoft.com/office/drawing/2014/main" id="{633966FD-668F-48E5-870A-C4C36F3D1350}"/>
              </a:ext>
            </a:extLst>
          </p:cNvPr>
          <p:cNvSpPr/>
          <p:nvPr/>
        </p:nvSpPr>
        <p:spPr>
          <a:xfrm>
            <a:off x="1061017" y="3862790"/>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31" name="Rectangle 30">
            <a:extLst>
              <a:ext uri="{FF2B5EF4-FFF2-40B4-BE49-F238E27FC236}">
                <a16:creationId xmlns:a16="http://schemas.microsoft.com/office/drawing/2014/main" id="{633966FD-668F-48E5-870A-C4C36F3D1350}"/>
              </a:ext>
            </a:extLst>
          </p:cNvPr>
          <p:cNvSpPr/>
          <p:nvPr/>
        </p:nvSpPr>
        <p:spPr>
          <a:xfrm>
            <a:off x="1824782" y="3819242"/>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32" name="Rectangle 31">
            <a:extLst>
              <a:ext uri="{FF2B5EF4-FFF2-40B4-BE49-F238E27FC236}">
                <a16:creationId xmlns:a16="http://schemas.microsoft.com/office/drawing/2014/main" id="{633966FD-668F-48E5-870A-C4C36F3D1350}"/>
              </a:ext>
            </a:extLst>
          </p:cNvPr>
          <p:cNvSpPr/>
          <p:nvPr/>
        </p:nvSpPr>
        <p:spPr>
          <a:xfrm>
            <a:off x="2729397" y="3824967"/>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33" name="Rectangle 32">
            <a:extLst>
              <a:ext uri="{FF2B5EF4-FFF2-40B4-BE49-F238E27FC236}">
                <a16:creationId xmlns:a16="http://schemas.microsoft.com/office/drawing/2014/main" id="{633966FD-668F-48E5-870A-C4C36F3D1350}"/>
              </a:ext>
            </a:extLst>
          </p:cNvPr>
          <p:cNvSpPr/>
          <p:nvPr/>
        </p:nvSpPr>
        <p:spPr>
          <a:xfrm>
            <a:off x="3518931" y="3821712"/>
            <a:ext cx="579073" cy="514908"/>
          </a:xfrm>
          <a:prstGeom prst="rect">
            <a:avLst/>
          </a:prstGeom>
        </p:spPr>
        <p:txBody>
          <a:bodyPr wrap="square">
            <a:spAutoFit/>
          </a:bodyPr>
          <a:lstStyle/>
          <a:p>
            <a:r>
              <a:rPr lang="en-AU" altLang="en-US" sz="2755">
                <a:latin typeface="Cambria" panose="02040503050406030204" pitchFamily="18" charset="0"/>
              </a:rPr>
              <a:t>s3</a:t>
            </a:r>
          </a:p>
        </p:txBody>
      </p:sp>
      <p:sp>
        <p:nvSpPr>
          <p:cNvPr id="34" name="Rectangle 33">
            <a:extLst>
              <a:ext uri="{FF2B5EF4-FFF2-40B4-BE49-F238E27FC236}">
                <a16:creationId xmlns:a16="http://schemas.microsoft.com/office/drawing/2014/main" id="{633966FD-668F-48E5-870A-C4C36F3D1350}"/>
              </a:ext>
            </a:extLst>
          </p:cNvPr>
          <p:cNvSpPr/>
          <p:nvPr/>
        </p:nvSpPr>
        <p:spPr>
          <a:xfrm>
            <a:off x="4308466" y="3819242"/>
            <a:ext cx="579073" cy="514908"/>
          </a:xfrm>
          <a:prstGeom prst="rect">
            <a:avLst/>
          </a:prstGeom>
        </p:spPr>
        <p:txBody>
          <a:bodyPr wrap="square">
            <a:spAutoFit/>
          </a:bodyPr>
          <a:lstStyle/>
          <a:p>
            <a:r>
              <a:rPr lang="en-AU" altLang="en-US" sz="2755">
                <a:latin typeface="Cambria" panose="02040503050406030204" pitchFamily="18" charset="0"/>
              </a:rPr>
              <a:t>s4</a:t>
            </a:r>
          </a:p>
        </p:txBody>
      </p:sp>
      <p:sp>
        <p:nvSpPr>
          <p:cNvPr id="35" name="Rectangle 34">
            <a:extLst>
              <a:ext uri="{FF2B5EF4-FFF2-40B4-BE49-F238E27FC236}">
                <a16:creationId xmlns:a16="http://schemas.microsoft.com/office/drawing/2014/main" id="{633966FD-668F-48E5-870A-C4C36F3D1350}"/>
              </a:ext>
            </a:extLst>
          </p:cNvPr>
          <p:cNvSpPr/>
          <p:nvPr/>
        </p:nvSpPr>
        <p:spPr>
          <a:xfrm>
            <a:off x="4968850" y="3819242"/>
            <a:ext cx="579073" cy="514908"/>
          </a:xfrm>
          <a:prstGeom prst="rect">
            <a:avLst/>
          </a:prstGeom>
        </p:spPr>
        <p:txBody>
          <a:bodyPr wrap="square">
            <a:spAutoFit/>
          </a:bodyPr>
          <a:lstStyle/>
          <a:p>
            <a:r>
              <a:rPr lang="en-AU" altLang="en-US" sz="2755">
                <a:latin typeface="Cambria" panose="02040503050406030204" pitchFamily="18" charset="0"/>
              </a:rPr>
              <a:t>s5</a:t>
            </a:r>
          </a:p>
        </p:txBody>
      </p:sp>
      <p:sp>
        <p:nvSpPr>
          <p:cNvPr id="36" name="Rectangle 35">
            <a:extLst>
              <a:ext uri="{FF2B5EF4-FFF2-40B4-BE49-F238E27FC236}">
                <a16:creationId xmlns:a16="http://schemas.microsoft.com/office/drawing/2014/main" id="{633966FD-668F-48E5-870A-C4C36F3D1350}"/>
              </a:ext>
            </a:extLst>
          </p:cNvPr>
          <p:cNvSpPr/>
          <p:nvPr/>
        </p:nvSpPr>
        <p:spPr>
          <a:xfrm>
            <a:off x="5629234" y="3812323"/>
            <a:ext cx="2926287" cy="514908"/>
          </a:xfrm>
          <a:prstGeom prst="rect">
            <a:avLst/>
          </a:prstGeom>
        </p:spPr>
        <p:txBody>
          <a:bodyPr wrap="square">
            <a:spAutoFit/>
          </a:bodyPr>
          <a:lstStyle/>
          <a:p>
            <a:r>
              <a:rPr lang="en-AU" altLang="en-US" sz="2755">
                <a:latin typeface="Cambria" panose="02040503050406030204" pitchFamily="18" charset="0"/>
              </a:rPr>
              <a:t>and so on...</a:t>
            </a:r>
          </a:p>
        </p:txBody>
      </p:sp>
      <p:sp>
        <p:nvSpPr>
          <p:cNvPr id="37" name="Rectangle 36">
            <a:extLst>
              <a:ext uri="{FF2B5EF4-FFF2-40B4-BE49-F238E27FC236}">
                <a16:creationId xmlns:a16="http://schemas.microsoft.com/office/drawing/2014/main" id="{633966FD-668F-48E5-870A-C4C36F3D1350}"/>
              </a:ext>
            </a:extLst>
          </p:cNvPr>
          <p:cNvSpPr/>
          <p:nvPr/>
        </p:nvSpPr>
        <p:spPr>
          <a:xfrm>
            <a:off x="5668503" y="5569205"/>
            <a:ext cx="5321766" cy="938951"/>
          </a:xfrm>
          <a:prstGeom prst="rect">
            <a:avLst/>
          </a:prstGeom>
        </p:spPr>
        <p:txBody>
          <a:bodyPr wrap="square">
            <a:spAutoFit/>
          </a:bodyPr>
          <a:lstStyle/>
          <a:p>
            <a:r>
              <a:rPr lang="en-AU" altLang="en-US" sz="2755">
                <a:latin typeface="Cambria" panose="02040503050406030204" pitchFamily="18" charset="0"/>
              </a:rPr>
              <a:t>and so on with no further changes to x or y.</a:t>
            </a:r>
          </a:p>
        </p:txBody>
      </p:sp>
      <p:sp>
        <p:nvSpPr>
          <p:cNvPr id="43" name="Rectangle 42">
            <a:extLst>
              <a:ext uri="{FF2B5EF4-FFF2-40B4-BE49-F238E27FC236}">
                <a16:creationId xmlns:a16="http://schemas.microsoft.com/office/drawing/2014/main" id="{4A4BA372-B964-4DCB-9EBD-69DF15737A9C}"/>
              </a:ext>
            </a:extLst>
          </p:cNvPr>
          <p:cNvSpPr/>
          <p:nvPr/>
        </p:nvSpPr>
        <p:spPr>
          <a:xfrm>
            <a:off x="1435234" y="2074136"/>
            <a:ext cx="3370616" cy="514908"/>
          </a:xfrm>
          <a:prstGeom prst="rect">
            <a:avLst/>
          </a:prstGeom>
        </p:spPr>
        <p:txBody>
          <a:bodyPr wrap="square">
            <a:spAutoFit/>
          </a:bodyPr>
          <a:lstStyle/>
          <a:p>
            <a:r>
              <a:rPr lang="en-AU" altLang="en-US" sz="2755" b="1" dirty="0">
                <a:latin typeface="Cambria" panose="02040503050406030204" pitchFamily="18" charset="0"/>
              </a:rPr>
              <a:t>G</a:t>
            </a:r>
            <a:r>
              <a:rPr lang="en-AU" altLang="en-US" sz="2755" dirty="0">
                <a:latin typeface="Cambria" panose="02040503050406030204" pitchFamily="18" charset="0"/>
              </a:rPr>
              <a:t>(x = 0 =&gt; </a:t>
            </a:r>
            <a:r>
              <a:rPr lang="en-AU" altLang="en-US" sz="2755" b="1" dirty="0">
                <a:latin typeface="Cambria" panose="02040503050406030204" pitchFamily="18" charset="0"/>
              </a:rPr>
              <a:t>F </a:t>
            </a:r>
            <a:r>
              <a:rPr lang="en-AU" altLang="en-US" sz="2755" dirty="0">
                <a:latin typeface="Cambria" panose="02040503050406030204" pitchFamily="18" charset="0"/>
              </a:rPr>
              <a:t>(y = 0))</a:t>
            </a:r>
          </a:p>
        </p:txBody>
      </p:sp>
      <p:sp>
        <p:nvSpPr>
          <p:cNvPr id="42" name="Rectangle 41">
            <a:extLst>
              <a:ext uri="{FF2B5EF4-FFF2-40B4-BE49-F238E27FC236}">
                <a16:creationId xmlns:a16="http://schemas.microsoft.com/office/drawing/2014/main" id="{4A4BA372-B964-4DCB-9EBD-69DF15737A9C}"/>
              </a:ext>
            </a:extLst>
          </p:cNvPr>
          <p:cNvSpPr/>
          <p:nvPr/>
        </p:nvSpPr>
        <p:spPr>
          <a:xfrm>
            <a:off x="5578442" y="2098582"/>
            <a:ext cx="1771344" cy="514908"/>
          </a:xfrm>
          <a:prstGeom prst="rect">
            <a:avLst/>
          </a:prstGeom>
        </p:spPr>
        <p:txBody>
          <a:bodyPr wrap="square">
            <a:spAutoFit/>
          </a:bodyPr>
          <a:lstStyle/>
          <a:p>
            <a:r>
              <a:rPr lang="en-AU" altLang="en-US" sz="2755" b="1" dirty="0">
                <a:solidFill>
                  <a:srgbClr val="009900"/>
                </a:solidFill>
                <a:latin typeface="Cambria" panose="02040503050406030204" pitchFamily="18" charset="0"/>
              </a:rPr>
              <a:t>Proved</a:t>
            </a:r>
            <a:endParaRPr lang="en-AU" altLang="en-US" sz="2755" dirty="0">
              <a:solidFill>
                <a:srgbClr val="009900"/>
              </a:solidFill>
              <a:latin typeface="Cambria" panose="02040503050406030204" pitchFamily="18" charset="0"/>
            </a:endParaRPr>
          </a:p>
        </p:txBody>
      </p:sp>
    </p:spTree>
    <p:extLst>
      <p:ext uri="{BB962C8B-B14F-4D97-AF65-F5344CB8AC3E}">
        <p14:creationId xmlns:p14="http://schemas.microsoft.com/office/powerpoint/2010/main" val="171338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dirty="0">
                <a:solidFill>
                  <a:schemeClr val="accent1">
                    <a:lumMod val="75000"/>
                  </a:schemeClr>
                </a:solidFill>
                <a:latin typeface="Tw Cen MT Condensed" panose="020B0606020104020203" pitchFamily="34" charset="0"/>
              </a:rPr>
              <a:t>What are States?</a:t>
            </a:r>
            <a:endParaRPr lang="en-US" sz="4330" dirty="0"/>
          </a:p>
        </p:txBody>
      </p:sp>
      <p:sp>
        <p:nvSpPr>
          <p:cNvPr id="9" name="Rectangle 8">
            <a:extLst>
              <a:ext uri="{FF2B5EF4-FFF2-40B4-BE49-F238E27FC236}">
                <a16:creationId xmlns:a16="http://schemas.microsoft.com/office/drawing/2014/main" id="{76B85009-7600-48BD-B79C-0D5080745B67}"/>
              </a:ext>
            </a:extLst>
          </p:cNvPr>
          <p:cNvSpPr/>
          <p:nvPr/>
        </p:nvSpPr>
        <p:spPr>
          <a:xfrm>
            <a:off x="132634" y="1374308"/>
            <a:ext cx="4379064" cy="3483205"/>
          </a:xfrm>
          <a:prstGeom prst="rect">
            <a:avLst/>
          </a:prstGeom>
        </p:spPr>
        <p:txBody>
          <a:bodyPr wrap="square">
            <a:spAutoFit/>
          </a:bodyPr>
          <a:lstStyle/>
          <a:p>
            <a:r>
              <a:rPr lang="en-AU" altLang="en-US" sz="2755" dirty="0">
                <a:latin typeface="Cambria" panose="02040503050406030204" pitchFamily="18" charset="0"/>
              </a:rPr>
              <a:t>Consider this program:</a:t>
            </a:r>
          </a:p>
          <a:p>
            <a:r>
              <a:rPr lang="en-AU" altLang="en-US" sz="2755" dirty="0">
                <a:latin typeface="Cambria" panose="02040503050406030204" pitchFamily="18" charset="0"/>
              </a:rPr>
              <a:t>P1: </a:t>
            </a:r>
            <a:r>
              <a:rPr lang="en-AU" altLang="en-US" sz="2755" dirty="0" err="1">
                <a:latin typeface="Cambria" panose="02040503050406030204" pitchFamily="18" charset="0"/>
              </a:rPr>
              <a:t>int</a:t>
            </a:r>
            <a:r>
              <a:rPr lang="en-AU" altLang="en-US" sz="2755" dirty="0">
                <a:latin typeface="Cambria" panose="02040503050406030204" pitchFamily="18" charset="0"/>
              </a:rPr>
              <a:t> x = 4</a:t>
            </a:r>
          </a:p>
          <a:p>
            <a:r>
              <a:rPr lang="en-AU" altLang="en-US" sz="2755" dirty="0">
                <a:latin typeface="Cambria" panose="02040503050406030204" pitchFamily="18" charset="0"/>
              </a:rPr>
              <a:t>P2: </a:t>
            </a:r>
            <a:r>
              <a:rPr lang="en-AU" altLang="en-US" sz="2755" dirty="0" err="1">
                <a:latin typeface="Cambria" panose="02040503050406030204" pitchFamily="18" charset="0"/>
              </a:rPr>
              <a:t>boolean</a:t>
            </a:r>
            <a:r>
              <a:rPr lang="en-AU" altLang="en-US" sz="2755" dirty="0">
                <a:latin typeface="Cambria" panose="02040503050406030204" pitchFamily="18" charset="0"/>
              </a:rPr>
              <a:t> y = </a:t>
            </a:r>
            <a:r>
              <a:rPr lang="en-AU" altLang="en-US" sz="2755" dirty="0" err="1">
                <a:latin typeface="Cambria" panose="02040503050406030204" pitchFamily="18" charset="0"/>
              </a:rPr>
              <a:t>getInput</a:t>
            </a:r>
            <a:r>
              <a:rPr lang="en-AU" altLang="en-US" sz="2755" dirty="0">
                <a:latin typeface="Cambria" panose="02040503050406030204" pitchFamily="18" charset="0"/>
              </a:rPr>
              <a:t>();</a:t>
            </a:r>
          </a:p>
          <a:p>
            <a:r>
              <a:rPr lang="en-AU" altLang="en-US" sz="2755" dirty="0">
                <a:latin typeface="Cambria" panose="02040503050406030204" pitchFamily="18" charset="0"/>
              </a:rPr>
              <a:t>P3: if (y){</a:t>
            </a:r>
          </a:p>
          <a:p>
            <a:r>
              <a:rPr lang="en-AU" altLang="en-US" sz="2755" dirty="0">
                <a:latin typeface="Cambria" panose="02040503050406030204" pitchFamily="18" charset="0"/>
              </a:rPr>
              <a:t>P4: 	x = x + 2;</a:t>
            </a:r>
          </a:p>
          <a:p>
            <a:r>
              <a:rPr lang="en-AU" altLang="en-US" sz="2755" dirty="0">
                <a:latin typeface="Cambria" panose="02040503050406030204" pitchFamily="18" charset="0"/>
              </a:rPr>
              <a:t>       }</a:t>
            </a:r>
          </a:p>
          <a:p>
            <a:r>
              <a:rPr lang="en-AU" altLang="en-US" sz="2755" dirty="0">
                <a:latin typeface="Cambria" panose="02040503050406030204" pitchFamily="18" charset="0"/>
              </a:rPr>
              <a:t>P5:  y = false;</a:t>
            </a:r>
          </a:p>
          <a:p>
            <a:r>
              <a:rPr lang="en-AU" altLang="en-US" sz="2755" dirty="0">
                <a:latin typeface="Cambria" panose="02040503050406030204" pitchFamily="18" charset="0"/>
              </a:rPr>
              <a:t>P6: </a:t>
            </a:r>
            <a:r>
              <a:rPr lang="en-AU" altLang="en-US" sz="2755" dirty="0" err="1">
                <a:latin typeface="Cambria" panose="02040503050406030204" pitchFamily="18" charset="0"/>
              </a:rPr>
              <a:t>System.out.println</a:t>
            </a:r>
            <a:r>
              <a:rPr lang="en-AU" altLang="en-US" sz="2755" dirty="0">
                <a:latin typeface="Cambria" panose="02040503050406030204" pitchFamily="18" charset="0"/>
              </a:rPr>
              <a:t>(x);</a:t>
            </a:r>
          </a:p>
        </p:txBody>
      </p:sp>
      <p:sp>
        <p:nvSpPr>
          <p:cNvPr id="3" name="Rectangle 2"/>
          <p:cNvSpPr/>
          <p:nvPr/>
        </p:nvSpPr>
        <p:spPr>
          <a:xfrm>
            <a:off x="4376097" y="1583737"/>
            <a:ext cx="2391447" cy="73962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rPr>
              <a:t>x = 4; y = true</a:t>
            </a:r>
            <a:endParaRPr lang="en-GB" sz="2400" dirty="0">
              <a:solidFill>
                <a:schemeClr val="tx1"/>
              </a:solidFill>
            </a:endParaRPr>
          </a:p>
        </p:txBody>
      </p:sp>
      <p:sp>
        <p:nvSpPr>
          <p:cNvPr id="13" name="Rectangle 12"/>
          <p:cNvSpPr/>
          <p:nvPr/>
        </p:nvSpPr>
        <p:spPr>
          <a:xfrm>
            <a:off x="4376097" y="2782675"/>
            <a:ext cx="2391447" cy="73962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rPr>
              <a:t>x = 4; y = true</a:t>
            </a:r>
            <a:endParaRPr lang="en-GB" sz="2400" dirty="0">
              <a:solidFill>
                <a:schemeClr val="tx1"/>
              </a:solidFill>
            </a:endParaRPr>
          </a:p>
        </p:txBody>
      </p:sp>
      <p:sp>
        <p:nvSpPr>
          <p:cNvPr id="14" name="Rectangle 13">
            <a:extLst>
              <a:ext uri="{FF2B5EF4-FFF2-40B4-BE49-F238E27FC236}">
                <a16:creationId xmlns:a16="http://schemas.microsoft.com/office/drawing/2014/main" id="{76B85009-7600-48BD-B79C-0D5080745B67}"/>
              </a:ext>
            </a:extLst>
          </p:cNvPr>
          <p:cNvSpPr/>
          <p:nvPr/>
        </p:nvSpPr>
        <p:spPr>
          <a:xfrm>
            <a:off x="5771390" y="2262403"/>
            <a:ext cx="679775" cy="461665"/>
          </a:xfrm>
          <a:prstGeom prst="rect">
            <a:avLst/>
          </a:prstGeom>
        </p:spPr>
        <p:txBody>
          <a:bodyPr wrap="square">
            <a:spAutoFit/>
          </a:bodyPr>
          <a:lstStyle/>
          <a:p>
            <a:r>
              <a:rPr lang="en-AU" altLang="en-US" sz="2400" dirty="0">
                <a:latin typeface="Cambria" panose="02040503050406030204" pitchFamily="18" charset="0"/>
              </a:rPr>
              <a:t>P3</a:t>
            </a:r>
          </a:p>
        </p:txBody>
      </p:sp>
      <p:sp>
        <p:nvSpPr>
          <p:cNvPr id="15" name="Rectangle 14"/>
          <p:cNvSpPr/>
          <p:nvPr/>
        </p:nvSpPr>
        <p:spPr>
          <a:xfrm>
            <a:off x="4376097" y="3987933"/>
            <a:ext cx="2391447" cy="73962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rPr>
              <a:t>x = 6; y = true</a:t>
            </a:r>
            <a:endParaRPr lang="en-GB" sz="2400" dirty="0">
              <a:solidFill>
                <a:schemeClr val="tx1"/>
              </a:solidFill>
            </a:endParaRPr>
          </a:p>
        </p:txBody>
      </p:sp>
      <p:sp>
        <p:nvSpPr>
          <p:cNvPr id="16" name="Rectangle 15"/>
          <p:cNvSpPr/>
          <p:nvPr/>
        </p:nvSpPr>
        <p:spPr>
          <a:xfrm>
            <a:off x="4376096" y="5193191"/>
            <a:ext cx="2490068" cy="73962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rPr>
              <a:t>x = 6; y = false</a:t>
            </a:r>
            <a:endParaRPr lang="en-GB" sz="2400" dirty="0">
              <a:solidFill>
                <a:schemeClr val="tx1"/>
              </a:solidFill>
            </a:endParaRPr>
          </a:p>
        </p:txBody>
      </p:sp>
      <p:sp>
        <p:nvSpPr>
          <p:cNvPr id="21" name="Rectangle 20"/>
          <p:cNvSpPr/>
          <p:nvPr/>
        </p:nvSpPr>
        <p:spPr>
          <a:xfrm>
            <a:off x="4376090" y="6363697"/>
            <a:ext cx="2490074" cy="73962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rPr>
              <a:t>x = 6; y = false</a:t>
            </a:r>
            <a:endParaRPr lang="en-GB" sz="2400" dirty="0">
              <a:solidFill>
                <a:schemeClr val="tx1"/>
              </a:solidFill>
            </a:endParaRPr>
          </a:p>
        </p:txBody>
      </p:sp>
      <p:sp>
        <p:nvSpPr>
          <p:cNvPr id="7" name="Right Arrow 6"/>
          <p:cNvSpPr/>
          <p:nvPr/>
        </p:nvSpPr>
        <p:spPr>
          <a:xfrm rot="5400000">
            <a:off x="5367102" y="2376821"/>
            <a:ext cx="409428" cy="3381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sp>
        <p:nvSpPr>
          <p:cNvPr id="25" name="Right Arrow 24"/>
          <p:cNvSpPr/>
          <p:nvPr/>
        </p:nvSpPr>
        <p:spPr>
          <a:xfrm rot="5400000">
            <a:off x="5367102" y="3587472"/>
            <a:ext cx="409428" cy="3381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sp>
        <p:nvSpPr>
          <p:cNvPr id="26" name="Right Arrow 25"/>
          <p:cNvSpPr/>
          <p:nvPr/>
        </p:nvSpPr>
        <p:spPr>
          <a:xfrm rot="5400000">
            <a:off x="5367101" y="4781128"/>
            <a:ext cx="409428" cy="3381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sp>
        <p:nvSpPr>
          <p:cNvPr id="27" name="Right Arrow 26"/>
          <p:cNvSpPr/>
          <p:nvPr/>
        </p:nvSpPr>
        <p:spPr>
          <a:xfrm rot="5400000">
            <a:off x="5367101" y="5979203"/>
            <a:ext cx="409428" cy="3381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sp>
        <p:nvSpPr>
          <p:cNvPr id="28" name="Rectangle 27">
            <a:extLst>
              <a:ext uri="{FF2B5EF4-FFF2-40B4-BE49-F238E27FC236}">
                <a16:creationId xmlns:a16="http://schemas.microsoft.com/office/drawing/2014/main" id="{76B85009-7600-48BD-B79C-0D5080745B67}"/>
              </a:ext>
            </a:extLst>
          </p:cNvPr>
          <p:cNvSpPr/>
          <p:nvPr/>
        </p:nvSpPr>
        <p:spPr>
          <a:xfrm>
            <a:off x="5771390" y="3473025"/>
            <a:ext cx="679775" cy="461665"/>
          </a:xfrm>
          <a:prstGeom prst="rect">
            <a:avLst/>
          </a:prstGeom>
        </p:spPr>
        <p:txBody>
          <a:bodyPr wrap="square">
            <a:spAutoFit/>
          </a:bodyPr>
          <a:lstStyle/>
          <a:p>
            <a:r>
              <a:rPr lang="en-AU" altLang="en-US" sz="2400" dirty="0">
                <a:latin typeface="Cambria" panose="02040503050406030204" pitchFamily="18" charset="0"/>
              </a:rPr>
              <a:t>P4</a:t>
            </a:r>
          </a:p>
        </p:txBody>
      </p:sp>
      <p:sp>
        <p:nvSpPr>
          <p:cNvPr id="29" name="Rectangle 28">
            <a:extLst>
              <a:ext uri="{FF2B5EF4-FFF2-40B4-BE49-F238E27FC236}">
                <a16:creationId xmlns:a16="http://schemas.microsoft.com/office/drawing/2014/main" id="{76B85009-7600-48BD-B79C-0D5080745B67}"/>
              </a:ext>
            </a:extLst>
          </p:cNvPr>
          <p:cNvSpPr/>
          <p:nvPr/>
        </p:nvSpPr>
        <p:spPr>
          <a:xfrm>
            <a:off x="5771390" y="4702920"/>
            <a:ext cx="679775" cy="461665"/>
          </a:xfrm>
          <a:prstGeom prst="rect">
            <a:avLst/>
          </a:prstGeom>
        </p:spPr>
        <p:txBody>
          <a:bodyPr wrap="square">
            <a:spAutoFit/>
          </a:bodyPr>
          <a:lstStyle/>
          <a:p>
            <a:r>
              <a:rPr lang="en-AU" altLang="en-US" sz="2400" dirty="0">
                <a:latin typeface="Cambria" panose="02040503050406030204" pitchFamily="18" charset="0"/>
              </a:rPr>
              <a:t>P5</a:t>
            </a:r>
          </a:p>
        </p:txBody>
      </p:sp>
      <p:sp>
        <p:nvSpPr>
          <p:cNvPr id="30" name="Rectangle 29">
            <a:extLst>
              <a:ext uri="{FF2B5EF4-FFF2-40B4-BE49-F238E27FC236}">
                <a16:creationId xmlns:a16="http://schemas.microsoft.com/office/drawing/2014/main" id="{76B85009-7600-48BD-B79C-0D5080745B67}"/>
              </a:ext>
            </a:extLst>
          </p:cNvPr>
          <p:cNvSpPr/>
          <p:nvPr/>
        </p:nvSpPr>
        <p:spPr>
          <a:xfrm>
            <a:off x="5771390" y="5876406"/>
            <a:ext cx="679775" cy="461665"/>
          </a:xfrm>
          <a:prstGeom prst="rect">
            <a:avLst/>
          </a:prstGeom>
        </p:spPr>
        <p:txBody>
          <a:bodyPr wrap="square">
            <a:spAutoFit/>
          </a:bodyPr>
          <a:lstStyle/>
          <a:p>
            <a:r>
              <a:rPr lang="en-AU" altLang="en-US" sz="2400" dirty="0">
                <a:latin typeface="Cambria" panose="02040503050406030204" pitchFamily="18" charset="0"/>
              </a:rPr>
              <a:t>P6</a:t>
            </a:r>
          </a:p>
        </p:txBody>
      </p:sp>
      <p:sp>
        <p:nvSpPr>
          <p:cNvPr id="31" name="Rectangle 30"/>
          <p:cNvSpPr/>
          <p:nvPr/>
        </p:nvSpPr>
        <p:spPr>
          <a:xfrm>
            <a:off x="8406081" y="1557753"/>
            <a:ext cx="2502395" cy="73962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rPr>
              <a:t>x = 4; y = false</a:t>
            </a:r>
            <a:endParaRPr lang="en-GB" sz="2400" dirty="0">
              <a:solidFill>
                <a:schemeClr val="tx1"/>
              </a:solidFill>
            </a:endParaRPr>
          </a:p>
        </p:txBody>
      </p:sp>
      <p:sp>
        <p:nvSpPr>
          <p:cNvPr id="32" name="Rectangle 31"/>
          <p:cNvSpPr/>
          <p:nvPr/>
        </p:nvSpPr>
        <p:spPr>
          <a:xfrm>
            <a:off x="8406081" y="2756691"/>
            <a:ext cx="2502395" cy="73962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rPr>
              <a:t>x = 4; y = false</a:t>
            </a:r>
            <a:endParaRPr lang="en-GB" sz="2400" dirty="0">
              <a:solidFill>
                <a:schemeClr val="tx1"/>
              </a:solidFill>
            </a:endParaRPr>
          </a:p>
        </p:txBody>
      </p:sp>
      <p:sp>
        <p:nvSpPr>
          <p:cNvPr id="33" name="Rectangle 32">
            <a:extLst>
              <a:ext uri="{FF2B5EF4-FFF2-40B4-BE49-F238E27FC236}">
                <a16:creationId xmlns:a16="http://schemas.microsoft.com/office/drawing/2014/main" id="{76B85009-7600-48BD-B79C-0D5080745B67}"/>
              </a:ext>
            </a:extLst>
          </p:cNvPr>
          <p:cNvSpPr/>
          <p:nvPr/>
        </p:nvSpPr>
        <p:spPr>
          <a:xfrm>
            <a:off x="9801374" y="2236419"/>
            <a:ext cx="679775" cy="461665"/>
          </a:xfrm>
          <a:prstGeom prst="rect">
            <a:avLst/>
          </a:prstGeom>
        </p:spPr>
        <p:txBody>
          <a:bodyPr wrap="square">
            <a:spAutoFit/>
          </a:bodyPr>
          <a:lstStyle/>
          <a:p>
            <a:r>
              <a:rPr lang="en-AU" altLang="en-US" sz="2400" dirty="0">
                <a:latin typeface="Cambria" panose="02040503050406030204" pitchFamily="18" charset="0"/>
              </a:rPr>
              <a:t>P3</a:t>
            </a:r>
          </a:p>
        </p:txBody>
      </p:sp>
      <p:sp>
        <p:nvSpPr>
          <p:cNvPr id="35" name="Rectangle 34"/>
          <p:cNvSpPr/>
          <p:nvPr/>
        </p:nvSpPr>
        <p:spPr>
          <a:xfrm>
            <a:off x="8406087" y="4033412"/>
            <a:ext cx="2595549" cy="73962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rPr>
              <a:t>x = 4; y = false</a:t>
            </a:r>
            <a:endParaRPr lang="en-GB" sz="2400" dirty="0">
              <a:solidFill>
                <a:schemeClr val="tx1"/>
              </a:solidFill>
            </a:endParaRPr>
          </a:p>
        </p:txBody>
      </p:sp>
      <p:sp>
        <p:nvSpPr>
          <p:cNvPr id="36" name="Rectangle 35"/>
          <p:cNvSpPr/>
          <p:nvPr/>
        </p:nvSpPr>
        <p:spPr>
          <a:xfrm>
            <a:off x="8406081" y="5203918"/>
            <a:ext cx="2595555" cy="73962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rPr>
              <a:t>x = 4; y = false</a:t>
            </a:r>
            <a:endParaRPr lang="en-GB" sz="2400" dirty="0">
              <a:solidFill>
                <a:schemeClr val="tx1"/>
              </a:solidFill>
            </a:endParaRPr>
          </a:p>
        </p:txBody>
      </p:sp>
      <p:sp>
        <p:nvSpPr>
          <p:cNvPr id="37" name="Right Arrow 36"/>
          <p:cNvSpPr/>
          <p:nvPr/>
        </p:nvSpPr>
        <p:spPr>
          <a:xfrm rot="5400000">
            <a:off x="9397087" y="2350837"/>
            <a:ext cx="409428" cy="3381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sp>
        <p:nvSpPr>
          <p:cNvPr id="39" name="Right Arrow 38"/>
          <p:cNvSpPr/>
          <p:nvPr/>
        </p:nvSpPr>
        <p:spPr>
          <a:xfrm rot="5400000">
            <a:off x="9397092" y="3621348"/>
            <a:ext cx="409428" cy="3381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sp>
        <p:nvSpPr>
          <p:cNvPr id="40" name="Right Arrow 39"/>
          <p:cNvSpPr/>
          <p:nvPr/>
        </p:nvSpPr>
        <p:spPr>
          <a:xfrm rot="5400000">
            <a:off x="9397092" y="4819424"/>
            <a:ext cx="409428" cy="3381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sp>
        <p:nvSpPr>
          <p:cNvPr id="42" name="Rectangle 41">
            <a:extLst>
              <a:ext uri="{FF2B5EF4-FFF2-40B4-BE49-F238E27FC236}">
                <a16:creationId xmlns:a16="http://schemas.microsoft.com/office/drawing/2014/main" id="{76B85009-7600-48BD-B79C-0D5080745B67}"/>
              </a:ext>
            </a:extLst>
          </p:cNvPr>
          <p:cNvSpPr/>
          <p:nvPr/>
        </p:nvSpPr>
        <p:spPr>
          <a:xfrm>
            <a:off x="9801380" y="3543141"/>
            <a:ext cx="679775" cy="461665"/>
          </a:xfrm>
          <a:prstGeom prst="rect">
            <a:avLst/>
          </a:prstGeom>
        </p:spPr>
        <p:txBody>
          <a:bodyPr wrap="square">
            <a:spAutoFit/>
          </a:bodyPr>
          <a:lstStyle/>
          <a:p>
            <a:r>
              <a:rPr lang="en-AU" altLang="en-US" sz="2400" dirty="0">
                <a:latin typeface="Cambria" panose="02040503050406030204" pitchFamily="18" charset="0"/>
              </a:rPr>
              <a:t>P5</a:t>
            </a:r>
          </a:p>
        </p:txBody>
      </p:sp>
      <p:sp>
        <p:nvSpPr>
          <p:cNvPr id="43" name="Rectangle 42">
            <a:extLst>
              <a:ext uri="{FF2B5EF4-FFF2-40B4-BE49-F238E27FC236}">
                <a16:creationId xmlns:a16="http://schemas.microsoft.com/office/drawing/2014/main" id="{76B85009-7600-48BD-B79C-0D5080745B67}"/>
              </a:ext>
            </a:extLst>
          </p:cNvPr>
          <p:cNvSpPr/>
          <p:nvPr/>
        </p:nvSpPr>
        <p:spPr>
          <a:xfrm>
            <a:off x="9801380" y="4716627"/>
            <a:ext cx="679775" cy="461665"/>
          </a:xfrm>
          <a:prstGeom prst="rect">
            <a:avLst/>
          </a:prstGeom>
        </p:spPr>
        <p:txBody>
          <a:bodyPr wrap="square">
            <a:spAutoFit/>
          </a:bodyPr>
          <a:lstStyle/>
          <a:p>
            <a:r>
              <a:rPr lang="en-AU" altLang="en-US" sz="2400" dirty="0">
                <a:latin typeface="Cambria" panose="02040503050406030204" pitchFamily="18" charset="0"/>
              </a:rPr>
              <a:t>P6</a:t>
            </a:r>
          </a:p>
        </p:txBody>
      </p:sp>
      <p:sp>
        <p:nvSpPr>
          <p:cNvPr id="44" name="Right Arrow 43"/>
          <p:cNvSpPr/>
          <p:nvPr/>
        </p:nvSpPr>
        <p:spPr>
          <a:xfrm rot="5400000">
            <a:off x="5367099" y="1221832"/>
            <a:ext cx="409428" cy="3381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sp>
        <p:nvSpPr>
          <p:cNvPr id="45" name="Right Arrow 44"/>
          <p:cNvSpPr/>
          <p:nvPr/>
        </p:nvSpPr>
        <p:spPr>
          <a:xfrm rot="5400000">
            <a:off x="9464579" y="1221786"/>
            <a:ext cx="409428" cy="3381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2400"/>
          </a:p>
        </p:txBody>
      </p:sp>
      <p:sp>
        <p:nvSpPr>
          <p:cNvPr id="34" name="Rectangle 33">
            <a:extLst>
              <a:ext uri="{FF2B5EF4-FFF2-40B4-BE49-F238E27FC236}">
                <a16:creationId xmlns:a16="http://schemas.microsoft.com/office/drawing/2014/main" id="{76B85009-7600-48BD-B79C-0D5080745B67}"/>
              </a:ext>
            </a:extLst>
          </p:cNvPr>
          <p:cNvSpPr/>
          <p:nvPr/>
        </p:nvSpPr>
        <p:spPr>
          <a:xfrm>
            <a:off x="278014" y="5327049"/>
            <a:ext cx="4379064" cy="938951"/>
          </a:xfrm>
          <a:prstGeom prst="rect">
            <a:avLst/>
          </a:prstGeom>
        </p:spPr>
        <p:txBody>
          <a:bodyPr wrap="square">
            <a:spAutoFit/>
          </a:bodyPr>
          <a:lstStyle/>
          <a:p>
            <a:r>
              <a:rPr lang="en-AU" altLang="en-US" sz="2755" dirty="0">
                <a:latin typeface="Cambria" panose="02040503050406030204" pitchFamily="18" charset="0"/>
              </a:rPr>
              <a:t>This time there are two possible traces:</a:t>
            </a:r>
          </a:p>
        </p:txBody>
      </p:sp>
      <p:cxnSp>
        <p:nvCxnSpPr>
          <p:cNvPr id="5" name="Straight Connector 4"/>
          <p:cNvCxnSpPr/>
          <p:nvPr/>
        </p:nvCxnSpPr>
        <p:spPr>
          <a:xfrm>
            <a:off x="7519498" y="1557752"/>
            <a:ext cx="49308" cy="545485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1510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dirty="0">
                <a:solidFill>
                  <a:schemeClr val="accent1">
                    <a:lumMod val="75000"/>
                  </a:schemeClr>
                </a:solidFill>
                <a:latin typeface="Tw Cen MT Condensed" panose="020B0606020104020203" pitchFamily="34" charset="0"/>
              </a:rPr>
              <a:t>Implies with Future</a:t>
            </a:r>
            <a:endParaRPr lang="en-US" sz="5314" dirty="0"/>
          </a:p>
        </p:txBody>
      </p:sp>
      <p:cxnSp>
        <p:nvCxnSpPr>
          <p:cNvPr id="5" name="Straight Connector 4">
            <a:extLst>
              <a:ext uri="{FF2B5EF4-FFF2-40B4-BE49-F238E27FC236}">
                <a16:creationId xmlns:a16="http://schemas.microsoft.com/office/drawing/2014/main" id="{70035E97-9653-467F-957E-E2B66FFBEEAD}"/>
              </a:ext>
            </a:extLst>
          </p:cNvPr>
          <p:cNvCxnSpPr/>
          <p:nvPr/>
        </p:nvCxnSpPr>
        <p:spPr>
          <a:xfrm>
            <a:off x="1032642" y="5049821"/>
            <a:ext cx="9957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4E3937-8BDA-4D82-9DB7-498356524063}"/>
              </a:ext>
            </a:extLst>
          </p:cNvPr>
          <p:cNvCxnSpPr/>
          <p:nvPr/>
        </p:nvCxnSpPr>
        <p:spPr>
          <a:xfrm>
            <a:off x="1335297" y="4483772"/>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5D1EE3E-2855-4ACA-82B7-B0F17EAF9374}"/>
              </a:ext>
            </a:extLst>
          </p:cNvPr>
          <p:cNvCxnSpPr/>
          <p:nvPr/>
        </p:nvCxnSpPr>
        <p:spPr>
          <a:xfrm>
            <a:off x="2133574" y="448377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9C7EEDD-840F-463E-8447-D4DA3BD04095}"/>
              </a:ext>
            </a:extLst>
          </p:cNvPr>
          <p:cNvCxnSpPr/>
          <p:nvPr/>
        </p:nvCxnSpPr>
        <p:spPr>
          <a:xfrm>
            <a:off x="3018933" y="448377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8132D7-92F3-4F11-868D-897F85B4B605}"/>
              </a:ext>
            </a:extLst>
          </p:cNvPr>
          <p:cNvCxnSpPr/>
          <p:nvPr/>
        </p:nvCxnSpPr>
        <p:spPr>
          <a:xfrm>
            <a:off x="3875266" y="4483770"/>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EA4CF88-F149-4FFC-99A4-5AB86E52C7B6}"/>
              </a:ext>
            </a:extLst>
          </p:cNvPr>
          <p:cNvCxnSpPr/>
          <p:nvPr/>
        </p:nvCxnSpPr>
        <p:spPr>
          <a:xfrm>
            <a:off x="4629999"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CBA9DCC-D712-4AA9-AC69-B7B6670C3372}"/>
              </a:ext>
            </a:extLst>
          </p:cNvPr>
          <p:cNvCxnSpPr/>
          <p:nvPr/>
        </p:nvCxnSpPr>
        <p:spPr>
          <a:xfrm>
            <a:off x="5341190"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621BFA-5947-4913-9C28-4714B35DF2A3}"/>
              </a:ext>
            </a:extLst>
          </p:cNvPr>
          <p:cNvCxnSpPr/>
          <p:nvPr/>
        </p:nvCxnSpPr>
        <p:spPr>
          <a:xfrm>
            <a:off x="6028004"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92DD19-B05C-4B19-8987-E094CA716701}"/>
              </a:ext>
            </a:extLst>
          </p:cNvPr>
          <p:cNvCxnSpPr/>
          <p:nvPr/>
        </p:nvCxnSpPr>
        <p:spPr>
          <a:xfrm>
            <a:off x="6724682" y="448376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DBE588-C16D-423E-9050-E4C4ED6985CC}"/>
              </a:ext>
            </a:extLst>
          </p:cNvPr>
          <p:cNvCxnSpPr/>
          <p:nvPr/>
        </p:nvCxnSpPr>
        <p:spPr>
          <a:xfrm>
            <a:off x="7435873" y="448376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B5FA08C-44A5-4856-B091-F6459B0C6FF3}"/>
              </a:ext>
            </a:extLst>
          </p:cNvPr>
          <p:cNvCxnSpPr/>
          <p:nvPr/>
        </p:nvCxnSpPr>
        <p:spPr>
          <a:xfrm>
            <a:off x="8234149" y="4483767"/>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30B326A-5CF5-4191-A6AA-1F86349DE4D3}"/>
              </a:ext>
            </a:extLst>
          </p:cNvPr>
          <p:cNvCxnSpPr/>
          <p:nvPr/>
        </p:nvCxnSpPr>
        <p:spPr>
          <a:xfrm>
            <a:off x="8945340" y="4483766"/>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748AB0D-FD99-40E7-871B-D29ABEFB7F44}"/>
              </a:ext>
            </a:extLst>
          </p:cNvPr>
          <p:cNvCxnSpPr/>
          <p:nvPr/>
        </p:nvCxnSpPr>
        <p:spPr>
          <a:xfrm>
            <a:off x="9656531" y="4483765"/>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805947C-400C-49C8-9CF5-33762C0ACA92}"/>
              </a:ext>
            </a:extLst>
          </p:cNvPr>
          <p:cNvCxnSpPr/>
          <p:nvPr/>
        </p:nvCxnSpPr>
        <p:spPr>
          <a:xfrm>
            <a:off x="10469320" y="4483765"/>
            <a:ext cx="0" cy="92890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33966FD-668F-48E5-870A-C4C36F3D1350}"/>
              </a:ext>
            </a:extLst>
          </p:cNvPr>
          <p:cNvSpPr/>
          <p:nvPr/>
        </p:nvSpPr>
        <p:spPr>
          <a:xfrm>
            <a:off x="576100" y="5463814"/>
            <a:ext cx="1063989" cy="938951"/>
          </a:xfrm>
          <a:prstGeom prst="rect">
            <a:avLst/>
          </a:prstGeom>
        </p:spPr>
        <p:txBody>
          <a:bodyPr wrap="square">
            <a:spAutoFit/>
          </a:bodyPr>
          <a:lstStyle/>
          <a:p>
            <a:r>
              <a:rPr lang="en-AU" altLang="en-US" sz="2755" dirty="0">
                <a:latin typeface="Cambria" panose="02040503050406030204" pitchFamily="18" charset="0"/>
              </a:rPr>
              <a:t>x = 0</a:t>
            </a:r>
          </a:p>
          <a:p>
            <a:r>
              <a:rPr lang="en-AU" altLang="en-US" sz="2755" dirty="0">
                <a:latin typeface="Cambria" panose="02040503050406030204" pitchFamily="18" charset="0"/>
              </a:rPr>
              <a:t>y = 0</a:t>
            </a:r>
          </a:p>
        </p:txBody>
      </p:sp>
      <p:sp>
        <p:nvSpPr>
          <p:cNvPr id="26" name="Rectangle 25">
            <a:extLst>
              <a:ext uri="{FF2B5EF4-FFF2-40B4-BE49-F238E27FC236}">
                <a16:creationId xmlns:a16="http://schemas.microsoft.com/office/drawing/2014/main" id="{07C427F1-64F2-4F62-ACFC-AEECD40F3F48}"/>
              </a:ext>
            </a:extLst>
          </p:cNvPr>
          <p:cNvSpPr/>
          <p:nvPr/>
        </p:nvSpPr>
        <p:spPr>
          <a:xfrm>
            <a:off x="1582324" y="5456896"/>
            <a:ext cx="1063989" cy="938951"/>
          </a:xfrm>
          <a:prstGeom prst="rect">
            <a:avLst/>
          </a:prstGeom>
        </p:spPr>
        <p:txBody>
          <a:bodyPr wrap="square">
            <a:spAutoFit/>
          </a:bodyPr>
          <a:lstStyle/>
          <a:p>
            <a:r>
              <a:rPr lang="en-AU" altLang="en-US" sz="2755" dirty="0">
                <a:latin typeface="Cambria" panose="02040503050406030204" pitchFamily="18" charset="0"/>
              </a:rPr>
              <a:t>x = 1</a:t>
            </a:r>
          </a:p>
          <a:p>
            <a:r>
              <a:rPr lang="en-AU" altLang="en-US" sz="2755" dirty="0">
                <a:latin typeface="Cambria" panose="02040503050406030204" pitchFamily="18" charset="0"/>
              </a:rPr>
              <a:t>y = 0</a:t>
            </a:r>
          </a:p>
        </p:txBody>
      </p:sp>
      <p:sp>
        <p:nvSpPr>
          <p:cNvPr id="27" name="Rectangle 26">
            <a:extLst>
              <a:ext uri="{FF2B5EF4-FFF2-40B4-BE49-F238E27FC236}">
                <a16:creationId xmlns:a16="http://schemas.microsoft.com/office/drawing/2014/main" id="{2577E3F1-06C9-4E5F-8490-B84989434D03}"/>
              </a:ext>
            </a:extLst>
          </p:cNvPr>
          <p:cNvSpPr/>
          <p:nvPr/>
        </p:nvSpPr>
        <p:spPr>
          <a:xfrm>
            <a:off x="2588548" y="5456896"/>
            <a:ext cx="1063989" cy="938951"/>
          </a:xfrm>
          <a:prstGeom prst="rect">
            <a:avLst/>
          </a:prstGeom>
        </p:spPr>
        <p:txBody>
          <a:bodyPr wrap="square">
            <a:spAutoFit/>
          </a:bodyPr>
          <a:lstStyle/>
          <a:p>
            <a:r>
              <a:rPr lang="en-AU" altLang="en-US" sz="2755" dirty="0">
                <a:solidFill>
                  <a:srgbClr val="C00000"/>
                </a:solidFill>
                <a:latin typeface="Cambria" panose="02040503050406030204" pitchFamily="18" charset="0"/>
              </a:rPr>
              <a:t>x = 0</a:t>
            </a:r>
          </a:p>
          <a:p>
            <a:r>
              <a:rPr lang="en-AU" altLang="en-US" sz="2755" dirty="0">
                <a:solidFill>
                  <a:srgbClr val="C00000"/>
                </a:solidFill>
                <a:latin typeface="Cambria" panose="02040503050406030204" pitchFamily="18" charset="0"/>
              </a:rPr>
              <a:t>y = 1</a:t>
            </a:r>
          </a:p>
        </p:txBody>
      </p:sp>
      <p:sp>
        <p:nvSpPr>
          <p:cNvPr id="28" name="Rectangle 27">
            <a:extLst>
              <a:ext uri="{FF2B5EF4-FFF2-40B4-BE49-F238E27FC236}">
                <a16:creationId xmlns:a16="http://schemas.microsoft.com/office/drawing/2014/main" id="{B42785AE-9BC6-449F-870A-60BDCD016571}"/>
              </a:ext>
            </a:extLst>
          </p:cNvPr>
          <p:cNvSpPr/>
          <p:nvPr/>
        </p:nvSpPr>
        <p:spPr>
          <a:xfrm>
            <a:off x="3566010" y="5413348"/>
            <a:ext cx="1063989" cy="938951"/>
          </a:xfrm>
          <a:prstGeom prst="rect">
            <a:avLst/>
          </a:prstGeom>
        </p:spPr>
        <p:txBody>
          <a:bodyPr wrap="square">
            <a:spAutoFit/>
          </a:bodyPr>
          <a:lstStyle/>
          <a:p>
            <a:r>
              <a:rPr lang="en-AU" altLang="en-US" sz="2755" dirty="0">
                <a:latin typeface="Cambria" panose="02040503050406030204" pitchFamily="18" charset="0"/>
              </a:rPr>
              <a:t>x = 2</a:t>
            </a:r>
          </a:p>
          <a:p>
            <a:r>
              <a:rPr lang="en-AU" altLang="en-US" sz="2755" dirty="0">
                <a:solidFill>
                  <a:srgbClr val="C00000"/>
                </a:solidFill>
                <a:latin typeface="Cambria" panose="02040503050406030204" pitchFamily="18" charset="0"/>
              </a:rPr>
              <a:t>y = 1</a:t>
            </a:r>
          </a:p>
        </p:txBody>
      </p:sp>
      <p:sp>
        <p:nvSpPr>
          <p:cNvPr id="29" name="Rectangle 28">
            <a:extLst>
              <a:ext uri="{FF2B5EF4-FFF2-40B4-BE49-F238E27FC236}">
                <a16:creationId xmlns:a16="http://schemas.microsoft.com/office/drawing/2014/main" id="{121A5028-E765-4356-93D8-3F720D9F7269}"/>
              </a:ext>
            </a:extLst>
          </p:cNvPr>
          <p:cNvSpPr/>
          <p:nvPr/>
        </p:nvSpPr>
        <p:spPr>
          <a:xfrm>
            <a:off x="4436856" y="5412667"/>
            <a:ext cx="1063989" cy="938951"/>
          </a:xfrm>
          <a:prstGeom prst="rect">
            <a:avLst/>
          </a:prstGeom>
        </p:spPr>
        <p:txBody>
          <a:bodyPr wrap="square">
            <a:spAutoFit/>
          </a:bodyPr>
          <a:lstStyle/>
          <a:p>
            <a:r>
              <a:rPr lang="en-AU" altLang="en-US" sz="2755" dirty="0">
                <a:latin typeface="Cambria" panose="02040503050406030204" pitchFamily="18" charset="0"/>
              </a:rPr>
              <a:t>x = 3</a:t>
            </a:r>
          </a:p>
          <a:p>
            <a:r>
              <a:rPr lang="en-AU" altLang="en-US" sz="2755" dirty="0">
                <a:solidFill>
                  <a:srgbClr val="C00000"/>
                </a:solidFill>
                <a:latin typeface="Cambria" panose="02040503050406030204" pitchFamily="18" charset="0"/>
              </a:rPr>
              <a:t>y = 1</a:t>
            </a:r>
          </a:p>
        </p:txBody>
      </p:sp>
      <p:sp>
        <p:nvSpPr>
          <p:cNvPr id="30" name="Rectangle 29">
            <a:extLst>
              <a:ext uri="{FF2B5EF4-FFF2-40B4-BE49-F238E27FC236}">
                <a16:creationId xmlns:a16="http://schemas.microsoft.com/office/drawing/2014/main" id="{633966FD-668F-48E5-870A-C4C36F3D1350}"/>
              </a:ext>
            </a:extLst>
          </p:cNvPr>
          <p:cNvSpPr/>
          <p:nvPr/>
        </p:nvSpPr>
        <p:spPr>
          <a:xfrm>
            <a:off x="1061017" y="3862790"/>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31" name="Rectangle 30">
            <a:extLst>
              <a:ext uri="{FF2B5EF4-FFF2-40B4-BE49-F238E27FC236}">
                <a16:creationId xmlns:a16="http://schemas.microsoft.com/office/drawing/2014/main" id="{633966FD-668F-48E5-870A-C4C36F3D1350}"/>
              </a:ext>
            </a:extLst>
          </p:cNvPr>
          <p:cNvSpPr/>
          <p:nvPr/>
        </p:nvSpPr>
        <p:spPr>
          <a:xfrm>
            <a:off x="1824782" y="3819242"/>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32" name="Rectangle 31">
            <a:extLst>
              <a:ext uri="{FF2B5EF4-FFF2-40B4-BE49-F238E27FC236}">
                <a16:creationId xmlns:a16="http://schemas.microsoft.com/office/drawing/2014/main" id="{633966FD-668F-48E5-870A-C4C36F3D1350}"/>
              </a:ext>
            </a:extLst>
          </p:cNvPr>
          <p:cNvSpPr/>
          <p:nvPr/>
        </p:nvSpPr>
        <p:spPr>
          <a:xfrm>
            <a:off x="2729397" y="3824967"/>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33" name="Rectangle 32">
            <a:extLst>
              <a:ext uri="{FF2B5EF4-FFF2-40B4-BE49-F238E27FC236}">
                <a16:creationId xmlns:a16="http://schemas.microsoft.com/office/drawing/2014/main" id="{633966FD-668F-48E5-870A-C4C36F3D1350}"/>
              </a:ext>
            </a:extLst>
          </p:cNvPr>
          <p:cNvSpPr/>
          <p:nvPr/>
        </p:nvSpPr>
        <p:spPr>
          <a:xfrm>
            <a:off x="3518931" y="3821712"/>
            <a:ext cx="579073" cy="514908"/>
          </a:xfrm>
          <a:prstGeom prst="rect">
            <a:avLst/>
          </a:prstGeom>
        </p:spPr>
        <p:txBody>
          <a:bodyPr wrap="square">
            <a:spAutoFit/>
          </a:bodyPr>
          <a:lstStyle/>
          <a:p>
            <a:r>
              <a:rPr lang="en-AU" altLang="en-US" sz="2755">
                <a:latin typeface="Cambria" panose="02040503050406030204" pitchFamily="18" charset="0"/>
              </a:rPr>
              <a:t>s3</a:t>
            </a:r>
          </a:p>
        </p:txBody>
      </p:sp>
      <p:sp>
        <p:nvSpPr>
          <p:cNvPr id="34" name="Rectangle 33">
            <a:extLst>
              <a:ext uri="{FF2B5EF4-FFF2-40B4-BE49-F238E27FC236}">
                <a16:creationId xmlns:a16="http://schemas.microsoft.com/office/drawing/2014/main" id="{633966FD-668F-48E5-870A-C4C36F3D1350}"/>
              </a:ext>
            </a:extLst>
          </p:cNvPr>
          <p:cNvSpPr/>
          <p:nvPr/>
        </p:nvSpPr>
        <p:spPr>
          <a:xfrm>
            <a:off x="4308466" y="3819242"/>
            <a:ext cx="579073" cy="514908"/>
          </a:xfrm>
          <a:prstGeom prst="rect">
            <a:avLst/>
          </a:prstGeom>
        </p:spPr>
        <p:txBody>
          <a:bodyPr wrap="square">
            <a:spAutoFit/>
          </a:bodyPr>
          <a:lstStyle/>
          <a:p>
            <a:r>
              <a:rPr lang="en-AU" altLang="en-US" sz="2755">
                <a:latin typeface="Cambria" panose="02040503050406030204" pitchFamily="18" charset="0"/>
              </a:rPr>
              <a:t>s4</a:t>
            </a:r>
          </a:p>
        </p:txBody>
      </p:sp>
      <p:sp>
        <p:nvSpPr>
          <p:cNvPr id="35" name="Rectangle 34">
            <a:extLst>
              <a:ext uri="{FF2B5EF4-FFF2-40B4-BE49-F238E27FC236}">
                <a16:creationId xmlns:a16="http://schemas.microsoft.com/office/drawing/2014/main" id="{633966FD-668F-48E5-870A-C4C36F3D1350}"/>
              </a:ext>
            </a:extLst>
          </p:cNvPr>
          <p:cNvSpPr/>
          <p:nvPr/>
        </p:nvSpPr>
        <p:spPr>
          <a:xfrm>
            <a:off x="4968850" y="3819242"/>
            <a:ext cx="579073" cy="514908"/>
          </a:xfrm>
          <a:prstGeom prst="rect">
            <a:avLst/>
          </a:prstGeom>
        </p:spPr>
        <p:txBody>
          <a:bodyPr wrap="square">
            <a:spAutoFit/>
          </a:bodyPr>
          <a:lstStyle/>
          <a:p>
            <a:r>
              <a:rPr lang="en-AU" altLang="en-US" sz="2755">
                <a:latin typeface="Cambria" panose="02040503050406030204" pitchFamily="18" charset="0"/>
              </a:rPr>
              <a:t>s5</a:t>
            </a:r>
          </a:p>
        </p:txBody>
      </p:sp>
      <p:sp>
        <p:nvSpPr>
          <p:cNvPr id="36" name="Rectangle 35">
            <a:extLst>
              <a:ext uri="{FF2B5EF4-FFF2-40B4-BE49-F238E27FC236}">
                <a16:creationId xmlns:a16="http://schemas.microsoft.com/office/drawing/2014/main" id="{633966FD-668F-48E5-870A-C4C36F3D1350}"/>
              </a:ext>
            </a:extLst>
          </p:cNvPr>
          <p:cNvSpPr/>
          <p:nvPr/>
        </p:nvSpPr>
        <p:spPr>
          <a:xfrm>
            <a:off x="5629234" y="3812323"/>
            <a:ext cx="2926287" cy="514908"/>
          </a:xfrm>
          <a:prstGeom prst="rect">
            <a:avLst/>
          </a:prstGeom>
        </p:spPr>
        <p:txBody>
          <a:bodyPr wrap="square">
            <a:spAutoFit/>
          </a:bodyPr>
          <a:lstStyle/>
          <a:p>
            <a:r>
              <a:rPr lang="en-AU" altLang="en-US" sz="2755">
                <a:latin typeface="Cambria" panose="02040503050406030204" pitchFamily="18" charset="0"/>
              </a:rPr>
              <a:t>and so on...</a:t>
            </a:r>
          </a:p>
        </p:txBody>
      </p:sp>
      <p:sp>
        <p:nvSpPr>
          <p:cNvPr id="37" name="Rectangle 36">
            <a:extLst>
              <a:ext uri="{FF2B5EF4-FFF2-40B4-BE49-F238E27FC236}">
                <a16:creationId xmlns:a16="http://schemas.microsoft.com/office/drawing/2014/main" id="{633966FD-668F-48E5-870A-C4C36F3D1350}"/>
              </a:ext>
            </a:extLst>
          </p:cNvPr>
          <p:cNvSpPr/>
          <p:nvPr/>
        </p:nvSpPr>
        <p:spPr>
          <a:xfrm>
            <a:off x="5668503" y="5569205"/>
            <a:ext cx="5321766" cy="938951"/>
          </a:xfrm>
          <a:prstGeom prst="rect">
            <a:avLst/>
          </a:prstGeom>
        </p:spPr>
        <p:txBody>
          <a:bodyPr wrap="square">
            <a:spAutoFit/>
          </a:bodyPr>
          <a:lstStyle/>
          <a:p>
            <a:r>
              <a:rPr lang="en-AU" altLang="en-US" sz="2755">
                <a:latin typeface="Cambria" panose="02040503050406030204" pitchFamily="18" charset="0"/>
              </a:rPr>
              <a:t>and so on with no further changes to x or y.</a:t>
            </a:r>
          </a:p>
        </p:txBody>
      </p:sp>
      <p:sp>
        <p:nvSpPr>
          <p:cNvPr id="43" name="Rectangle 42">
            <a:extLst>
              <a:ext uri="{FF2B5EF4-FFF2-40B4-BE49-F238E27FC236}">
                <a16:creationId xmlns:a16="http://schemas.microsoft.com/office/drawing/2014/main" id="{4A4BA372-B964-4DCB-9EBD-69DF15737A9C}"/>
              </a:ext>
            </a:extLst>
          </p:cNvPr>
          <p:cNvSpPr/>
          <p:nvPr/>
        </p:nvSpPr>
        <p:spPr>
          <a:xfrm>
            <a:off x="701153" y="1678477"/>
            <a:ext cx="3370616" cy="514908"/>
          </a:xfrm>
          <a:prstGeom prst="rect">
            <a:avLst/>
          </a:prstGeom>
        </p:spPr>
        <p:txBody>
          <a:bodyPr wrap="square">
            <a:spAutoFit/>
          </a:bodyPr>
          <a:lstStyle/>
          <a:p>
            <a:r>
              <a:rPr lang="en-AU" altLang="en-US" sz="2755" b="1" dirty="0">
                <a:latin typeface="Cambria" panose="02040503050406030204" pitchFamily="18" charset="0"/>
              </a:rPr>
              <a:t>G</a:t>
            </a:r>
            <a:r>
              <a:rPr lang="en-AU" altLang="en-US" sz="2755" dirty="0">
                <a:latin typeface="Cambria" panose="02040503050406030204" pitchFamily="18" charset="0"/>
              </a:rPr>
              <a:t>(x = 0 =&gt; </a:t>
            </a:r>
            <a:r>
              <a:rPr lang="en-AU" altLang="en-US" sz="2755" b="1" dirty="0">
                <a:latin typeface="Cambria" panose="02040503050406030204" pitchFamily="18" charset="0"/>
              </a:rPr>
              <a:t>F </a:t>
            </a:r>
            <a:r>
              <a:rPr lang="en-AU" altLang="en-US" sz="2755" dirty="0">
                <a:latin typeface="Cambria" panose="02040503050406030204" pitchFamily="18" charset="0"/>
              </a:rPr>
              <a:t>(y = 0))</a:t>
            </a:r>
          </a:p>
        </p:txBody>
      </p:sp>
      <p:sp>
        <p:nvSpPr>
          <p:cNvPr id="38" name="Rectangle 37">
            <a:extLst>
              <a:ext uri="{FF2B5EF4-FFF2-40B4-BE49-F238E27FC236}">
                <a16:creationId xmlns:a16="http://schemas.microsoft.com/office/drawing/2014/main" id="{A841AD9B-5112-4522-810F-82ADD37CCF3C}"/>
              </a:ext>
            </a:extLst>
          </p:cNvPr>
          <p:cNvSpPr/>
          <p:nvPr/>
        </p:nvSpPr>
        <p:spPr>
          <a:xfrm>
            <a:off x="4273568" y="1686694"/>
            <a:ext cx="1110608" cy="514908"/>
          </a:xfrm>
          <a:prstGeom prst="rect">
            <a:avLst/>
          </a:prstGeom>
        </p:spPr>
        <p:txBody>
          <a:bodyPr wrap="square">
            <a:spAutoFit/>
          </a:bodyPr>
          <a:lstStyle/>
          <a:p>
            <a:r>
              <a:rPr lang="en-AU" altLang="en-US" sz="2755" b="1" dirty="0">
                <a:solidFill>
                  <a:srgbClr val="FF0000"/>
                </a:solidFill>
                <a:latin typeface="Cambria" panose="02040503050406030204" pitchFamily="18" charset="0"/>
              </a:rPr>
              <a:t>False</a:t>
            </a:r>
          </a:p>
        </p:txBody>
      </p:sp>
      <p:sp>
        <p:nvSpPr>
          <p:cNvPr id="39" name="Rectangle 38"/>
          <p:cNvSpPr/>
          <p:nvPr/>
        </p:nvSpPr>
        <p:spPr>
          <a:xfrm>
            <a:off x="470224" y="2666389"/>
            <a:ext cx="7074876" cy="938951"/>
          </a:xfrm>
          <a:prstGeom prst="rect">
            <a:avLst/>
          </a:prstGeom>
        </p:spPr>
        <p:txBody>
          <a:bodyPr wrap="square">
            <a:spAutoFit/>
          </a:bodyPr>
          <a:lstStyle/>
          <a:p>
            <a:r>
              <a:rPr lang="en-AU" altLang="en-US" sz="2755" dirty="0">
                <a:latin typeface="Cambria" panose="02040503050406030204" pitchFamily="18" charset="0"/>
              </a:rPr>
              <a:t>No way to get from this state where x = 0 to one where y = 0.</a:t>
            </a:r>
            <a:endParaRPr lang="en-AU" altLang="en-US" sz="2755" b="1" dirty="0">
              <a:latin typeface="Cambria" panose="02040503050406030204" pitchFamily="18" charset="0"/>
            </a:endParaRPr>
          </a:p>
        </p:txBody>
      </p:sp>
      <p:sp>
        <p:nvSpPr>
          <p:cNvPr id="3" name="Right Arrow 2"/>
          <p:cNvSpPr/>
          <p:nvPr/>
        </p:nvSpPr>
        <p:spPr>
          <a:xfrm rot="6636123">
            <a:off x="2953292" y="3355848"/>
            <a:ext cx="791668" cy="3461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Tree>
    <p:extLst>
      <p:ext uri="{BB962C8B-B14F-4D97-AF65-F5344CB8AC3E}">
        <p14:creationId xmlns:p14="http://schemas.microsoft.com/office/powerpoint/2010/main" val="206937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Implies with Future</a:t>
            </a:r>
            <a:endParaRPr lang="en-US" sz="4330"/>
          </a:p>
        </p:txBody>
      </p:sp>
      <p:sp>
        <p:nvSpPr>
          <p:cNvPr id="8" name="TextBox 7">
            <a:extLst>
              <a:ext uri="{FF2B5EF4-FFF2-40B4-BE49-F238E27FC236}">
                <a16:creationId xmlns:a16="http://schemas.microsoft.com/office/drawing/2014/main" id="{717704B7-7F08-4715-BC23-E39F17ED31A4}"/>
              </a:ext>
            </a:extLst>
          </p:cNvPr>
          <p:cNvSpPr txBox="1"/>
          <p:nvPr/>
        </p:nvSpPr>
        <p:spPr>
          <a:xfrm>
            <a:off x="902239" y="3367265"/>
            <a:ext cx="2548705"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idle</a:t>
            </a:r>
          </a:p>
        </p:txBody>
      </p:sp>
      <p:sp>
        <p:nvSpPr>
          <p:cNvPr id="19" name="TextBox 18">
            <a:extLst>
              <a:ext uri="{FF2B5EF4-FFF2-40B4-BE49-F238E27FC236}">
                <a16:creationId xmlns:a16="http://schemas.microsoft.com/office/drawing/2014/main" id="{7D45558C-474F-4210-A66C-639B4DDFC79F}"/>
              </a:ext>
            </a:extLst>
          </p:cNvPr>
          <p:cNvSpPr txBox="1"/>
          <p:nvPr/>
        </p:nvSpPr>
        <p:spPr>
          <a:xfrm>
            <a:off x="4740896" y="3360291"/>
            <a:ext cx="2579905" cy="1909497"/>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cooking</a:t>
            </a:r>
          </a:p>
        </p:txBody>
      </p:sp>
      <p:sp>
        <p:nvSpPr>
          <p:cNvPr id="20" name="TextBox 19">
            <a:extLst>
              <a:ext uri="{FF2B5EF4-FFF2-40B4-BE49-F238E27FC236}">
                <a16:creationId xmlns:a16="http://schemas.microsoft.com/office/drawing/2014/main" id="{0A4DDE47-FBBA-4C9A-A555-6A07912BA9ED}"/>
              </a:ext>
            </a:extLst>
          </p:cNvPr>
          <p:cNvSpPr txBox="1"/>
          <p:nvPr/>
        </p:nvSpPr>
        <p:spPr>
          <a:xfrm>
            <a:off x="8378530" y="3360291"/>
            <a:ext cx="2611739"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timeout</a:t>
            </a:r>
          </a:p>
        </p:txBody>
      </p:sp>
      <p:cxnSp>
        <p:nvCxnSpPr>
          <p:cNvPr id="4" name="Straight Arrow Connector 3">
            <a:extLst>
              <a:ext uri="{FF2B5EF4-FFF2-40B4-BE49-F238E27FC236}">
                <a16:creationId xmlns:a16="http://schemas.microsoft.com/office/drawing/2014/main" id="{5E912E09-82D4-4FD4-AC26-F99660949762}"/>
              </a:ext>
            </a:extLst>
          </p:cNvPr>
          <p:cNvCxnSpPr>
            <a:cxnSpLocks/>
            <a:stCxn id="8" idx="3"/>
            <a:endCxn id="19" idx="1"/>
          </p:cNvCxnSpPr>
          <p:nvPr/>
        </p:nvCxnSpPr>
        <p:spPr>
          <a:xfrm>
            <a:off x="3450944" y="4094195"/>
            <a:ext cx="1289952" cy="220845"/>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3815DEE-DAB6-4196-9299-3FFC31FCBA34}"/>
              </a:ext>
            </a:extLst>
          </p:cNvPr>
          <p:cNvCxnSpPr>
            <a:cxnSpLocks/>
            <a:stCxn id="19" idx="3"/>
            <a:endCxn id="20" idx="1"/>
          </p:cNvCxnSpPr>
          <p:nvPr/>
        </p:nvCxnSpPr>
        <p:spPr>
          <a:xfrm flipV="1">
            <a:off x="7320801" y="4087221"/>
            <a:ext cx="1057729" cy="227819"/>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C85589-A3CF-428A-903B-C777159F7AF7}"/>
              </a:ext>
            </a:extLst>
          </p:cNvPr>
          <p:cNvSpPr txBox="1"/>
          <p:nvPr/>
        </p:nvSpPr>
        <p:spPr>
          <a:xfrm>
            <a:off x="8378530" y="5371463"/>
            <a:ext cx="2611739"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open</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open </a:t>
            </a:r>
          </a:p>
        </p:txBody>
      </p:sp>
      <p:cxnSp>
        <p:nvCxnSpPr>
          <p:cNvPr id="18" name="Straight Arrow Connector 17">
            <a:extLst>
              <a:ext uri="{FF2B5EF4-FFF2-40B4-BE49-F238E27FC236}">
                <a16:creationId xmlns:a16="http://schemas.microsoft.com/office/drawing/2014/main" id="{973BA001-11EC-486F-8702-6C95379FB839}"/>
              </a:ext>
            </a:extLst>
          </p:cNvPr>
          <p:cNvCxnSpPr>
            <a:cxnSpLocks/>
            <a:stCxn id="19" idx="3"/>
            <a:endCxn id="16" idx="1"/>
          </p:cNvCxnSpPr>
          <p:nvPr/>
        </p:nvCxnSpPr>
        <p:spPr>
          <a:xfrm>
            <a:off x="7320801" y="4315040"/>
            <a:ext cx="1057729" cy="1783353"/>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E51D8C3-6138-4045-91C7-AB311A349040}"/>
              </a:ext>
            </a:extLst>
          </p:cNvPr>
          <p:cNvCxnSpPr>
            <a:cxnSpLocks/>
            <a:stCxn id="20" idx="3"/>
          </p:cNvCxnSpPr>
          <p:nvPr/>
        </p:nvCxnSpPr>
        <p:spPr>
          <a:xfrm>
            <a:off x="10990269" y="4087221"/>
            <a:ext cx="576800"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DCDA7CA-4836-4530-9D67-DC7835D3416D}"/>
              </a:ext>
            </a:extLst>
          </p:cNvPr>
          <p:cNvCxnSpPr>
            <a:cxnSpLocks/>
            <a:stCxn id="16" idx="3"/>
          </p:cNvCxnSpPr>
          <p:nvPr/>
        </p:nvCxnSpPr>
        <p:spPr>
          <a:xfrm>
            <a:off x="10990268" y="6098393"/>
            <a:ext cx="479772" cy="928378"/>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B0B846E-D2BC-42EA-80FE-58212F6E946A}"/>
              </a:ext>
            </a:extLst>
          </p:cNvPr>
          <p:cNvSpPr/>
          <p:nvPr/>
        </p:nvSpPr>
        <p:spPr>
          <a:xfrm>
            <a:off x="812848" y="1528507"/>
            <a:ext cx="9681139" cy="514908"/>
          </a:xfrm>
          <a:prstGeom prst="rect">
            <a:avLst/>
          </a:prstGeom>
        </p:spPr>
        <p:txBody>
          <a:bodyPr wrap="square">
            <a:spAutoFit/>
          </a:bodyPr>
          <a:lstStyle/>
          <a:p>
            <a:r>
              <a:rPr lang="en-AU" altLang="en-US" sz="2755">
                <a:latin typeface="Cambria" panose="02040503050406030204" pitchFamily="18" charset="0"/>
              </a:rPr>
              <a:t>Does </a:t>
            </a:r>
            <a:r>
              <a:rPr lang="en-AU" altLang="en-US" sz="2755" b="1">
                <a:latin typeface="Cambria" panose="02040503050406030204" pitchFamily="18" charset="0"/>
              </a:rPr>
              <a:t>G</a:t>
            </a:r>
            <a:r>
              <a:rPr lang="en-AU" altLang="en-US" sz="2755">
                <a:latin typeface="Cambria" panose="02040503050406030204" pitchFamily="18" charset="0"/>
              </a:rPr>
              <a:t>(oven = idle =&gt; </a:t>
            </a:r>
            <a:r>
              <a:rPr lang="en-AU" altLang="en-US" sz="2755" b="1">
                <a:latin typeface="Cambria" panose="02040503050406030204" pitchFamily="18" charset="0"/>
              </a:rPr>
              <a:t>F</a:t>
            </a:r>
            <a:r>
              <a:rPr lang="en-AU" altLang="en-US" sz="2755">
                <a:latin typeface="Cambria" panose="02040503050406030204" pitchFamily="18" charset="0"/>
              </a:rPr>
              <a:t>(door = closed)) hold?</a:t>
            </a:r>
            <a:endParaRPr lang="en-AU" altLang="en-US" sz="2755" b="1">
              <a:latin typeface="Cambria" panose="02040503050406030204" pitchFamily="18" charset="0"/>
            </a:endParaRPr>
          </a:p>
        </p:txBody>
      </p:sp>
      <p:cxnSp>
        <p:nvCxnSpPr>
          <p:cNvPr id="42" name="Straight Arrow Connector 41">
            <a:extLst>
              <a:ext uri="{FF2B5EF4-FFF2-40B4-BE49-F238E27FC236}">
                <a16:creationId xmlns:a16="http://schemas.microsoft.com/office/drawing/2014/main" id="{1DCDA7CA-4836-4530-9D67-DC7835D3416D}"/>
              </a:ext>
            </a:extLst>
          </p:cNvPr>
          <p:cNvCxnSpPr>
            <a:cxnSpLocks/>
          </p:cNvCxnSpPr>
          <p:nvPr/>
        </p:nvCxnSpPr>
        <p:spPr>
          <a:xfrm flipH="1">
            <a:off x="2927949" y="7026772"/>
            <a:ext cx="8481689"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DCDA7CA-4836-4530-9D67-DC7835D3416D}"/>
              </a:ext>
            </a:extLst>
          </p:cNvPr>
          <p:cNvCxnSpPr>
            <a:cxnSpLocks/>
            <a:endCxn id="8" idx="2"/>
          </p:cNvCxnSpPr>
          <p:nvPr/>
        </p:nvCxnSpPr>
        <p:spPr>
          <a:xfrm flipH="1" flipV="1">
            <a:off x="2176591" y="4821125"/>
            <a:ext cx="751358" cy="221262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DCDA7CA-4836-4530-9D67-DC7835D3416D}"/>
              </a:ext>
            </a:extLst>
          </p:cNvPr>
          <p:cNvCxnSpPr>
            <a:cxnSpLocks/>
          </p:cNvCxnSpPr>
          <p:nvPr/>
        </p:nvCxnSpPr>
        <p:spPr>
          <a:xfrm flipH="1" flipV="1">
            <a:off x="11263599" y="3061901"/>
            <a:ext cx="183528" cy="1025321"/>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DCDA7CA-4836-4530-9D67-DC7835D3416D}"/>
              </a:ext>
            </a:extLst>
          </p:cNvPr>
          <p:cNvCxnSpPr>
            <a:cxnSpLocks/>
          </p:cNvCxnSpPr>
          <p:nvPr/>
        </p:nvCxnSpPr>
        <p:spPr>
          <a:xfrm flipH="1" flipV="1">
            <a:off x="2659330" y="3061901"/>
            <a:ext cx="8604269" cy="51957"/>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E51D8C3-6138-4045-91C7-AB311A349040}"/>
              </a:ext>
            </a:extLst>
          </p:cNvPr>
          <p:cNvCxnSpPr>
            <a:cxnSpLocks/>
          </p:cNvCxnSpPr>
          <p:nvPr/>
        </p:nvCxnSpPr>
        <p:spPr>
          <a:xfrm flipH="1">
            <a:off x="2306488" y="3087880"/>
            <a:ext cx="352842" cy="272412"/>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633966FD-668F-48E5-870A-C4C36F3D1350}"/>
              </a:ext>
            </a:extLst>
          </p:cNvPr>
          <p:cNvSpPr/>
          <p:nvPr/>
        </p:nvSpPr>
        <p:spPr>
          <a:xfrm>
            <a:off x="1364060" y="4856555"/>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62" name="Rectangle 61">
            <a:extLst>
              <a:ext uri="{FF2B5EF4-FFF2-40B4-BE49-F238E27FC236}">
                <a16:creationId xmlns:a16="http://schemas.microsoft.com/office/drawing/2014/main" id="{633966FD-668F-48E5-870A-C4C36F3D1350}"/>
              </a:ext>
            </a:extLst>
          </p:cNvPr>
          <p:cNvSpPr/>
          <p:nvPr/>
        </p:nvSpPr>
        <p:spPr>
          <a:xfrm>
            <a:off x="5604904" y="4814727"/>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63" name="Rectangle 62">
            <a:extLst>
              <a:ext uri="{FF2B5EF4-FFF2-40B4-BE49-F238E27FC236}">
                <a16:creationId xmlns:a16="http://schemas.microsoft.com/office/drawing/2014/main" id="{633966FD-668F-48E5-870A-C4C36F3D1350}"/>
              </a:ext>
            </a:extLst>
          </p:cNvPr>
          <p:cNvSpPr/>
          <p:nvPr/>
        </p:nvSpPr>
        <p:spPr>
          <a:xfrm>
            <a:off x="11103434" y="4341647"/>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64" name="Rectangle 63">
            <a:extLst>
              <a:ext uri="{FF2B5EF4-FFF2-40B4-BE49-F238E27FC236}">
                <a16:creationId xmlns:a16="http://schemas.microsoft.com/office/drawing/2014/main" id="{633966FD-668F-48E5-870A-C4C36F3D1350}"/>
              </a:ext>
            </a:extLst>
          </p:cNvPr>
          <p:cNvSpPr/>
          <p:nvPr/>
        </p:nvSpPr>
        <p:spPr>
          <a:xfrm>
            <a:off x="11063141" y="5526904"/>
            <a:ext cx="579073" cy="514908"/>
          </a:xfrm>
          <a:prstGeom prst="rect">
            <a:avLst/>
          </a:prstGeom>
        </p:spPr>
        <p:txBody>
          <a:bodyPr wrap="square">
            <a:spAutoFit/>
          </a:bodyPr>
          <a:lstStyle/>
          <a:p>
            <a:r>
              <a:rPr lang="en-AU" altLang="en-US" sz="2755">
                <a:latin typeface="Cambria" panose="02040503050406030204" pitchFamily="18" charset="0"/>
              </a:rPr>
              <a:t>s3</a:t>
            </a:r>
          </a:p>
        </p:txBody>
      </p:sp>
      <p:sp>
        <p:nvSpPr>
          <p:cNvPr id="24" name="Rectangle 23">
            <a:extLst>
              <a:ext uri="{FF2B5EF4-FFF2-40B4-BE49-F238E27FC236}">
                <a16:creationId xmlns:a16="http://schemas.microsoft.com/office/drawing/2014/main" id="{CB0B846E-D2BC-42EA-80FE-58212F6E946A}"/>
              </a:ext>
            </a:extLst>
          </p:cNvPr>
          <p:cNvSpPr/>
          <p:nvPr/>
        </p:nvSpPr>
        <p:spPr>
          <a:xfrm>
            <a:off x="383058" y="2080277"/>
            <a:ext cx="11184011" cy="938951"/>
          </a:xfrm>
          <a:prstGeom prst="rect">
            <a:avLst/>
          </a:prstGeom>
        </p:spPr>
        <p:txBody>
          <a:bodyPr wrap="square">
            <a:spAutoFit/>
          </a:bodyPr>
          <a:lstStyle/>
          <a:p>
            <a:r>
              <a:rPr lang="en-AU" altLang="en-US" sz="2755">
                <a:latin typeface="Cambria" panose="02040503050406030204" pitchFamily="18" charset="0"/>
              </a:rPr>
              <a:t>The only state where oven = idle is s0. From here, it is always possible to eventually reach a state where door = closed.</a:t>
            </a:r>
          </a:p>
        </p:txBody>
      </p:sp>
      <p:sp>
        <p:nvSpPr>
          <p:cNvPr id="27" name="Rectangle 26">
            <a:extLst>
              <a:ext uri="{FF2B5EF4-FFF2-40B4-BE49-F238E27FC236}">
                <a16:creationId xmlns:a16="http://schemas.microsoft.com/office/drawing/2014/main" id="{A1F6AADB-6346-4C41-84E3-59822EB1C5BD}"/>
              </a:ext>
            </a:extLst>
          </p:cNvPr>
          <p:cNvSpPr/>
          <p:nvPr/>
        </p:nvSpPr>
        <p:spPr>
          <a:xfrm>
            <a:off x="7849665" y="1522955"/>
            <a:ext cx="1110608" cy="514908"/>
          </a:xfrm>
          <a:prstGeom prst="rect">
            <a:avLst/>
          </a:prstGeom>
        </p:spPr>
        <p:txBody>
          <a:bodyPr wrap="square">
            <a:spAutoFit/>
          </a:bodyPr>
          <a:lstStyle/>
          <a:p>
            <a:r>
              <a:rPr lang="en-AU" altLang="en-US" sz="2755" b="1" dirty="0">
                <a:solidFill>
                  <a:srgbClr val="009900"/>
                </a:solidFill>
                <a:latin typeface="Cambria" panose="02040503050406030204" pitchFamily="18" charset="0"/>
              </a:rPr>
              <a:t>Yes</a:t>
            </a:r>
          </a:p>
        </p:txBody>
      </p:sp>
    </p:spTree>
    <p:extLst>
      <p:ext uri="{BB962C8B-B14F-4D97-AF65-F5344CB8AC3E}">
        <p14:creationId xmlns:p14="http://schemas.microsoft.com/office/powerpoint/2010/main" val="28313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Implies with Future</a:t>
            </a:r>
            <a:endParaRPr lang="en-US" sz="5314"/>
          </a:p>
        </p:txBody>
      </p:sp>
      <p:sp>
        <p:nvSpPr>
          <p:cNvPr id="8" name="TextBox 7">
            <a:extLst>
              <a:ext uri="{FF2B5EF4-FFF2-40B4-BE49-F238E27FC236}">
                <a16:creationId xmlns:a16="http://schemas.microsoft.com/office/drawing/2014/main" id="{717704B7-7F08-4715-BC23-E39F17ED31A4}"/>
              </a:ext>
            </a:extLst>
          </p:cNvPr>
          <p:cNvSpPr txBox="1"/>
          <p:nvPr/>
        </p:nvSpPr>
        <p:spPr>
          <a:xfrm>
            <a:off x="902239" y="3367265"/>
            <a:ext cx="2548705"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idle</a:t>
            </a:r>
          </a:p>
        </p:txBody>
      </p:sp>
      <p:sp>
        <p:nvSpPr>
          <p:cNvPr id="19" name="TextBox 18">
            <a:extLst>
              <a:ext uri="{FF2B5EF4-FFF2-40B4-BE49-F238E27FC236}">
                <a16:creationId xmlns:a16="http://schemas.microsoft.com/office/drawing/2014/main" id="{7D45558C-474F-4210-A66C-639B4DDFC79F}"/>
              </a:ext>
            </a:extLst>
          </p:cNvPr>
          <p:cNvSpPr txBox="1"/>
          <p:nvPr/>
        </p:nvSpPr>
        <p:spPr>
          <a:xfrm>
            <a:off x="4740896" y="3360291"/>
            <a:ext cx="2579905" cy="1909497"/>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cooking</a:t>
            </a:r>
          </a:p>
        </p:txBody>
      </p:sp>
      <p:sp>
        <p:nvSpPr>
          <p:cNvPr id="20" name="TextBox 19">
            <a:extLst>
              <a:ext uri="{FF2B5EF4-FFF2-40B4-BE49-F238E27FC236}">
                <a16:creationId xmlns:a16="http://schemas.microsoft.com/office/drawing/2014/main" id="{0A4DDE47-FBBA-4C9A-A555-6A07912BA9ED}"/>
              </a:ext>
            </a:extLst>
          </p:cNvPr>
          <p:cNvSpPr txBox="1"/>
          <p:nvPr/>
        </p:nvSpPr>
        <p:spPr>
          <a:xfrm>
            <a:off x="8378530" y="3360291"/>
            <a:ext cx="2611739"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timeout</a:t>
            </a:r>
          </a:p>
        </p:txBody>
      </p:sp>
      <p:cxnSp>
        <p:nvCxnSpPr>
          <p:cNvPr id="4" name="Straight Arrow Connector 3">
            <a:extLst>
              <a:ext uri="{FF2B5EF4-FFF2-40B4-BE49-F238E27FC236}">
                <a16:creationId xmlns:a16="http://schemas.microsoft.com/office/drawing/2014/main" id="{5E912E09-82D4-4FD4-AC26-F99660949762}"/>
              </a:ext>
            </a:extLst>
          </p:cNvPr>
          <p:cNvCxnSpPr>
            <a:cxnSpLocks/>
            <a:stCxn id="8" idx="3"/>
            <a:endCxn id="19" idx="1"/>
          </p:cNvCxnSpPr>
          <p:nvPr/>
        </p:nvCxnSpPr>
        <p:spPr>
          <a:xfrm>
            <a:off x="3450944" y="4094195"/>
            <a:ext cx="1289952" cy="220845"/>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3815DEE-DAB6-4196-9299-3FFC31FCBA34}"/>
              </a:ext>
            </a:extLst>
          </p:cNvPr>
          <p:cNvCxnSpPr>
            <a:cxnSpLocks/>
            <a:stCxn id="19" idx="3"/>
            <a:endCxn id="20" idx="1"/>
          </p:cNvCxnSpPr>
          <p:nvPr/>
        </p:nvCxnSpPr>
        <p:spPr>
          <a:xfrm flipV="1">
            <a:off x="7320801" y="4087221"/>
            <a:ext cx="1057729" cy="227819"/>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C85589-A3CF-428A-903B-C777159F7AF7}"/>
              </a:ext>
            </a:extLst>
          </p:cNvPr>
          <p:cNvSpPr txBox="1"/>
          <p:nvPr/>
        </p:nvSpPr>
        <p:spPr>
          <a:xfrm>
            <a:off x="8378530" y="5371463"/>
            <a:ext cx="2611739"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open</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open </a:t>
            </a:r>
          </a:p>
        </p:txBody>
      </p:sp>
      <p:cxnSp>
        <p:nvCxnSpPr>
          <p:cNvPr id="18" name="Straight Arrow Connector 17">
            <a:extLst>
              <a:ext uri="{FF2B5EF4-FFF2-40B4-BE49-F238E27FC236}">
                <a16:creationId xmlns:a16="http://schemas.microsoft.com/office/drawing/2014/main" id="{973BA001-11EC-486F-8702-6C95379FB839}"/>
              </a:ext>
            </a:extLst>
          </p:cNvPr>
          <p:cNvCxnSpPr>
            <a:cxnSpLocks/>
            <a:stCxn id="19" idx="3"/>
            <a:endCxn id="16" idx="1"/>
          </p:cNvCxnSpPr>
          <p:nvPr/>
        </p:nvCxnSpPr>
        <p:spPr>
          <a:xfrm>
            <a:off x="7320801" y="4315040"/>
            <a:ext cx="1057729" cy="1783353"/>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E51D8C3-6138-4045-91C7-AB311A349040}"/>
              </a:ext>
            </a:extLst>
          </p:cNvPr>
          <p:cNvCxnSpPr>
            <a:cxnSpLocks/>
            <a:stCxn id="20" idx="3"/>
          </p:cNvCxnSpPr>
          <p:nvPr/>
        </p:nvCxnSpPr>
        <p:spPr>
          <a:xfrm>
            <a:off x="10990269" y="4087221"/>
            <a:ext cx="576800"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DCDA7CA-4836-4530-9D67-DC7835D3416D}"/>
              </a:ext>
            </a:extLst>
          </p:cNvPr>
          <p:cNvCxnSpPr>
            <a:cxnSpLocks/>
            <a:stCxn id="16" idx="3"/>
          </p:cNvCxnSpPr>
          <p:nvPr/>
        </p:nvCxnSpPr>
        <p:spPr>
          <a:xfrm>
            <a:off x="10990268" y="6098393"/>
            <a:ext cx="479772" cy="928378"/>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B0B846E-D2BC-42EA-80FE-58212F6E946A}"/>
              </a:ext>
            </a:extLst>
          </p:cNvPr>
          <p:cNvSpPr/>
          <p:nvPr/>
        </p:nvSpPr>
        <p:spPr>
          <a:xfrm>
            <a:off x="812848" y="1528507"/>
            <a:ext cx="9681139" cy="514908"/>
          </a:xfrm>
          <a:prstGeom prst="rect">
            <a:avLst/>
          </a:prstGeom>
        </p:spPr>
        <p:txBody>
          <a:bodyPr wrap="square">
            <a:spAutoFit/>
          </a:bodyPr>
          <a:lstStyle/>
          <a:p>
            <a:r>
              <a:rPr lang="en-AU" altLang="en-US" sz="2755">
                <a:latin typeface="Cambria" panose="02040503050406030204" pitchFamily="18" charset="0"/>
              </a:rPr>
              <a:t>Does </a:t>
            </a:r>
            <a:r>
              <a:rPr lang="en-AU" altLang="en-US" sz="2755" b="1">
                <a:latin typeface="Cambria" panose="02040503050406030204" pitchFamily="18" charset="0"/>
              </a:rPr>
              <a:t>G</a:t>
            </a:r>
            <a:r>
              <a:rPr lang="en-AU" altLang="en-US" sz="2755">
                <a:latin typeface="Cambria" panose="02040503050406030204" pitchFamily="18" charset="0"/>
              </a:rPr>
              <a:t>(door = closed =&gt; </a:t>
            </a:r>
            <a:r>
              <a:rPr lang="en-AU" altLang="en-US" sz="2755" b="1">
                <a:latin typeface="Cambria" panose="02040503050406030204" pitchFamily="18" charset="0"/>
              </a:rPr>
              <a:t>F</a:t>
            </a:r>
            <a:r>
              <a:rPr lang="en-AU" altLang="en-US" sz="2755">
                <a:latin typeface="Cambria" panose="02040503050406030204" pitchFamily="18" charset="0"/>
              </a:rPr>
              <a:t>(oven = open)) hold?</a:t>
            </a:r>
            <a:endParaRPr lang="en-AU" altLang="en-US" sz="2755" b="1">
              <a:latin typeface="Cambria" panose="02040503050406030204" pitchFamily="18" charset="0"/>
            </a:endParaRPr>
          </a:p>
        </p:txBody>
      </p:sp>
      <p:cxnSp>
        <p:nvCxnSpPr>
          <p:cNvPr id="42" name="Straight Arrow Connector 41">
            <a:extLst>
              <a:ext uri="{FF2B5EF4-FFF2-40B4-BE49-F238E27FC236}">
                <a16:creationId xmlns:a16="http://schemas.microsoft.com/office/drawing/2014/main" id="{1DCDA7CA-4836-4530-9D67-DC7835D3416D}"/>
              </a:ext>
            </a:extLst>
          </p:cNvPr>
          <p:cNvCxnSpPr>
            <a:cxnSpLocks/>
          </p:cNvCxnSpPr>
          <p:nvPr/>
        </p:nvCxnSpPr>
        <p:spPr>
          <a:xfrm flipH="1">
            <a:off x="2927949" y="7026772"/>
            <a:ext cx="8481689"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DCDA7CA-4836-4530-9D67-DC7835D3416D}"/>
              </a:ext>
            </a:extLst>
          </p:cNvPr>
          <p:cNvCxnSpPr>
            <a:cxnSpLocks/>
            <a:endCxn id="8" idx="2"/>
          </p:cNvCxnSpPr>
          <p:nvPr/>
        </p:nvCxnSpPr>
        <p:spPr>
          <a:xfrm flipH="1" flipV="1">
            <a:off x="2176591" y="4821125"/>
            <a:ext cx="751358" cy="221262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DCDA7CA-4836-4530-9D67-DC7835D3416D}"/>
              </a:ext>
            </a:extLst>
          </p:cNvPr>
          <p:cNvCxnSpPr>
            <a:cxnSpLocks/>
          </p:cNvCxnSpPr>
          <p:nvPr/>
        </p:nvCxnSpPr>
        <p:spPr>
          <a:xfrm flipH="1" flipV="1">
            <a:off x="11263599" y="3061901"/>
            <a:ext cx="183528" cy="1025321"/>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DCDA7CA-4836-4530-9D67-DC7835D3416D}"/>
              </a:ext>
            </a:extLst>
          </p:cNvPr>
          <p:cNvCxnSpPr>
            <a:cxnSpLocks/>
          </p:cNvCxnSpPr>
          <p:nvPr/>
        </p:nvCxnSpPr>
        <p:spPr>
          <a:xfrm flipH="1" flipV="1">
            <a:off x="2659330" y="3061901"/>
            <a:ext cx="8604269" cy="51957"/>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E51D8C3-6138-4045-91C7-AB311A349040}"/>
              </a:ext>
            </a:extLst>
          </p:cNvPr>
          <p:cNvCxnSpPr>
            <a:cxnSpLocks/>
          </p:cNvCxnSpPr>
          <p:nvPr/>
        </p:nvCxnSpPr>
        <p:spPr>
          <a:xfrm flipH="1">
            <a:off x="2306488" y="3087880"/>
            <a:ext cx="352842" cy="272412"/>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633966FD-668F-48E5-870A-C4C36F3D1350}"/>
              </a:ext>
            </a:extLst>
          </p:cNvPr>
          <p:cNvSpPr/>
          <p:nvPr/>
        </p:nvSpPr>
        <p:spPr>
          <a:xfrm>
            <a:off x="1364060" y="4856555"/>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62" name="Rectangle 61">
            <a:extLst>
              <a:ext uri="{FF2B5EF4-FFF2-40B4-BE49-F238E27FC236}">
                <a16:creationId xmlns:a16="http://schemas.microsoft.com/office/drawing/2014/main" id="{633966FD-668F-48E5-870A-C4C36F3D1350}"/>
              </a:ext>
            </a:extLst>
          </p:cNvPr>
          <p:cNvSpPr/>
          <p:nvPr/>
        </p:nvSpPr>
        <p:spPr>
          <a:xfrm>
            <a:off x="5604904" y="4814727"/>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63" name="Rectangle 62">
            <a:extLst>
              <a:ext uri="{FF2B5EF4-FFF2-40B4-BE49-F238E27FC236}">
                <a16:creationId xmlns:a16="http://schemas.microsoft.com/office/drawing/2014/main" id="{633966FD-668F-48E5-870A-C4C36F3D1350}"/>
              </a:ext>
            </a:extLst>
          </p:cNvPr>
          <p:cNvSpPr/>
          <p:nvPr/>
        </p:nvSpPr>
        <p:spPr>
          <a:xfrm>
            <a:off x="11103434" y="4341647"/>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64" name="Rectangle 63">
            <a:extLst>
              <a:ext uri="{FF2B5EF4-FFF2-40B4-BE49-F238E27FC236}">
                <a16:creationId xmlns:a16="http://schemas.microsoft.com/office/drawing/2014/main" id="{633966FD-668F-48E5-870A-C4C36F3D1350}"/>
              </a:ext>
            </a:extLst>
          </p:cNvPr>
          <p:cNvSpPr/>
          <p:nvPr/>
        </p:nvSpPr>
        <p:spPr>
          <a:xfrm>
            <a:off x="11063141" y="5526904"/>
            <a:ext cx="579073" cy="514908"/>
          </a:xfrm>
          <a:prstGeom prst="rect">
            <a:avLst/>
          </a:prstGeom>
        </p:spPr>
        <p:txBody>
          <a:bodyPr wrap="square">
            <a:spAutoFit/>
          </a:bodyPr>
          <a:lstStyle/>
          <a:p>
            <a:r>
              <a:rPr lang="en-AU" altLang="en-US" sz="2755">
                <a:latin typeface="Cambria" panose="02040503050406030204" pitchFamily="18" charset="0"/>
              </a:rPr>
              <a:t>s3</a:t>
            </a:r>
          </a:p>
        </p:txBody>
      </p:sp>
      <p:sp>
        <p:nvSpPr>
          <p:cNvPr id="24" name="Rectangle 23">
            <a:extLst>
              <a:ext uri="{FF2B5EF4-FFF2-40B4-BE49-F238E27FC236}">
                <a16:creationId xmlns:a16="http://schemas.microsoft.com/office/drawing/2014/main" id="{CB0B846E-D2BC-42EA-80FE-58212F6E946A}"/>
              </a:ext>
            </a:extLst>
          </p:cNvPr>
          <p:cNvSpPr/>
          <p:nvPr/>
        </p:nvSpPr>
        <p:spPr>
          <a:xfrm>
            <a:off x="812848" y="2168501"/>
            <a:ext cx="10754221" cy="514908"/>
          </a:xfrm>
          <a:prstGeom prst="rect">
            <a:avLst/>
          </a:prstGeom>
        </p:spPr>
        <p:txBody>
          <a:bodyPr wrap="square">
            <a:spAutoFit/>
          </a:bodyPr>
          <a:lstStyle/>
          <a:p>
            <a:r>
              <a:rPr lang="en-AU" altLang="en-US" sz="2755">
                <a:latin typeface="Cambria" panose="02040503050406030204" pitchFamily="18" charset="0"/>
              </a:rPr>
              <a:t>Counterexample: s0, s1, s2, then an infinite cycle with s0, s1, s2.</a:t>
            </a:r>
          </a:p>
        </p:txBody>
      </p:sp>
      <p:sp>
        <p:nvSpPr>
          <p:cNvPr id="25" name="Rectangle 24">
            <a:extLst>
              <a:ext uri="{FF2B5EF4-FFF2-40B4-BE49-F238E27FC236}">
                <a16:creationId xmlns:a16="http://schemas.microsoft.com/office/drawing/2014/main" id="{14756DA6-DF8D-43CE-B1F8-05EDF7F24FFB}"/>
              </a:ext>
            </a:extLst>
          </p:cNvPr>
          <p:cNvSpPr/>
          <p:nvPr/>
        </p:nvSpPr>
        <p:spPr>
          <a:xfrm>
            <a:off x="8016437" y="1528507"/>
            <a:ext cx="1110608" cy="514908"/>
          </a:xfrm>
          <a:prstGeom prst="rect">
            <a:avLst/>
          </a:prstGeom>
        </p:spPr>
        <p:txBody>
          <a:bodyPr wrap="square">
            <a:spAutoFit/>
          </a:bodyPr>
          <a:lstStyle/>
          <a:p>
            <a:r>
              <a:rPr lang="en-AU" altLang="en-US" sz="2755" b="1">
                <a:solidFill>
                  <a:srgbClr val="FF0000"/>
                </a:solidFill>
                <a:latin typeface="Cambria" panose="02040503050406030204" pitchFamily="18" charset="0"/>
              </a:rPr>
              <a:t>No</a:t>
            </a:r>
          </a:p>
        </p:txBody>
      </p:sp>
    </p:spTree>
    <p:extLst>
      <p:ext uri="{BB962C8B-B14F-4D97-AF65-F5344CB8AC3E}">
        <p14:creationId xmlns:p14="http://schemas.microsoft.com/office/powerpoint/2010/main" val="236950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Implies with Future</a:t>
            </a:r>
            <a:endParaRPr lang="en-US" sz="5314"/>
          </a:p>
        </p:txBody>
      </p:sp>
      <p:sp>
        <p:nvSpPr>
          <p:cNvPr id="8" name="TextBox 7">
            <a:extLst>
              <a:ext uri="{FF2B5EF4-FFF2-40B4-BE49-F238E27FC236}">
                <a16:creationId xmlns:a16="http://schemas.microsoft.com/office/drawing/2014/main" id="{717704B7-7F08-4715-BC23-E39F17ED31A4}"/>
              </a:ext>
            </a:extLst>
          </p:cNvPr>
          <p:cNvSpPr txBox="1"/>
          <p:nvPr/>
        </p:nvSpPr>
        <p:spPr>
          <a:xfrm>
            <a:off x="902239" y="3367265"/>
            <a:ext cx="2548705"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idle</a:t>
            </a:r>
          </a:p>
        </p:txBody>
      </p:sp>
      <p:sp>
        <p:nvSpPr>
          <p:cNvPr id="19" name="TextBox 18">
            <a:extLst>
              <a:ext uri="{FF2B5EF4-FFF2-40B4-BE49-F238E27FC236}">
                <a16:creationId xmlns:a16="http://schemas.microsoft.com/office/drawing/2014/main" id="{7D45558C-474F-4210-A66C-639B4DDFC79F}"/>
              </a:ext>
            </a:extLst>
          </p:cNvPr>
          <p:cNvSpPr txBox="1"/>
          <p:nvPr/>
        </p:nvSpPr>
        <p:spPr>
          <a:xfrm>
            <a:off x="4740896" y="3360291"/>
            <a:ext cx="2579905" cy="1909497"/>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cooking</a:t>
            </a:r>
          </a:p>
        </p:txBody>
      </p:sp>
      <p:sp>
        <p:nvSpPr>
          <p:cNvPr id="20" name="TextBox 19">
            <a:extLst>
              <a:ext uri="{FF2B5EF4-FFF2-40B4-BE49-F238E27FC236}">
                <a16:creationId xmlns:a16="http://schemas.microsoft.com/office/drawing/2014/main" id="{0A4DDE47-FBBA-4C9A-A555-6A07912BA9ED}"/>
              </a:ext>
            </a:extLst>
          </p:cNvPr>
          <p:cNvSpPr txBox="1"/>
          <p:nvPr/>
        </p:nvSpPr>
        <p:spPr>
          <a:xfrm>
            <a:off x="8378530" y="3360291"/>
            <a:ext cx="2611739"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timeout</a:t>
            </a:r>
          </a:p>
        </p:txBody>
      </p:sp>
      <p:cxnSp>
        <p:nvCxnSpPr>
          <p:cNvPr id="4" name="Straight Arrow Connector 3">
            <a:extLst>
              <a:ext uri="{FF2B5EF4-FFF2-40B4-BE49-F238E27FC236}">
                <a16:creationId xmlns:a16="http://schemas.microsoft.com/office/drawing/2014/main" id="{5E912E09-82D4-4FD4-AC26-F99660949762}"/>
              </a:ext>
            </a:extLst>
          </p:cNvPr>
          <p:cNvCxnSpPr>
            <a:cxnSpLocks/>
            <a:stCxn id="8" idx="3"/>
            <a:endCxn id="19" idx="1"/>
          </p:cNvCxnSpPr>
          <p:nvPr/>
        </p:nvCxnSpPr>
        <p:spPr>
          <a:xfrm>
            <a:off x="3450944" y="4094195"/>
            <a:ext cx="1289952" cy="220845"/>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3815DEE-DAB6-4196-9299-3FFC31FCBA34}"/>
              </a:ext>
            </a:extLst>
          </p:cNvPr>
          <p:cNvCxnSpPr>
            <a:cxnSpLocks/>
            <a:stCxn id="19" idx="3"/>
            <a:endCxn id="20" idx="1"/>
          </p:cNvCxnSpPr>
          <p:nvPr/>
        </p:nvCxnSpPr>
        <p:spPr>
          <a:xfrm flipV="1">
            <a:off x="7320801" y="4087221"/>
            <a:ext cx="1057729" cy="227819"/>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C85589-A3CF-428A-903B-C777159F7AF7}"/>
              </a:ext>
            </a:extLst>
          </p:cNvPr>
          <p:cNvSpPr txBox="1"/>
          <p:nvPr/>
        </p:nvSpPr>
        <p:spPr>
          <a:xfrm>
            <a:off x="5136684" y="5326478"/>
            <a:ext cx="2611739"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open</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open </a:t>
            </a:r>
          </a:p>
        </p:txBody>
      </p:sp>
      <p:cxnSp>
        <p:nvCxnSpPr>
          <p:cNvPr id="18" name="Straight Arrow Connector 17">
            <a:extLst>
              <a:ext uri="{FF2B5EF4-FFF2-40B4-BE49-F238E27FC236}">
                <a16:creationId xmlns:a16="http://schemas.microsoft.com/office/drawing/2014/main" id="{973BA001-11EC-486F-8702-6C95379FB839}"/>
              </a:ext>
            </a:extLst>
          </p:cNvPr>
          <p:cNvCxnSpPr>
            <a:cxnSpLocks/>
            <a:endCxn id="16" idx="1"/>
          </p:cNvCxnSpPr>
          <p:nvPr/>
        </p:nvCxnSpPr>
        <p:spPr>
          <a:xfrm>
            <a:off x="2503317" y="4811570"/>
            <a:ext cx="2633367" cy="1241839"/>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E51D8C3-6138-4045-91C7-AB311A349040}"/>
              </a:ext>
            </a:extLst>
          </p:cNvPr>
          <p:cNvCxnSpPr>
            <a:cxnSpLocks/>
            <a:stCxn id="20" idx="3"/>
          </p:cNvCxnSpPr>
          <p:nvPr/>
        </p:nvCxnSpPr>
        <p:spPr>
          <a:xfrm>
            <a:off x="10990269" y="4087221"/>
            <a:ext cx="576800"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DCDA7CA-4836-4530-9D67-DC7835D3416D}"/>
              </a:ext>
            </a:extLst>
          </p:cNvPr>
          <p:cNvCxnSpPr>
            <a:cxnSpLocks/>
            <a:stCxn id="16" idx="0"/>
          </p:cNvCxnSpPr>
          <p:nvPr/>
        </p:nvCxnSpPr>
        <p:spPr>
          <a:xfrm flipV="1">
            <a:off x="6442554" y="4811570"/>
            <a:ext cx="486353" cy="514908"/>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B0B846E-D2BC-42EA-80FE-58212F6E946A}"/>
              </a:ext>
            </a:extLst>
          </p:cNvPr>
          <p:cNvSpPr/>
          <p:nvPr/>
        </p:nvSpPr>
        <p:spPr>
          <a:xfrm>
            <a:off x="812848" y="1528507"/>
            <a:ext cx="9681139" cy="514908"/>
          </a:xfrm>
          <a:prstGeom prst="rect">
            <a:avLst/>
          </a:prstGeom>
        </p:spPr>
        <p:txBody>
          <a:bodyPr wrap="square">
            <a:spAutoFit/>
          </a:bodyPr>
          <a:lstStyle/>
          <a:p>
            <a:r>
              <a:rPr lang="en-AU" altLang="en-US" sz="2755" dirty="0">
                <a:latin typeface="Cambria" panose="02040503050406030204" pitchFamily="18" charset="0"/>
              </a:rPr>
              <a:t>Does </a:t>
            </a:r>
            <a:r>
              <a:rPr lang="en-AU" altLang="en-US" sz="2755" b="1" dirty="0">
                <a:latin typeface="Cambria" panose="02040503050406030204" pitchFamily="18" charset="0"/>
              </a:rPr>
              <a:t>G</a:t>
            </a:r>
            <a:r>
              <a:rPr lang="en-AU" altLang="en-US" sz="2755" dirty="0">
                <a:latin typeface="Cambria" panose="02040503050406030204" pitchFamily="18" charset="0"/>
              </a:rPr>
              <a:t>(door = closed =&gt; </a:t>
            </a:r>
            <a:r>
              <a:rPr lang="en-AU" altLang="en-US" sz="2755" b="1" dirty="0">
                <a:latin typeface="Cambria" panose="02040503050406030204" pitchFamily="18" charset="0"/>
              </a:rPr>
              <a:t>F</a:t>
            </a:r>
            <a:r>
              <a:rPr lang="en-AU" altLang="en-US" sz="2755" dirty="0">
                <a:latin typeface="Cambria" panose="02040503050406030204" pitchFamily="18" charset="0"/>
              </a:rPr>
              <a:t>(oven = timeout)) hold?</a:t>
            </a:r>
            <a:endParaRPr lang="en-AU" altLang="en-US" sz="2755" b="1" dirty="0">
              <a:latin typeface="Cambria" panose="02040503050406030204" pitchFamily="18" charset="0"/>
            </a:endParaRPr>
          </a:p>
        </p:txBody>
      </p:sp>
      <p:cxnSp>
        <p:nvCxnSpPr>
          <p:cNvPr id="48" name="Straight Arrow Connector 47">
            <a:extLst>
              <a:ext uri="{FF2B5EF4-FFF2-40B4-BE49-F238E27FC236}">
                <a16:creationId xmlns:a16="http://schemas.microsoft.com/office/drawing/2014/main" id="{1DCDA7CA-4836-4530-9D67-DC7835D3416D}"/>
              </a:ext>
            </a:extLst>
          </p:cNvPr>
          <p:cNvCxnSpPr>
            <a:cxnSpLocks/>
          </p:cNvCxnSpPr>
          <p:nvPr/>
        </p:nvCxnSpPr>
        <p:spPr>
          <a:xfrm flipH="1" flipV="1">
            <a:off x="11263599" y="3061901"/>
            <a:ext cx="183528" cy="1025321"/>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DCDA7CA-4836-4530-9D67-DC7835D3416D}"/>
              </a:ext>
            </a:extLst>
          </p:cNvPr>
          <p:cNvCxnSpPr>
            <a:cxnSpLocks/>
          </p:cNvCxnSpPr>
          <p:nvPr/>
        </p:nvCxnSpPr>
        <p:spPr>
          <a:xfrm flipH="1" flipV="1">
            <a:off x="2659330" y="3061901"/>
            <a:ext cx="8604269" cy="51957"/>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E51D8C3-6138-4045-91C7-AB311A349040}"/>
              </a:ext>
            </a:extLst>
          </p:cNvPr>
          <p:cNvCxnSpPr>
            <a:cxnSpLocks/>
          </p:cNvCxnSpPr>
          <p:nvPr/>
        </p:nvCxnSpPr>
        <p:spPr>
          <a:xfrm flipH="1">
            <a:off x="2306488" y="3061902"/>
            <a:ext cx="352842" cy="29839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633966FD-668F-48E5-870A-C4C36F3D1350}"/>
              </a:ext>
            </a:extLst>
          </p:cNvPr>
          <p:cNvSpPr/>
          <p:nvPr/>
        </p:nvSpPr>
        <p:spPr>
          <a:xfrm>
            <a:off x="1364060" y="4856555"/>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62" name="Rectangle 61">
            <a:extLst>
              <a:ext uri="{FF2B5EF4-FFF2-40B4-BE49-F238E27FC236}">
                <a16:creationId xmlns:a16="http://schemas.microsoft.com/office/drawing/2014/main" id="{633966FD-668F-48E5-870A-C4C36F3D1350}"/>
              </a:ext>
            </a:extLst>
          </p:cNvPr>
          <p:cNvSpPr/>
          <p:nvPr/>
        </p:nvSpPr>
        <p:spPr>
          <a:xfrm>
            <a:off x="4149634" y="4190650"/>
            <a:ext cx="579073" cy="514908"/>
          </a:xfrm>
          <a:prstGeom prst="rect">
            <a:avLst/>
          </a:prstGeom>
        </p:spPr>
        <p:txBody>
          <a:bodyPr wrap="square">
            <a:spAutoFit/>
          </a:bodyPr>
          <a:lstStyle/>
          <a:p>
            <a:r>
              <a:rPr lang="en-AU" altLang="en-US" sz="2755" dirty="0">
                <a:latin typeface="Cambria" panose="02040503050406030204" pitchFamily="18" charset="0"/>
              </a:rPr>
              <a:t>s1</a:t>
            </a:r>
          </a:p>
        </p:txBody>
      </p:sp>
      <p:sp>
        <p:nvSpPr>
          <p:cNvPr id="63" name="Rectangle 62">
            <a:extLst>
              <a:ext uri="{FF2B5EF4-FFF2-40B4-BE49-F238E27FC236}">
                <a16:creationId xmlns:a16="http://schemas.microsoft.com/office/drawing/2014/main" id="{633966FD-668F-48E5-870A-C4C36F3D1350}"/>
              </a:ext>
            </a:extLst>
          </p:cNvPr>
          <p:cNvSpPr/>
          <p:nvPr/>
        </p:nvSpPr>
        <p:spPr>
          <a:xfrm>
            <a:off x="11103434" y="4341647"/>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64" name="Rectangle 63">
            <a:extLst>
              <a:ext uri="{FF2B5EF4-FFF2-40B4-BE49-F238E27FC236}">
                <a16:creationId xmlns:a16="http://schemas.microsoft.com/office/drawing/2014/main" id="{633966FD-668F-48E5-870A-C4C36F3D1350}"/>
              </a:ext>
            </a:extLst>
          </p:cNvPr>
          <p:cNvSpPr/>
          <p:nvPr/>
        </p:nvSpPr>
        <p:spPr>
          <a:xfrm>
            <a:off x="4451359" y="6159419"/>
            <a:ext cx="579073" cy="514908"/>
          </a:xfrm>
          <a:prstGeom prst="rect">
            <a:avLst/>
          </a:prstGeom>
        </p:spPr>
        <p:txBody>
          <a:bodyPr wrap="square">
            <a:spAutoFit/>
          </a:bodyPr>
          <a:lstStyle/>
          <a:p>
            <a:r>
              <a:rPr lang="en-AU" altLang="en-US" sz="2755">
                <a:latin typeface="Cambria" panose="02040503050406030204" pitchFamily="18" charset="0"/>
              </a:rPr>
              <a:t>s3</a:t>
            </a:r>
          </a:p>
        </p:txBody>
      </p:sp>
      <p:sp>
        <p:nvSpPr>
          <p:cNvPr id="24" name="Rectangle 23">
            <a:extLst>
              <a:ext uri="{FF2B5EF4-FFF2-40B4-BE49-F238E27FC236}">
                <a16:creationId xmlns:a16="http://schemas.microsoft.com/office/drawing/2014/main" id="{CB0B846E-D2BC-42EA-80FE-58212F6E946A}"/>
              </a:ext>
            </a:extLst>
          </p:cNvPr>
          <p:cNvSpPr/>
          <p:nvPr/>
        </p:nvSpPr>
        <p:spPr>
          <a:xfrm>
            <a:off x="812848" y="2053307"/>
            <a:ext cx="10177420" cy="514908"/>
          </a:xfrm>
          <a:prstGeom prst="rect">
            <a:avLst/>
          </a:prstGeom>
        </p:spPr>
        <p:txBody>
          <a:bodyPr wrap="square">
            <a:spAutoFit/>
          </a:bodyPr>
          <a:lstStyle/>
          <a:p>
            <a:r>
              <a:rPr lang="en-AU" altLang="en-US" sz="2755" dirty="0">
                <a:latin typeface="Cambria" panose="02040503050406030204" pitchFamily="18" charset="0"/>
              </a:rPr>
              <a:t>Even on paths that go through s3, s2 is always still reached.</a:t>
            </a:r>
          </a:p>
        </p:txBody>
      </p:sp>
      <p:sp>
        <p:nvSpPr>
          <p:cNvPr id="32" name="Rectangle 31">
            <a:extLst>
              <a:ext uri="{FF2B5EF4-FFF2-40B4-BE49-F238E27FC236}">
                <a16:creationId xmlns:a16="http://schemas.microsoft.com/office/drawing/2014/main" id="{A1F6AADB-6346-4C41-84E3-59822EB1C5BD}"/>
              </a:ext>
            </a:extLst>
          </p:cNvPr>
          <p:cNvSpPr/>
          <p:nvPr/>
        </p:nvSpPr>
        <p:spPr>
          <a:xfrm>
            <a:off x="8573791" y="1503576"/>
            <a:ext cx="1110608" cy="514908"/>
          </a:xfrm>
          <a:prstGeom prst="rect">
            <a:avLst/>
          </a:prstGeom>
        </p:spPr>
        <p:txBody>
          <a:bodyPr wrap="square">
            <a:spAutoFit/>
          </a:bodyPr>
          <a:lstStyle/>
          <a:p>
            <a:r>
              <a:rPr lang="en-AU" altLang="en-US" sz="2755" b="1" dirty="0">
                <a:solidFill>
                  <a:srgbClr val="009900"/>
                </a:solidFill>
                <a:latin typeface="Cambria" panose="02040503050406030204" pitchFamily="18" charset="0"/>
              </a:rPr>
              <a:t>Yes</a:t>
            </a:r>
          </a:p>
        </p:txBody>
      </p:sp>
    </p:spTree>
    <p:extLst>
      <p:ext uri="{BB962C8B-B14F-4D97-AF65-F5344CB8AC3E}">
        <p14:creationId xmlns:p14="http://schemas.microsoft.com/office/powerpoint/2010/main" val="288287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Implies with Future</a:t>
            </a:r>
            <a:endParaRPr lang="en-US" sz="5314"/>
          </a:p>
        </p:txBody>
      </p:sp>
      <p:sp>
        <p:nvSpPr>
          <p:cNvPr id="8" name="TextBox 7">
            <a:extLst>
              <a:ext uri="{FF2B5EF4-FFF2-40B4-BE49-F238E27FC236}">
                <a16:creationId xmlns:a16="http://schemas.microsoft.com/office/drawing/2014/main" id="{717704B7-7F08-4715-BC23-E39F17ED31A4}"/>
              </a:ext>
            </a:extLst>
          </p:cNvPr>
          <p:cNvSpPr txBox="1"/>
          <p:nvPr/>
        </p:nvSpPr>
        <p:spPr>
          <a:xfrm>
            <a:off x="902239" y="3367265"/>
            <a:ext cx="2548705"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idle</a:t>
            </a:r>
          </a:p>
        </p:txBody>
      </p:sp>
      <p:sp>
        <p:nvSpPr>
          <p:cNvPr id="19" name="TextBox 18">
            <a:extLst>
              <a:ext uri="{FF2B5EF4-FFF2-40B4-BE49-F238E27FC236}">
                <a16:creationId xmlns:a16="http://schemas.microsoft.com/office/drawing/2014/main" id="{7D45558C-474F-4210-A66C-639B4DDFC79F}"/>
              </a:ext>
            </a:extLst>
          </p:cNvPr>
          <p:cNvSpPr txBox="1"/>
          <p:nvPr/>
        </p:nvSpPr>
        <p:spPr>
          <a:xfrm>
            <a:off x="4740896" y="3360291"/>
            <a:ext cx="2579905" cy="1909497"/>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cooking</a:t>
            </a:r>
          </a:p>
        </p:txBody>
      </p:sp>
      <p:sp>
        <p:nvSpPr>
          <p:cNvPr id="20" name="TextBox 19">
            <a:extLst>
              <a:ext uri="{FF2B5EF4-FFF2-40B4-BE49-F238E27FC236}">
                <a16:creationId xmlns:a16="http://schemas.microsoft.com/office/drawing/2014/main" id="{0A4DDE47-FBBA-4C9A-A555-6A07912BA9ED}"/>
              </a:ext>
            </a:extLst>
          </p:cNvPr>
          <p:cNvSpPr txBox="1"/>
          <p:nvPr/>
        </p:nvSpPr>
        <p:spPr>
          <a:xfrm>
            <a:off x="8378530" y="3360291"/>
            <a:ext cx="2611739"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timeout</a:t>
            </a:r>
          </a:p>
        </p:txBody>
      </p:sp>
      <p:cxnSp>
        <p:nvCxnSpPr>
          <p:cNvPr id="4" name="Straight Arrow Connector 3">
            <a:extLst>
              <a:ext uri="{FF2B5EF4-FFF2-40B4-BE49-F238E27FC236}">
                <a16:creationId xmlns:a16="http://schemas.microsoft.com/office/drawing/2014/main" id="{5E912E09-82D4-4FD4-AC26-F99660949762}"/>
              </a:ext>
            </a:extLst>
          </p:cNvPr>
          <p:cNvCxnSpPr>
            <a:cxnSpLocks/>
            <a:stCxn id="8" idx="3"/>
            <a:endCxn id="19" idx="1"/>
          </p:cNvCxnSpPr>
          <p:nvPr/>
        </p:nvCxnSpPr>
        <p:spPr>
          <a:xfrm>
            <a:off x="3450944" y="4094195"/>
            <a:ext cx="1289952" cy="220845"/>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3815DEE-DAB6-4196-9299-3FFC31FCBA34}"/>
              </a:ext>
            </a:extLst>
          </p:cNvPr>
          <p:cNvCxnSpPr>
            <a:cxnSpLocks/>
            <a:stCxn id="19" idx="3"/>
            <a:endCxn id="20" idx="1"/>
          </p:cNvCxnSpPr>
          <p:nvPr/>
        </p:nvCxnSpPr>
        <p:spPr>
          <a:xfrm flipV="1">
            <a:off x="7320801" y="4087221"/>
            <a:ext cx="1057729" cy="227819"/>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C85589-A3CF-428A-903B-C777159F7AF7}"/>
              </a:ext>
            </a:extLst>
          </p:cNvPr>
          <p:cNvSpPr txBox="1"/>
          <p:nvPr/>
        </p:nvSpPr>
        <p:spPr>
          <a:xfrm>
            <a:off x="5136684" y="5326478"/>
            <a:ext cx="2611739"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open</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open </a:t>
            </a:r>
          </a:p>
        </p:txBody>
      </p:sp>
      <p:cxnSp>
        <p:nvCxnSpPr>
          <p:cNvPr id="18" name="Straight Arrow Connector 17">
            <a:extLst>
              <a:ext uri="{FF2B5EF4-FFF2-40B4-BE49-F238E27FC236}">
                <a16:creationId xmlns:a16="http://schemas.microsoft.com/office/drawing/2014/main" id="{973BA001-11EC-486F-8702-6C95379FB839}"/>
              </a:ext>
            </a:extLst>
          </p:cNvPr>
          <p:cNvCxnSpPr>
            <a:cxnSpLocks/>
            <a:endCxn id="16" idx="1"/>
          </p:cNvCxnSpPr>
          <p:nvPr/>
        </p:nvCxnSpPr>
        <p:spPr>
          <a:xfrm>
            <a:off x="2503317" y="4811570"/>
            <a:ext cx="2633367" cy="1241839"/>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E51D8C3-6138-4045-91C7-AB311A349040}"/>
              </a:ext>
            </a:extLst>
          </p:cNvPr>
          <p:cNvCxnSpPr>
            <a:cxnSpLocks/>
            <a:stCxn id="20" idx="3"/>
          </p:cNvCxnSpPr>
          <p:nvPr/>
        </p:nvCxnSpPr>
        <p:spPr>
          <a:xfrm>
            <a:off x="10990269" y="4087221"/>
            <a:ext cx="576800"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DCDA7CA-4836-4530-9D67-DC7835D3416D}"/>
              </a:ext>
            </a:extLst>
          </p:cNvPr>
          <p:cNvCxnSpPr>
            <a:cxnSpLocks/>
          </p:cNvCxnSpPr>
          <p:nvPr/>
        </p:nvCxnSpPr>
        <p:spPr>
          <a:xfrm flipV="1">
            <a:off x="7748423" y="4821125"/>
            <a:ext cx="1146489" cy="1065247"/>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B0B846E-D2BC-42EA-80FE-58212F6E946A}"/>
              </a:ext>
            </a:extLst>
          </p:cNvPr>
          <p:cNvSpPr/>
          <p:nvPr/>
        </p:nvSpPr>
        <p:spPr>
          <a:xfrm>
            <a:off x="812848" y="1528507"/>
            <a:ext cx="9681139" cy="514908"/>
          </a:xfrm>
          <a:prstGeom prst="rect">
            <a:avLst/>
          </a:prstGeom>
        </p:spPr>
        <p:txBody>
          <a:bodyPr wrap="square">
            <a:spAutoFit/>
          </a:bodyPr>
          <a:lstStyle/>
          <a:p>
            <a:r>
              <a:rPr lang="en-AU" altLang="en-US" sz="2755" dirty="0">
                <a:latin typeface="Cambria" panose="02040503050406030204" pitchFamily="18" charset="0"/>
              </a:rPr>
              <a:t>Does </a:t>
            </a:r>
            <a:r>
              <a:rPr lang="en-AU" altLang="en-US" sz="2755" b="1" dirty="0">
                <a:latin typeface="Cambria" panose="02040503050406030204" pitchFamily="18" charset="0"/>
              </a:rPr>
              <a:t>G</a:t>
            </a:r>
            <a:r>
              <a:rPr lang="en-AU" altLang="en-US" sz="2755" dirty="0">
                <a:latin typeface="Cambria" panose="02040503050406030204" pitchFamily="18" charset="0"/>
              </a:rPr>
              <a:t>(light = on =&gt; </a:t>
            </a:r>
            <a:r>
              <a:rPr lang="en-AU" altLang="en-US" sz="2755" b="1" dirty="0">
                <a:latin typeface="Cambria" panose="02040503050406030204" pitchFamily="18" charset="0"/>
              </a:rPr>
              <a:t>F</a:t>
            </a:r>
            <a:r>
              <a:rPr lang="en-AU" altLang="en-US" sz="2755" dirty="0">
                <a:latin typeface="Cambria" panose="02040503050406030204" pitchFamily="18" charset="0"/>
              </a:rPr>
              <a:t>(oven = cooking)) hold?</a:t>
            </a:r>
            <a:endParaRPr lang="en-AU" altLang="en-US" sz="2755" b="1" dirty="0">
              <a:latin typeface="Cambria" panose="02040503050406030204" pitchFamily="18" charset="0"/>
            </a:endParaRPr>
          </a:p>
        </p:txBody>
      </p:sp>
      <p:cxnSp>
        <p:nvCxnSpPr>
          <p:cNvPr id="48" name="Straight Arrow Connector 47">
            <a:extLst>
              <a:ext uri="{FF2B5EF4-FFF2-40B4-BE49-F238E27FC236}">
                <a16:creationId xmlns:a16="http://schemas.microsoft.com/office/drawing/2014/main" id="{1DCDA7CA-4836-4530-9D67-DC7835D3416D}"/>
              </a:ext>
            </a:extLst>
          </p:cNvPr>
          <p:cNvCxnSpPr>
            <a:cxnSpLocks/>
          </p:cNvCxnSpPr>
          <p:nvPr/>
        </p:nvCxnSpPr>
        <p:spPr>
          <a:xfrm flipH="1" flipV="1">
            <a:off x="11263599" y="3061901"/>
            <a:ext cx="183528" cy="1025321"/>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DCDA7CA-4836-4530-9D67-DC7835D3416D}"/>
              </a:ext>
            </a:extLst>
          </p:cNvPr>
          <p:cNvCxnSpPr>
            <a:cxnSpLocks/>
          </p:cNvCxnSpPr>
          <p:nvPr/>
        </p:nvCxnSpPr>
        <p:spPr>
          <a:xfrm flipH="1" flipV="1">
            <a:off x="2659330" y="3061901"/>
            <a:ext cx="8604269" cy="51957"/>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E51D8C3-6138-4045-91C7-AB311A349040}"/>
              </a:ext>
            </a:extLst>
          </p:cNvPr>
          <p:cNvCxnSpPr>
            <a:cxnSpLocks/>
          </p:cNvCxnSpPr>
          <p:nvPr/>
        </p:nvCxnSpPr>
        <p:spPr>
          <a:xfrm flipH="1">
            <a:off x="2306488" y="3061902"/>
            <a:ext cx="352842" cy="29839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633966FD-668F-48E5-870A-C4C36F3D1350}"/>
              </a:ext>
            </a:extLst>
          </p:cNvPr>
          <p:cNvSpPr/>
          <p:nvPr/>
        </p:nvSpPr>
        <p:spPr>
          <a:xfrm>
            <a:off x="1364060" y="4856555"/>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62" name="Rectangle 61">
            <a:extLst>
              <a:ext uri="{FF2B5EF4-FFF2-40B4-BE49-F238E27FC236}">
                <a16:creationId xmlns:a16="http://schemas.microsoft.com/office/drawing/2014/main" id="{633966FD-668F-48E5-870A-C4C36F3D1350}"/>
              </a:ext>
            </a:extLst>
          </p:cNvPr>
          <p:cNvSpPr/>
          <p:nvPr/>
        </p:nvSpPr>
        <p:spPr>
          <a:xfrm>
            <a:off x="4149634" y="4190650"/>
            <a:ext cx="579073" cy="514908"/>
          </a:xfrm>
          <a:prstGeom prst="rect">
            <a:avLst/>
          </a:prstGeom>
        </p:spPr>
        <p:txBody>
          <a:bodyPr wrap="square">
            <a:spAutoFit/>
          </a:bodyPr>
          <a:lstStyle/>
          <a:p>
            <a:r>
              <a:rPr lang="en-AU" altLang="en-US" sz="2755" dirty="0">
                <a:latin typeface="Cambria" panose="02040503050406030204" pitchFamily="18" charset="0"/>
              </a:rPr>
              <a:t>s1</a:t>
            </a:r>
          </a:p>
        </p:txBody>
      </p:sp>
      <p:sp>
        <p:nvSpPr>
          <p:cNvPr id="63" name="Rectangle 62">
            <a:extLst>
              <a:ext uri="{FF2B5EF4-FFF2-40B4-BE49-F238E27FC236}">
                <a16:creationId xmlns:a16="http://schemas.microsoft.com/office/drawing/2014/main" id="{633966FD-668F-48E5-870A-C4C36F3D1350}"/>
              </a:ext>
            </a:extLst>
          </p:cNvPr>
          <p:cNvSpPr/>
          <p:nvPr/>
        </p:nvSpPr>
        <p:spPr>
          <a:xfrm>
            <a:off x="11103434" y="4341647"/>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64" name="Rectangle 63">
            <a:extLst>
              <a:ext uri="{FF2B5EF4-FFF2-40B4-BE49-F238E27FC236}">
                <a16:creationId xmlns:a16="http://schemas.microsoft.com/office/drawing/2014/main" id="{633966FD-668F-48E5-870A-C4C36F3D1350}"/>
              </a:ext>
            </a:extLst>
          </p:cNvPr>
          <p:cNvSpPr/>
          <p:nvPr/>
        </p:nvSpPr>
        <p:spPr>
          <a:xfrm>
            <a:off x="4451359" y="6159419"/>
            <a:ext cx="579073" cy="514908"/>
          </a:xfrm>
          <a:prstGeom prst="rect">
            <a:avLst/>
          </a:prstGeom>
        </p:spPr>
        <p:txBody>
          <a:bodyPr wrap="square">
            <a:spAutoFit/>
          </a:bodyPr>
          <a:lstStyle/>
          <a:p>
            <a:r>
              <a:rPr lang="en-AU" altLang="en-US" sz="2755">
                <a:latin typeface="Cambria" panose="02040503050406030204" pitchFamily="18" charset="0"/>
              </a:rPr>
              <a:t>s3</a:t>
            </a:r>
          </a:p>
        </p:txBody>
      </p:sp>
      <p:sp>
        <p:nvSpPr>
          <p:cNvPr id="24" name="Rectangle 23">
            <a:extLst>
              <a:ext uri="{FF2B5EF4-FFF2-40B4-BE49-F238E27FC236}">
                <a16:creationId xmlns:a16="http://schemas.microsoft.com/office/drawing/2014/main" id="{CB0B846E-D2BC-42EA-80FE-58212F6E946A}"/>
              </a:ext>
            </a:extLst>
          </p:cNvPr>
          <p:cNvSpPr/>
          <p:nvPr/>
        </p:nvSpPr>
        <p:spPr>
          <a:xfrm>
            <a:off x="812848" y="2053307"/>
            <a:ext cx="10177420" cy="938951"/>
          </a:xfrm>
          <a:prstGeom prst="rect">
            <a:avLst/>
          </a:prstGeom>
        </p:spPr>
        <p:txBody>
          <a:bodyPr wrap="square">
            <a:spAutoFit/>
          </a:bodyPr>
          <a:lstStyle/>
          <a:p>
            <a:r>
              <a:rPr lang="en-AU" altLang="en-US" sz="2755" dirty="0">
                <a:latin typeface="Cambria" panose="02040503050406030204" pitchFamily="18" charset="0"/>
              </a:rPr>
              <a:t>At s1, oven is already cooking, but from s3, we could keep missing oven = cooking. Counterexample: s0, s3, cycle s2, s0, s3.</a:t>
            </a:r>
          </a:p>
        </p:txBody>
      </p:sp>
      <p:sp>
        <p:nvSpPr>
          <p:cNvPr id="23" name="Rectangle 22">
            <a:extLst>
              <a:ext uri="{FF2B5EF4-FFF2-40B4-BE49-F238E27FC236}">
                <a16:creationId xmlns:a16="http://schemas.microsoft.com/office/drawing/2014/main" id="{14756DA6-DF8D-43CE-B1F8-05EDF7F24FFB}"/>
              </a:ext>
            </a:extLst>
          </p:cNvPr>
          <p:cNvSpPr/>
          <p:nvPr/>
        </p:nvSpPr>
        <p:spPr>
          <a:xfrm>
            <a:off x="8016437" y="1528507"/>
            <a:ext cx="1110608" cy="514908"/>
          </a:xfrm>
          <a:prstGeom prst="rect">
            <a:avLst/>
          </a:prstGeom>
        </p:spPr>
        <p:txBody>
          <a:bodyPr wrap="square">
            <a:spAutoFit/>
          </a:bodyPr>
          <a:lstStyle/>
          <a:p>
            <a:r>
              <a:rPr lang="en-AU" altLang="en-US" sz="2755" b="1">
                <a:solidFill>
                  <a:srgbClr val="FF0000"/>
                </a:solidFill>
                <a:latin typeface="Cambria" panose="02040503050406030204" pitchFamily="18" charset="0"/>
              </a:rPr>
              <a:t>No</a:t>
            </a:r>
          </a:p>
        </p:txBody>
      </p:sp>
    </p:spTree>
    <p:extLst>
      <p:ext uri="{BB962C8B-B14F-4D97-AF65-F5344CB8AC3E}">
        <p14:creationId xmlns:p14="http://schemas.microsoft.com/office/powerpoint/2010/main" val="272089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Next Operator</a:t>
            </a:r>
            <a:endParaRPr lang="en-US" sz="4330" dirty="0"/>
          </a:p>
        </p:txBody>
      </p:sp>
      <p:sp>
        <p:nvSpPr>
          <p:cNvPr id="4" name="Rectangle 3"/>
          <p:cNvSpPr/>
          <p:nvPr/>
        </p:nvSpPr>
        <p:spPr>
          <a:xfrm>
            <a:off x="692211" y="1656813"/>
            <a:ext cx="10671587" cy="514908"/>
          </a:xfrm>
          <a:prstGeom prst="rect">
            <a:avLst/>
          </a:prstGeom>
        </p:spPr>
        <p:txBody>
          <a:bodyPr wrap="square">
            <a:spAutoFit/>
          </a:bodyPr>
          <a:lstStyle/>
          <a:p>
            <a:r>
              <a:rPr lang="en-AU" altLang="en-US" sz="2755">
                <a:latin typeface="Cambria" panose="02040503050406030204" pitchFamily="18" charset="0"/>
              </a:rPr>
              <a:t>Another new operator:  </a:t>
            </a:r>
            <a:r>
              <a:rPr lang="en-AU" altLang="en-US" sz="2755" b="1">
                <a:latin typeface="Cambria" panose="02040503050406030204" pitchFamily="18" charset="0"/>
              </a:rPr>
              <a:t>X </a:t>
            </a:r>
            <a:r>
              <a:rPr lang="en-AU" altLang="en-US" sz="2755">
                <a:latin typeface="Cambria" panose="02040503050406030204" pitchFamily="18" charset="0"/>
              </a:rPr>
              <a:t>(Ne</a:t>
            </a:r>
            <a:r>
              <a:rPr lang="en-AU" altLang="en-US" sz="2755" b="1">
                <a:latin typeface="Cambria" panose="02040503050406030204" pitchFamily="18" charset="0"/>
              </a:rPr>
              <a:t>X</a:t>
            </a:r>
            <a:r>
              <a:rPr lang="en-AU" altLang="en-US" sz="2755">
                <a:latin typeface="Cambria" panose="02040503050406030204" pitchFamily="18" charset="0"/>
              </a:rPr>
              <a:t>t).</a:t>
            </a:r>
          </a:p>
        </p:txBody>
      </p:sp>
      <p:cxnSp>
        <p:nvCxnSpPr>
          <p:cNvPr id="5" name="Straight Connector 4">
            <a:extLst>
              <a:ext uri="{FF2B5EF4-FFF2-40B4-BE49-F238E27FC236}">
                <a16:creationId xmlns:a16="http://schemas.microsoft.com/office/drawing/2014/main" id="{70035E97-9653-467F-957E-E2B66FFBEEAD}"/>
              </a:ext>
            </a:extLst>
          </p:cNvPr>
          <p:cNvCxnSpPr/>
          <p:nvPr/>
        </p:nvCxnSpPr>
        <p:spPr>
          <a:xfrm>
            <a:off x="1032642" y="5049821"/>
            <a:ext cx="9957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4E3937-8BDA-4D82-9DB7-498356524063}"/>
              </a:ext>
            </a:extLst>
          </p:cNvPr>
          <p:cNvCxnSpPr/>
          <p:nvPr/>
        </p:nvCxnSpPr>
        <p:spPr>
          <a:xfrm>
            <a:off x="1335297" y="4483772"/>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5D1EE3E-2855-4ACA-82B7-B0F17EAF9374}"/>
              </a:ext>
            </a:extLst>
          </p:cNvPr>
          <p:cNvCxnSpPr/>
          <p:nvPr/>
        </p:nvCxnSpPr>
        <p:spPr>
          <a:xfrm>
            <a:off x="2133574" y="448377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9C7EEDD-840F-463E-8447-D4DA3BD04095}"/>
              </a:ext>
            </a:extLst>
          </p:cNvPr>
          <p:cNvCxnSpPr/>
          <p:nvPr/>
        </p:nvCxnSpPr>
        <p:spPr>
          <a:xfrm>
            <a:off x="3018933" y="448377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8132D7-92F3-4F11-868D-897F85B4B605}"/>
              </a:ext>
            </a:extLst>
          </p:cNvPr>
          <p:cNvCxnSpPr/>
          <p:nvPr/>
        </p:nvCxnSpPr>
        <p:spPr>
          <a:xfrm>
            <a:off x="3875266" y="4483770"/>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EA4CF88-F149-4FFC-99A4-5AB86E52C7B6}"/>
              </a:ext>
            </a:extLst>
          </p:cNvPr>
          <p:cNvCxnSpPr/>
          <p:nvPr/>
        </p:nvCxnSpPr>
        <p:spPr>
          <a:xfrm>
            <a:off x="4629999"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CBA9DCC-D712-4AA9-AC69-B7B6670C3372}"/>
              </a:ext>
            </a:extLst>
          </p:cNvPr>
          <p:cNvCxnSpPr/>
          <p:nvPr/>
        </p:nvCxnSpPr>
        <p:spPr>
          <a:xfrm>
            <a:off x="5341190"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621BFA-5947-4913-9C28-4714B35DF2A3}"/>
              </a:ext>
            </a:extLst>
          </p:cNvPr>
          <p:cNvCxnSpPr/>
          <p:nvPr/>
        </p:nvCxnSpPr>
        <p:spPr>
          <a:xfrm>
            <a:off x="6028004"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92DD19-B05C-4B19-8987-E094CA716701}"/>
              </a:ext>
            </a:extLst>
          </p:cNvPr>
          <p:cNvCxnSpPr/>
          <p:nvPr/>
        </p:nvCxnSpPr>
        <p:spPr>
          <a:xfrm>
            <a:off x="6724682" y="448376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DBE588-C16D-423E-9050-E4C4ED6985CC}"/>
              </a:ext>
            </a:extLst>
          </p:cNvPr>
          <p:cNvCxnSpPr/>
          <p:nvPr/>
        </p:nvCxnSpPr>
        <p:spPr>
          <a:xfrm>
            <a:off x="7435873" y="448376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B5FA08C-44A5-4856-B091-F6459B0C6FF3}"/>
              </a:ext>
            </a:extLst>
          </p:cNvPr>
          <p:cNvCxnSpPr/>
          <p:nvPr/>
        </p:nvCxnSpPr>
        <p:spPr>
          <a:xfrm>
            <a:off x="8234149" y="4483767"/>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30B326A-5CF5-4191-A6AA-1F86349DE4D3}"/>
              </a:ext>
            </a:extLst>
          </p:cNvPr>
          <p:cNvCxnSpPr/>
          <p:nvPr/>
        </p:nvCxnSpPr>
        <p:spPr>
          <a:xfrm>
            <a:off x="8945340" y="4483766"/>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748AB0D-FD99-40E7-871B-D29ABEFB7F44}"/>
              </a:ext>
            </a:extLst>
          </p:cNvPr>
          <p:cNvCxnSpPr/>
          <p:nvPr/>
        </p:nvCxnSpPr>
        <p:spPr>
          <a:xfrm>
            <a:off x="9656531" y="4483765"/>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805947C-400C-49C8-9CF5-33762C0ACA92}"/>
              </a:ext>
            </a:extLst>
          </p:cNvPr>
          <p:cNvCxnSpPr/>
          <p:nvPr/>
        </p:nvCxnSpPr>
        <p:spPr>
          <a:xfrm>
            <a:off x="10469320" y="4483765"/>
            <a:ext cx="0" cy="92890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33966FD-668F-48E5-870A-C4C36F3D1350}"/>
              </a:ext>
            </a:extLst>
          </p:cNvPr>
          <p:cNvSpPr/>
          <p:nvPr/>
        </p:nvSpPr>
        <p:spPr>
          <a:xfrm>
            <a:off x="576100" y="5463814"/>
            <a:ext cx="1063989" cy="938951"/>
          </a:xfrm>
          <a:prstGeom prst="rect">
            <a:avLst/>
          </a:prstGeom>
        </p:spPr>
        <p:txBody>
          <a:bodyPr wrap="square">
            <a:spAutoFit/>
          </a:bodyPr>
          <a:lstStyle/>
          <a:p>
            <a:r>
              <a:rPr lang="en-AU" altLang="en-US" sz="2755">
                <a:latin typeface="Cambria" panose="02040503050406030204" pitchFamily="18" charset="0"/>
              </a:rPr>
              <a:t>x = 0</a:t>
            </a:r>
          </a:p>
          <a:p>
            <a:r>
              <a:rPr lang="en-AU" altLang="en-US" sz="2755">
                <a:latin typeface="Cambria" panose="02040503050406030204" pitchFamily="18" charset="0"/>
              </a:rPr>
              <a:t>y = 0</a:t>
            </a:r>
          </a:p>
        </p:txBody>
      </p:sp>
      <p:sp>
        <p:nvSpPr>
          <p:cNvPr id="26" name="Rectangle 25">
            <a:extLst>
              <a:ext uri="{FF2B5EF4-FFF2-40B4-BE49-F238E27FC236}">
                <a16:creationId xmlns:a16="http://schemas.microsoft.com/office/drawing/2014/main" id="{07C427F1-64F2-4F62-ACFC-AEECD40F3F48}"/>
              </a:ext>
            </a:extLst>
          </p:cNvPr>
          <p:cNvSpPr/>
          <p:nvPr/>
        </p:nvSpPr>
        <p:spPr>
          <a:xfrm>
            <a:off x="1582324" y="5456896"/>
            <a:ext cx="1063989" cy="938951"/>
          </a:xfrm>
          <a:prstGeom prst="rect">
            <a:avLst/>
          </a:prstGeom>
        </p:spPr>
        <p:txBody>
          <a:bodyPr wrap="square">
            <a:spAutoFit/>
          </a:bodyPr>
          <a:lstStyle/>
          <a:p>
            <a:r>
              <a:rPr lang="en-AU" altLang="en-US" sz="2755" b="1">
                <a:solidFill>
                  <a:srgbClr val="9429FF"/>
                </a:solidFill>
                <a:latin typeface="Cambria" panose="02040503050406030204" pitchFamily="18" charset="0"/>
              </a:rPr>
              <a:t>x = 1</a:t>
            </a:r>
          </a:p>
          <a:p>
            <a:r>
              <a:rPr lang="en-AU" altLang="en-US" sz="2755">
                <a:latin typeface="Cambria" panose="02040503050406030204" pitchFamily="18" charset="0"/>
              </a:rPr>
              <a:t>y = 0</a:t>
            </a:r>
          </a:p>
        </p:txBody>
      </p:sp>
      <p:sp>
        <p:nvSpPr>
          <p:cNvPr id="27" name="Rectangle 26">
            <a:extLst>
              <a:ext uri="{FF2B5EF4-FFF2-40B4-BE49-F238E27FC236}">
                <a16:creationId xmlns:a16="http://schemas.microsoft.com/office/drawing/2014/main" id="{2577E3F1-06C9-4E5F-8490-B84989434D03}"/>
              </a:ext>
            </a:extLst>
          </p:cNvPr>
          <p:cNvSpPr/>
          <p:nvPr/>
        </p:nvSpPr>
        <p:spPr>
          <a:xfrm>
            <a:off x="2588548" y="5456896"/>
            <a:ext cx="1063989" cy="938951"/>
          </a:xfrm>
          <a:prstGeom prst="rect">
            <a:avLst/>
          </a:prstGeom>
        </p:spPr>
        <p:txBody>
          <a:bodyPr wrap="square">
            <a:spAutoFit/>
          </a:bodyPr>
          <a:lstStyle/>
          <a:p>
            <a:r>
              <a:rPr lang="en-AU" altLang="en-US" sz="2755">
                <a:latin typeface="Cambria" panose="02040503050406030204" pitchFamily="18" charset="0"/>
              </a:rPr>
              <a:t>x = 2</a:t>
            </a:r>
          </a:p>
          <a:p>
            <a:r>
              <a:rPr lang="en-AU" altLang="en-US" sz="2755">
                <a:latin typeface="Cambria" panose="02040503050406030204" pitchFamily="18" charset="0"/>
              </a:rPr>
              <a:t>y = 0</a:t>
            </a:r>
          </a:p>
        </p:txBody>
      </p:sp>
      <p:sp>
        <p:nvSpPr>
          <p:cNvPr id="28" name="Rectangle 27">
            <a:extLst>
              <a:ext uri="{FF2B5EF4-FFF2-40B4-BE49-F238E27FC236}">
                <a16:creationId xmlns:a16="http://schemas.microsoft.com/office/drawing/2014/main" id="{B42785AE-9BC6-449F-870A-60BDCD016571}"/>
              </a:ext>
            </a:extLst>
          </p:cNvPr>
          <p:cNvSpPr/>
          <p:nvPr/>
        </p:nvSpPr>
        <p:spPr>
          <a:xfrm>
            <a:off x="3566010" y="5413348"/>
            <a:ext cx="1063989" cy="938951"/>
          </a:xfrm>
          <a:prstGeom prst="rect">
            <a:avLst/>
          </a:prstGeom>
        </p:spPr>
        <p:txBody>
          <a:bodyPr wrap="square">
            <a:spAutoFit/>
          </a:bodyPr>
          <a:lstStyle/>
          <a:p>
            <a:r>
              <a:rPr lang="en-AU" altLang="en-US" sz="2755">
                <a:latin typeface="Cambria" panose="02040503050406030204" pitchFamily="18" charset="0"/>
              </a:rPr>
              <a:t>x = 2</a:t>
            </a:r>
          </a:p>
          <a:p>
            <a:r>
              <a:rPr lang="en-AU" altLang="en-US" sz="2755">
                <a:latin typeface="Cambria" panose="02040503050406030204" pitchFamily="18" charset="0"/>
              </a:rPr>
              <a:t>y = 1</a:t>
            </a:r>
          </a:p>
        </p:txBody>
      </p:sp>
      <p:sp>
        <p:nvSpPr>
          <p:cNvPr id="29" name="Rectangle 28">
            <a:extLst>
              <a:ext uri="{FF2B5EF4-FFF2-40B4-BE49-F238E27FC236}">
                <a16:creationId xmlns:a16="http://schemas.microsoft.com/office/drawing/2014/main" id="{121A5028-E765-4356-93D8-3F720D9F7269}"/>
              </a:ext>
            </a:extLst>
          </p:cNvPr>
          <p:cNvSpPr/>
          <p:nvPr/>
        </p:nvSpPr>
        <p:spPr>
          <a:xfrm>
            <a:off x="4436856" y="5412667"/>
            <a:ext cx="1063989" cy="938951"/>
          </a:xfrm>
          <a:prstGeom prst="rect">
            <a:avLst/>
          </a:prstGeom>
        </p:spPr>
        <p:txBody>
          <a:bodyPr wrap="square">
            <a:spAutoFit/>
          </a:bodyPr>
          <a:lstStyle/>
          <a:p>
            <a:r>
              <a:rPr lang="en-AU" altLang="en-US" sz="2755">
                <a:latin typeface="Cambria" panose="02040503050406030204" pitchFamily="18" charset="0"/>
              </a:rPr>
              <a:t>x = 3</a:t>
            </a:r>
          </a:p>
          <a:p>
            <a:r>
              <a:rPr lang="en-AU" altLang="en-US" sz="2755">
                <a:latin typeface="Cambria" panose="02040503050406030204" pitchFamily="18" charset="0"/>
              </a:rPr>
              <a:t>y = 1</a:t>
            </a:r>
          </a:p>
        </p:txBody>
      </p:sp>
      <p:sp>
        <p:nvSpPr>
          <p:cNvPr id="30" name="Rectangle 29">
            <a:extLst>
              <a:ext uri="{FF2B5EF4-FFF2-40B4-BE49-F238E27FC236}">
                <a16:creationId xmlns:a16="http://schemas.microsoft.com/office/drawing/2014/main" id="{633966FD-668F-48E5-870A-C4C36F3D1350}"/>
              </a:ext>
            </a:extLst>
          </p:cNvPr>
          <p:cNvSpPr/>
          <p:nvPr/>
        </p:nvSpPr>
        <p:spPr>
          <a:xfrm>
            <a:off x="1061017" y="3862790"/>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31" name="Rectangle 30">
            <a:extLst>
              <a:ext uri="{FF2B5EF4-FFF2-40B4-BE49-F238E27FC236}">
                <a16:creationId xmlns:a16="http://schemas.microsoft.com/office/drawing/2014/main" id="{633966FD-668F-48E5-870A-C4C36F3D1350}"/>
              </a:ext>
            </a:extLst>
          </p:cNvPr>
          <p:cNvSpPr/>
          <p:nvPr/>
        </p:nvSpPr>
        <p:spPr>
          <a:xfrm>
            <a:off x="1824782" y="3819242"/>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32" name="Rectangle 31">
            <a:extLst>
              <a:ext uri="{FF2B5EF4-FFF2-40B4-BE49-F238E27FC236}">
                <a16:creationId xmlns:a16="http://schemas.microsoft.com/office/drawing/2014/main" id="{633966FD-668F-48E5-870A-C4C36F3D1350}"/>
              </a:ext>
            </a:extLst>
          </p:cNvPr>
          <p:cNvSpPr/>
          <p:nvPr/>
        </p:nvSpPr>
        <p:spPr>
          <a:xfrm>
            <a:off x="2729397" y="3824967"/>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33" name="Rectangle 32">
            <a:extLst>
              <a:ext uri="{FF2B5EF4-FFF2-40B4-BE49-F238E27FC236}">
                <a16:creationId xmlns:a16="http://schemas.microsoft.com/office/drawing/2014/main" id="{633966FD-668F-48E5-870A-C4C36F3D1350}"/>
              </a:ext>
            </a:extLst>
          </p:cNvPr>
          <p:cNvSpPr/>
          <p:nvPr/>
        </p:nvSpPr>
        <p:spPr>
          <a:xfrm>
            <a:off x="3518931" y="3821712"/>
            <a:ext cx="579073" cy="514908"/>
          </a:xfrm>
          <a:prstGeom prst="rect">
            <a:avLst/>
          </a:prstGeom>
        </p:spPr>
        <p:txBody>
          <a:bodyPr wrap="square">
            <a:spAutoFit/>
          </a:bodyPr>
          <a:lstStyle/>
          <a:p>
            <a:r>
              <a:rPr lang="en-AU" altLang="en-US" sz="2755">
                <a:latin typeface="Cambria" panose="02040503050406030204" pitchFamily="18" charset="0"/>
              </a:rPr>
              <a:t>s3</a:t>
            </a:r>
          </a:p>
        </p:txBody>
      </p:sp>
      <p:sp>
        <p:nvSpPr>
          <p:cNvPr id="34" name="Rectangle 33">
            <a:extLst>
              <a:ext uri="{FF2B5EF4-FFF2-40B4-BE49-F238E27FC236}">
                <a16:creationId xmlns:a16="http://schemas.microsoft.com/office/drawing/2014/main" id="{633966FD-668F-48E5-870A-C4C36F3D1350}"/>
              </a:ext>
            </a:extLst>
          </p:cNvPr>
          <p:cNvSpPr/>
          <p:nvPr/>
        </p:nvSpPr>
        <p:spPr>
          <a:xfrm>
            <a:off x="4308466" y="3819242"/>
            <a:ext cx="579073" cy="514908"/>
          </a:xfrm>
          <a:prstGeom prst="rect">
            <a:avLst/>
          </a:prstGeom>
        </p:spPr>
        <p:txBody>
          <a:bodyPr wrap="square">
            <a:spAutoFit/>
          </a:bodyPr>
          <a:lstStyle/>
          <a:p>
            <a:r>
              <a:rPr lang="en-AU" altLang="en-US" sz="2755">
                <a:latin typeface="Cambria" panose="02040503050406030204" pitchFamily="18" charset="0"/>
              </a:rPr>
              <a:t>s4</a:t>
            </a:r>
          </a:p>
        </p:txBody>
      </p:sp>
      <p:sp>
        <p:nvSpPr>
          <p:cNvPr id="35" name="Rectangle 34">
            <a:extLst>
              <a:ext uri="{FF2B5EF4-FFF2-40B4-BE49-F238E27FC236}">
                <a16:creationId xmlns:a16="http://schemas.microsoft.com/office/drawing/2014/main" id="{633966FD-668F-48E5-870A-C4C36F3D1350}"/>
              </a:ext>
            </a:extLst>
          </p:cNvPr>
          <p:cNvSpPr/>
          <p:nvPr/>
        </p:nvSpPr>
        <p:spPr>
          <a:xfrm>
            <a:off x="4968850" y="3819242"/>
            <a:ext cx="579073" cy="514908"/>
          </a:xfrm>
          <a:prstGeom prst="rect">
            <a:avLst/>
          </a:prstGeom>
        </p:spPr>
        <p:txBody>
          <a:bodyPr wrap="square">
            <a:spAutoFit/>
          </a:bodyPr>
          <a:lstStyle/>
          <a:p>
            <a:r>
              <a:rPr lang="en-AU" altLang="en-US" sz="2755">
                <a:latin typeface="Cambria" panose="02040503050406030204" pitchFamily="18" charset="0"/>
              </a:rPr>
              <a:t>s5</a:t>
            </a:r>
          </a:p>
        </p:txBody>
      </p:sp>
      <p:sp>
        <p:nvSpPr>
          <p:cNvPr id="36" name="Rectangle 35">
            <a:extLst>
              <a:ext uri="{FF2B5EF4-FFF2-40B4-BE49-F238E27FC236}">
                <a16:creationId xmlns:a16="http://schemas.microsoft.com/office/drawing/2014/main" id="{633966FD-668F-48E5-870A-C4C36F3D1350}"/>
              </a:ext>
            </a:extLst>
          </p:cNvPr>
          <p:cNvSpPr/>
          <p:nvPr/>
        </p:nvSpPr>
        <p:spPr>
          <a:xfrm>
            <a:off x="5629234" y="3812323"/>
            <a:ext cx="2926287" cy="514908"/>
          </a:xfrm>
          <a:prstGeom prst="rect">
            <a:avLst/>
          </a:prstGeom>
        </p:spPr>
        <p:txBody>
          <a:bodyPr wrap="square">
            <a:spAutoFit/>
          </a:bodyPr>
          <a:lstStyle/>
          <a:p>
            <a:r>
              <a:rPr lang="en-AU" altLang="en-US" sz="2755">
                <a:latin typeface="Cambria" panose="02040503050406030204" pitchFamily="18" charset="0"/>
              </a:rPr>
              <a:t>and so on...</a:t>
            </a:r>
          </a:p>
        </p:txBody>
      </p:sp>
      <p:sp>
        <p:nvSpPr>
          <p:cNvPr id="37" name="Rectangle 36">
            <a:extLst>
              <a:ext uri="{FF2B5EF4-FFF2-40B4-BE49-F238E27FC236}">
                <a16:creationId xmlns:a16="http://schemas.microsoft.com/office/drawing/2014/main" id="{633966FD-668F-48E5-870A-C4C36F3D1350}"/>
              </a:ext>
            </a:extLst>
          </p:cNvPr>
          <p:cNvSpPr/>
          <p:nvPr/>
        </p:nvSpPr>
        <p:spPr>
          <a:xfrm>
            <a:off x="5668503" y="5569205"/>
            <a:ext cx="2926287" cy="514908"/>
          </a:xfrm>
          <a:prstGeom prst="rect">
            <a:avLst/>
          </a:prstGeom>
        </p:spPr>
        <p:txBody>
          <a:bodyPr wrap="square">
            <a:spAutoFit/>
          </a:bodyPr>
          <a:lstStyle/>
          <a:p>
            <a:r>
              <a:rPr lang="en-AU" altLang="en-US" sz="2755">
                <a:latin typeface="Cambria" panose="02040503050406030204" pitchFamily="18" charset="0"/>
              </a:rPr>
              <a:t>and so on...</a:t>
            </a:r>
          </a:p>
        </p:txBody>
      </p:sp>
      <p:sp>
        <p:nvSpPr>
          <p:cNvPr id="38" name="Rectangle 37"/>
          <p:cNvSpPr/>
          <p:nvPr/>
        </p:nvSpPr>
        <p:spPr>
          <a:xfrm>
            <a:off x="675661" y="2358468"/>
            <a:ext cx="6160697" cy="514908"/>
          </a:xfrm>
          <a:prstGeom prst="rect">
            <a:avLst/>
          </a:prstGeom>
        </p:spPr>
        <p:txBody>
          <a:bodyPr wrap="square">
            <a:spAutoFit/>
          </a:bodyPr>
          <a:lstStyle/>
          <a:p>
            <a:r>
              <a:rPr lang="en-AU" altLang="en-US" sz="2755">
                <a:latin typeface="Cambria" panose="02040503050406030204" pitchFamily="18" charset="0"/>
              </a:rPr>
              <a:t>Does </a:t>
            </a:r>
            <a:r>
              <a:rPr lang="en-AU" altLang="en-US" sz="2755" b="1">
                <a:latin typeface="Cambria" panose="02040503050406030204" pitchFamily="18" charset="0"/>
              </a:rPr>
              <a:t>X</a:t>
            </a:r>
            <a:r>
              <a:rPr lang="en-AU" altLang="en-US" sz="2755">
                <a:latin typeface="Cambria" panose="02040503050406030204" pitchFamily="18" charset="0"/>
              </a:rPr>
              <a:t>(x = 1) hold on the trace below?</a:t>
            </a:r>
            <a:endParaRPr lang="en-AU" altLang="en-US" sz="2755" b="1">
              <a:latin typeface="Cambria" panose="02040503050406030204" pitchFamily="18" charset="0"/>
            </a:endParaRPr>
          </a:p>
        </p:txBody>
      </p:sp>
      <p:sp>
        <p:nvSpPr>
          <p:cNvPr id="39" name="Rectangle 38"/>
          <p:cNvSpPr/>
          <p:nvPr/>
        </p:nvSpPr>
        <p:spPr>
          <a:xfrm>
            <a:off x="6576342" y="2369322"/>
            <a:ext cx="1110608" cy="514908"/>
          </a:xfrm>
          <a:prstGeom prst="rect">
            <a:avLst/>
          </a:prstGeom>
        </p:spPr>
        <p:txBody>
          <a:bodyPr wrap="square">
            <a:spAutoFit/>
          </a:bodyPr>
          <a:lstStyle/>
          <a:p>
            <a:r>
              <a:rPr lang="en-AU" altLang="en-US" sz="2755" b="1">
                <a:solidFill>
                  <a:srgbClr val="009900"/>
                </a:solidFill>
                <a:latin typeface="Cambria" panose="02040503050406030204" pitchFamily="18" charset="0"/>
              </a:rPr>
              <a:t>Yes</a:t>
            </a:r>
          </a:p>
        </p:txBody>
      </p:sp>
      <p:sp>
        <p:nvSpPr>
          <p:cNvPr id="40" name="Rectangle 39"/>
          <p:cNvSpPr/>
          <p:nvPr/>
        </p:nvSpPr>
        <p:spPr>
          <a:xfrm>
            <a:off x="576100" y="3043421"/>
            <a:ext cx="5693992" cy="514908"/>
          </a:xfrm>
          <a:prstGeom prst="rect">
            <a:avLst/>
          </a:prstGeom>
        </p:spPr>
        <p:txBody>
          <a:bodyPr wrap="square">
            <a:spAutoFit/>
          </a:bodyPr>
          <a:lstStyle/>
          <a:p>
            <a:r>
              <a:rPr lang="en-AU" altLang="en-US" sz="2755">
                <a:latin typeface="Cambria" panose="02040503050406030204" pitchFamily="18" charset="0"/>
              </a:rPr>
              <a:t>Starting at s0, in the next state, x = 1.</a:t>
            </a:r>
            <a:endParaRPr lang="en-AU" altLang="en-US" sz="2755" b="1">
              <a:latin typeface="Cambria" panose="02040503050406030204" pitchFamily="18" charset="0"/>
            </a:endParaRPr>
          </a:p>
        </p:txBody>
      </p:sp>
      <p:sp>
        <p:nvSpPr>
          <p:cNvPr id="41" name="Rectangle 40">
            <a:extLst>
              <a:ext uri="{FF2B5EF4-FFF2-40B4-BE49-F238E27FC236}">
                <a16:creationId xmlns:a16="http://schemas.microsoft.com/office/drawing/2014/main" id="{C7DC8120-21C6-4819-B7B5-4F81E8A992F3}"/>
              </a:ext>
            </a:extLst>
          </p:cNvPr>
          <p:cNvSpPr/>
          <p:nvPr/>
        </p:nvSpPr>
        <p:spPr>
          <a:xfrm>
            <a:off x="7686950" y="1960315"/>
            <a:ext cx="4189091" cy="2212144"/>
          </a:xfrm>
          <a:prstGeom prst="rect">
            <a:avLst/>
          </a:prstGeom>
        </p:spPr>
        <p:txBody>
          <a:bodyPr wrap="square">
            <a:spAutoFit/>
          </a:bodyPr>
          <a:lstStyle/>
          <a:p>
            <a:r>
              <a:rPr lang="en-AU" altLang="en-US" sz="2755">
                <a:latin typeface="Cambria" panose="02040503050406030204" pitchFamily="18" charset="0"/>
              </a:rPr>
              <a:t>If the formula has just an </a:t>
            </a:r>
            <a:r>
              <a:rPr lang="en-AU" altLang="en-US" sz="2755" b="1">
                <a:latin typeface="Cambria" panose="02040503050406030204" pitchFamily="18" charset="0"/>
              </a:rPr>
              <a:t>X</a:t>
            </a:r>
            <a:r>
              <a:rPr lang="en-AU" altLang="en-US" sz="2755">
                <a:latin typeface="Cambria" panose="02040503050406030204" pitchFamily="18" charset="0"/>
              </a:rPr>
              <a:t> by itself like this one, then you only look at the 2</a:t>
            </a:r>
            <a:r>
              <a:rPr lang="en-AU" altLang="en-US" sz="2755" baseline="30000">
                <a:latin typeface="Cambria" panose="02040503050406030204" pitchFamily="18" charset="0"/>
              </a:rPr>
              <a:t>nd</a:t>
            </a:r>
            <a:r>
              <a:rPr lang="en-AU" altLang="en-US" sz="2755">
                <a:latin typeface="Cambria" panose="02040503050406030204" pitchFamily="18" charset="0"/>
              </a:rPr>
              <a:t> state (s1 in the example).</a:t>
            </a:r>
            <a:endParaRPr lang="en-AU" altLang="en-US" sz="2755" b="1">
              <a:latin typeface="Cambria" panose="02040503050406030204" pitchFamily="18" charset="0"/>
            </a:endParaRPr>
          </a:p>
        </p:txBody>
      </p:sp>
    </p:spTree>
    <p:extLst>
      <p:ext uri="{BB962C8B-B14F-4D97-AF65-F5344CB8AC3E}">
        <p14:creationId xmlns:p14="http://schemas.microsoft.com/office/powerpoint/2010/main" val="304718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Implies with Next</a:t>
            </a:r>
            <a:endParaRPr lang="en-US" sz="4330" dirty="0"/>
          </a:p>
        </p:txBody>
      </p:sp>
      <p:sp>
        <p:nvSpPr>
          <p:cNvPr id="4" name="Rectangle 3"/>
          <p:cNvSpPr/>
          <p:nvPr/>
        </p:nvSpPr>
        <p:spPr>
          <a:xfrm>
            <a:off x="692211" y="1656813"/>
            <a:ext cx="10671587" cy="514908"/>
          </a:xfrm>
          <a:prstGeom prst="rect">
            <a:avLst/>
          </a:prstGeom>
        </p:spPr>
        <p:txBody>
          <a:bodyPr wrap="square">
            <a:spAutoFit/>
          </a:bodyPr>
          <a:lstStyle/>
          <a:p>
            <a:r>
              <a:rPr lang="en-AU" altLang="en-US" sz="2755">
                <a:latin typeface="Cambria" panose="02040503050406030204" pitchFamily="18" charset="0"/>
              </a:rPr>
              <a:t>What about if it was </a:t>
            </a:r>
            <a:r>
              <a:rPr lang="en-AU" altLang="en-US" sz="2755" b="1">
                <a:latin typeface="Cambria" panose="02040503050406030204" pitchFamily="18" charset="0"/>
              </a:rPr>
              <a:t>G</a:t>
            </a:r>
            <a:r>
              <a:rPr lang="en-AU" altLang="en-US" sz="2755">
                <a:latin typeface="Cambria" panose="02040503050406030204" pitchFamily="18" charset="0"/>
              </a:rPr>
              <a:t>(x = 2 =&gt; </a:t>
            </a:r>
            <a:r>
              <a:rPr lang="en-AU" altLang="en-US" sz="2755" b="1">
                <a:latin typeface="Cambria" panose="02040503050406030204" pitchFamily="18" charset="0"/>
              </a:rPr>
              <a:t>X</a:t>
            </a:r>
            <a:r>
              <a:rPr lang="en-AU" altLang="en-US" sz="2755">
                <a:latin typeface="Cambria" panose="02040503050406030204" pitchFamily="18" charset="0"/>
              </a:rPr>
              <a:t>(y = 1))?</a:t>
            </a:r>
          </a:p>
        </p:txBody>
      </p:sp>
      <p:cxnSp>
        <p:nvCxnSpPr>
          <p:cNvPr id="5" name="Straight Connector 4">
            <a:extLst>
              <a:ext uri="{FF2B5EF4-FFF2-40B4-BE49-F238E27FC236}">
                <a16:creationId xmlns:a16="http://schemas.microsoft.com/office/drawing/2014/main" id="{70035E97-9653-467F-957E-E2B66FFBEEAD}"/>
              </a:ext>
            </a:extLst>
          </p:cNvPr>
          <p:cNvCxnSpPr/>
          <p:nvPr/>
        </p:nvCxnSpPr>
        <p:spPr>
          <a:xfrm>
            <a:off x="1032642" y="5049821"/>
            <a:ext cx="9957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4E3937-8BDA-4D82-9DB7-498356524063}"/>
              </a:ext>
            </a:extLst>
          </p:cNvPr>
          <p:cNvCxnSpPr/>
          <p:nvPr/>
        </p:nvCxnSpPr>
        <p:spPr>
          <a:xfrm>
            <a:off x="1335297" y="4483772"/>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5D1EE3E-2855-4ACA-82B7-B0F17EAF9374}"/>
              </a:ext>
            </a:extLst>
          </p:cNvPr>
          <p:cNvCxnSpPr/>
          <p:nvPr/>
        </p:nvCxnSpPr>
        <p:spPr>
          <a:xfrm>
            <a:off x="2133574" y="448377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9C7EEDD-840F-463E-8447-D4DA3BD04095}"/>
              </a:ext>
            </a:extLst>
          </p:cNvPr>
          <p:cNvCxnSpPr/>
          <p:nvPr/>
        </p:nvCxnSpPr>
        <p:spPr>
          <a:xfrm>
            <a:off x="3018933" y="448377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8132D7-92F3-4F11-868D-897F85B4B605}"/>
              </a:ext>
            </a:extLst>
          </p:cNvPr>
          <p:cNvCxnSpPr/>
          <p:nvPr/>
        </p:nvCxnSpPr>
        <p:spPr>
          <a:xfrm>
            <a:off x="3875266" y="4483770"/>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EA4CF88-F149-4FFC-99A4-5AB86E52C7B6}"/>
              </a:ext>
            </a:extLst>
          </p:cNvPr>
          <p:cNvCxnSpPr/>
          <p:nvPr/>
        </p:nvCxnSpPr>
        <p:spPr>
          <a:xfrm>
            <a:off x="4629999"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CBA9DCC-D712-4AA9-AC69-B7B6670C3372}"/>
              </a:ext>
            </a:extLst>
          </p:cNvPr>
          <p:cNvCxnSpPr/>
          <p:nvPr/>
        </p:nvCxnSpPr>
        <p:spPr>
          <a:xfrm>
            <a:off x="5341190"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621BFA-5947-4913-9C28-4714B35DF2A3}"/>
              </a:ext>
            </a:extLst>
          </p:cNvPr>
          <p:cNvCxnSpPr/>
          <p:nvPr/>
        </p:nvCxnSpPr>
        <p:spPr>
          <a:xfrm>
            <a:off x="6028004"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92DD19-B05C-4B19-8987-E094CA716701}"/>
              </a:ext>
            </a:extLst>
          </p:cNvPr>
          <p:cNvCxnSpPr/>
          <p:nvPr/>
        </p:nvCxnSpPr>
        <p:spPr>
          <a:xfrm>
            <a:off x="6724682" y="448376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DBE588-C16D-423E-9050-E4C4ED6985CC}"/>
              </a:ext>
            </a:extLst>
          </p:cNvPr>
          <p:cNvCxnSpPr/>
          <p:nvPr/>
        </p:nvCxnSpPr>
        <p:spPr>
          <a:xfrm>
            <a:off x="7435873" y="448376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B5FA08C-44A5-4856-B091-F6459B0C6FF3}"/>
              </a:ext>
            </a:extLst>
          </p:cNvPr>
          <p:cNvCxnSpPr/>
          <p:nvPr/>
        </p:nvCxnSpPr>
        <p:spPr>
          <a:xfrm>
            <a:off x="8234149" y="4483767"/>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30B326A-5CF5-4191-A6AA-1F86349DE4D3}"/>
              </a:ext>
            </a:extLst>
          </p:cNvPr>
          <p:cNvCxnSpPr/>
          <p:nvPr/>
        </p:nvCxnSpPr>
        <p:spPr>
          <a:xfrm>
            <a:off x="8945340" y="4483766"/>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748AB0D-FD99-40E7-871B-D29ABEFB7F44}"/>
              </a:ext>
            </a:extLst>
          </p:cNvPr>
          <p:cNvCxnSpPr/>
          <p:nvPr/>
        </p:nvCxnSpPr>
        <p:spPr>
          <a:xfrm>
            <a:off x="9656531" y="4483765"/>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805947C-400C-49C8-9CF5-33762C0ACA92}"/>
              </a:ext>
            </a:extLst>
          </p:cNvPr>
          <p:cNvCxnSpPr/>
          <p:nvPr/>
        </p:nvCxnSpPr>
        <p:spPr>
          <a:xfrm>
            <a:off x="10469320" y="4483765"/>
            <a:ext cx="0" cy="92890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33966FD-668F-48E5-870A-C4C36F3D1350}"/>
              </a:ext>
            </a:extLst>
          </p:cNvPr>
          <p:cNvSpPr/>
          <p:nvPr/>
        </p:nvSpPr>
        <p:spPr>
          <a:xfrm>
            <a:off x="576100" y="5463814"/>
            <a:ext cx="1063989" cy="938951"/>
          </a:xfrm>
          <a:prstGeom prst="rect">
            <a:avLst/>
          </a:prstGeom>
        </p:spPr>
        <p:txBody>
          <a:bodyPr wrap="square">
            <a:spAutoFit/>
          </a:bodyPr>
          <a:lstStyle/>
          <a:p>
            <a:r>
              <a:rPr lang="en-AU" altLang="en-US" sz="2755">
                <a:latin typeface="Cambria" panose="02040503050406030204" pitchFamily="18" charset="0"/>
              </a:rPr>
              <a:t>x = 0</a:t>
            </a:r>
          </a:p>
          <a:p>
            <a:r>
              <a:rPr lang="en-AU" altLang="en-US" sz="2755">
                <a:latin typeface="Cambria" panose="02040503050406030204" pitchFamily="18" charset="0"/>
              </a:rPr>
              <a:t>y = 0</a:t>
            </a:r>
          </a:p>
        </p:txBody>
      </p:sp>
      <p:sp>
        <p:nvSpPr>
          <p:cNvPr id="26" name="Rectangle 25">
            <a:extLst>
              <a:ext uri="{FF2B5EF4-FFF2-40B4-BE49-F238E27FC236}">
                <a16:creationId xmlns:a16="http://schemas.microsoft.com/office/drawing/2014/main" id="{07C427F1-64F2-4F62-ACFC-AEECD40F3F48}"/>
              </a:ext>
            </a:extLst>
          </p:cNvPr>
          <p:cNvSpPr/>
          <p:nvPr/>
        </p:nvSpPr>
        <p:spPr>
          <a:xfrm>
            <a:off x="1582324" y="5456896"/>
            <a:ext cx="1063989" cy="938951"/>
          </a:xfrm>
          <a:prstGeom prst="rect">
            <a:avLst/>
          </a:prstGeom>
        </p:spPr>
        <p:txBody>
          <a:bodyPr wrap="square">
            <a:spAutoFit/>
          </a:bodyPr>
          <a:lstStyle/>
          <a:p>
            <a:r>
              <a:rPr lang="en-AU" altLang="en-US" sz="2755">
                <a:latin typeface="Cambria" panose="02040503050406030204" pitchFamily="18" charset="0"/>
              </a:rPr>
              <a:t>x = 1</a:t>
            </a:r>
          </a:p>
          <a:p>
            <a:r>
              <a:rPr lang="en-AU" altLang="en-US" sz="2755">
                <a:latin typeface="Cambria" panose="02040503050406030204" pitchFamily="18" charset="0"/>
              </a:rPr>
              <a:t>y = 0</a:t>
            </a:r>
          </a:p>
        </p:txBody>
      </p:sp>
      <p:sp>
        <p:nvSpPr>
          <p:cNvPr id="27" name="Rectangle 26">
            <a:extLst>
              <a:ext uri="{FF2B5EF4-FFF2-40B4-BE49-F238E27FC236}">
                <a16:creationId xmlns:a16="http://schemas.microsoft.com/office/drawing/2014/main" id="{2577E3F1-06C9-4E5F-8490-B84989434D03}"/>
              </a:ext>
            </a:extLst>
          </p:cNvPr>
          <p:cNvSpPr/>
          <p:nvPr/>
        </p:nvSpPr>
        <p:spPr>
          <a:xfrm>
            <a:off x="2588548" y="5456896"/>
            <a:ext cx="1063989" cy="938951"/>
          </a:xfrm>
          <a:prstGeom prst="rect">
            <a:avLst/>
          </a:prstGeom>
        </p:spPr>
        <p:txBody>
          <a:bodyPr wrap="square">
            <a:spAutoFit/>
          </a:bodyPr>
          <a:lstStyle/>
          <a:p>
            <a:r>
              <a:rPr lang="en-AU" altLang="en-US" sz="2755">
                <a:latin typeface="Cambria" panose="02040503050406030204" pitchFamily="18" charset="0"/>
              </a:rPr>
              <a:t>x = 2</a:t>
            </a:r>
          </a:p>
          <a:p>
            <a:r>
              <a:rPr lang="en-AU" altLang="en-US" sz="2755">
                <a:latin typeface="Cambria" panose="02040503050406030204" pitchFamily="18" charset="0"/>
              </a:rPr>
              <a:t>y = 0</a:t>
            </a:r>
          </a:p>
        </p:txBody>
      </p:sp>
      <p:sp>
        <p:nvSpPr>
          <p:cNvPr id="28" name="Rectangle 27">
            <a:extLst>
              <a:ext uri="{FF2B5EF4-FFF2-40B4-BE49-F238E27FC236}">
                <a16:creationId xmlns:a16="http://schemas.microsoft.com/office/drawing/2014/main" id="{B42785AE-9BC6-449F-870A-60BDCD016571}"/>
              </a:ext>
            </a:extLst>
          </p:cNvPr>
          <p:cNvSpPr/>
          <p:nvPr/>
        </p:nvSpPr>
        <p:spPr>
          <a:xfrm>
            <a:off x="3566010" y="5413348"/>
            <a:ext cx="1063989" cy="938951"/>
          </a:xfrm>
          <a:prstGeom prst="rect">
            <a:avLst/>
          </a:prstGeom>
        </p:spPr>
        <p:txBody>
          <a:bodyPr wrap="square">
            <a:spAutoFit/>
          </a:bodyPr>
          <a:lstStyle/>
          <a:p>
            <a:r>
              <a:rPr lang="en-AU" altLang="en-US" sz="2755">
                <a:latin typeface="Cambria" panose="02040503050406030204" pitchFamily="18" charset="0"/>
              </a:rPr>
              <a:t>x = 2</a:t>
            </a:r>
          </a:p>
          <a:p>
            <a:r>
              <a:rPr lang="en-AU" altLang="en-US" sz="2755">
                <a:latin typeface="Cambria" panose="02040503050406030204" pitchFamily="18" charset="0"/>
              </a:rPr>
              <a:t>y = 1</a:t>
            </a:r>
          </a:p>
        </p:txBody>
      </p:sp>
      <p:sp>
        <p:nvSpPr>
          <p:cNvPr id="29" name="Rectangle 28">
            <a:extLst>
              <a:ext uri="{FF2B5EF4-FFF2-40B4-BE49-F238E27FC236}">
                <a16:creationId xmlns:a16="http://schemas.microsoft.com/office/drawing/2014/main" id="{121A5028-E765-4356-93D8-3F720D9F7269}"/>
              </a:ext>
            </a:extLst>
          </p:cNvPr>
          <p:cNvSpPr/>
          <p:nvPr/>
        </p:nvSpPr>
        <p:spPr>
          <a:xfrm>
            <a:off x="4436856" y="5412667"/>
            <a:ext cx="1063989" cy="938951"/>
          </a:xfrm>
          <a:prstGeom prst="rect">
            <a:avLst/>
          </a:prstGeom>
        </p:spPr>
        <p:txBody>
          <a:bodyPr wrap="square">
            <a:spAutoFit/>
          </a:bodyPr>
          <a:lstStyle/>
          <a:p>
            <a:r>
              <a:rPr lang="en-AU" altLang="en-US" sz="2755">
                <a:latin typeface="Cambria" panose="02040503050406030204" pitchFamily="18" charset="0"/>
              </a:rPr>
              <a:t>x = 3</a:t>
            </a:r>
          </a:p>
          <a:p>
            <a:r>
              <a:rPr lang="en-AU" altLang="en-US" sz="2755">
                <a:latin typeface="Cambria" panose="02040503050406030204" pitchFamily="18" charset="0"/>
              </a:rPr>
              <a:t>y = 1</a:t>
            </a:r>
          </a:p>
        </p:txBody>
      </p:sp>
      <p:sp>
        <p:nvSpPr>
          <p:cNvPr id="30" name="Rectangle 29">
            <a:extLst>
              <a:ext uri="{FF2B5EF4-FFF2-40B4-BE49-F238E27FC236}">
                <a16:creationId xmlns:a16="http://schemas.microsoft.com/office/drawing/2014/main" id="{633966FD-668F-48E5-870A-C4C36F3D1350}"/>
              </a:ext>
            </a:extLst>
          </p:cNvPr>
          <p:cNvSpPr/>
          <p:nvPr/>
        </p:nvSpPr>
        <p:spPr>
          <a:xfrm>
            <a:off x="1061017" y="3862790"/>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31" name="Rectangle 30">
            <a:extLst>
              <a:ext uri="{FF2B5EF4-FFF2-40B4-BE49-F238E27FC236}">
                <a16:creationId xmlns:a16="http://schemas.microsoft.com/office/drawing/2014/main" id="{633966FD-668F-48E5-870A-C4C36F3D1350}"/>
              </a:ext>
            </a:extLst>
          </p:cNvPr>
          <p:cNvSpPr/>
          <p:nvPr/>
        </p:nvSpPr>
        <p:spPr>
          <a:xfrm>
            <a:off x="1824782" y="3819242"/>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32" name="Rectangle 31">
            <a:extLst>
              <a:ext uri="{FF2B5EF4-FFF2-40B4-BE49-F238E27FC236}">
                <a16:creationId xmlns:a16="http://schemas.microsoft.com/office/drawing/2014/main" id="{633966FD-668F-48E5-870A-C4C36F3D1350}"/>
              </a:ext>
            </a:extLst>
          </p:cNvPr>
          <p:cNvSpPr/>
          <p:nvPr/>
        </p:nvSpPr>
        <p:spPr>
          <a:xfrm>
            <a:off x="2729397" y="3824967"/>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33" name="Rectangle 32">
            <a:extLst>
              <a:ext uri="{FF2B5EF4-FFF2-40B4-BE49-F238E27FC236}">
                <a16:creationId xmlns:a16="http://schemas.microsoft.com/office/drawing/2014/main" id="{633966FD-668F-48E5-870A-C4C36F3D1350}"/>
              </a:ext>
            </a:extLst>
          </p:cNvPr>
          <p:cNvSpPr/>
          <p:nvPr/>
        </p:nvSpPr>
        <p:spPr>
          <a:xfrm>
            <a:off x="3518931" y="3821712"/>
            <a:ext cx="579073" cy="514908"/>
          </a:xfrm>
          <a:prstGeom prst="rect">
            <a:avLst/>
          </a:prstGeom>
        </p:spPr>
        <p:txBody>
          <a:bodyPr wrap="square">
            <a:spAutoFit/>
          </a:bodyPr>
          <a:lstStyle/>
          <a:p>
            <a:r>
              <a:rPr lang="en-AU" altLang="en-US" sz="2755">
                <a:latin typeface="Cambria" panose="02040503050406030204" pitchFamily="18" charset="0"/>
              </a:rPr>
              <a:t>s3</a:t>
            </a:r>
          </a:p>
        </p:txBody>
      </p:sp>
      <p:sp>
        <p:nvSpPr>
          <p:cNvPr id="34" name="Rectangle 33">
            <a:extLst>
              <a:ext uri="{FF2B5EF4-FFF2-40B4-BE49-F238E27FC236}">
                <a16:creationId xmlns:a16="http://schemas.microsoft.com/office/drawing/2014/main" id="{633966FD-668F-48E5-870A-C4C36F3D1350}"/>
              </a:ext>
            </a:extLst>
          </p:cNvPr>
          <p:cNvSpPr/>
          <p:nvPr/>
        </p:nvSpPr>
        <p:spPr>
          <a:xfrm>
            <a:off x="4308466" y="3819242"/>
            <a:ext cx="579073" cy="514908"/>
          </a:xfrm>
          <a:prstGeom prst="rect">
            <a:avLst/>
          </a:prstGeom>
        </p:spPr>
        <p:txBody>
          <a:bodyPr wrap="square">
            <a:spAutoFit/>
          </a:bodyPr>
          <a:lstStyle/>
          <a:p>
            <a:r>
              <a:rPr lang="en-AU" altLang="en-US" sz="2755">
                <a:latin typeface="Cambria" panose="02040503050406030204" pitchFamily="18" charset="0"/>
              </a:rPr>
              <a:t>s4</a:t>
            </a:r>
          </a:p>
        </p:txBody>
      </p:sp>
      <p:sp>
        <p:nvSpPr>
          <p:cNvPr id="35" name="Rectangle 34">
            <a:extLst>
              <a:ext uri="{FF2B5EF4-FFF2-40B4-BE49-F238E27FC236}">
                <a16:creationId xmlns:a16="http://schemas.microsoft.com/office/drawing/2014/main" id="{633966FD-668F-48E5-870A-C4C36F3D1350}"/>
              </a:ext>
            </a:extLst>
          </p:cNvPr>
          <p:cNvSpPr/>
          <p:nvPr/>
        </p:nvSpPr>
        <p:spPr>
          <a:xfrm>
            <a:off x="4968850" y="3819242"/>
            <a:ext cx="579073" cy="514908"/>
          </a:xfrm>
          <a:prstGeom prst="rect">
            <a:avLst/>
          </a:prstGeom>
        </p:spPr>
        <p:txBody>
          <a:bodyPr wrap="square">
            <a:spAutoFit/>
          </a:bodyPr>
          <a:lstStyle/>
          <a:p>
            <a:r>
              <a:rPr lang="en-AU" altLang="en-US" sz="2755">
                <a:latin typeface="Cambria" panose="02040503050406030204" pitchFamily="18" charset="0"/>
              </a:rPr>
              <a:t>s5</a:t>
            </a:r>
          </a:p>
        </p:txBody>
      </p:sp>
      <p:sp>
        <p:nvSpPr>
          <p:cNvPr id="36" name="Rectangle 35">
            <a:extLst>
              <a:ext uri="{FF2B5EF4-FFF2-40B4-BE49-F238E27FC236}">
                <a16:creationId xmlns:a16="http://schemas.microsoft.com/office/drawing/2014/main" id="{633966FD-668F-48E5-870A-C4C36F3D1350}"/>
              </a:ext>
            </a:extLst>
          </p:cNvPr>
          <p:cNvSpPr/>
          <p:nvPr/>
        </p:nvSpPr>
        <p:spPr>
          <a:xfrm>
            <a:off x="5629234" y="3812323"/>
            <a:ext cx="2926287" cy="514908"/>
          </a:xfrm>
          <a:prstGeom prst="rect">
            <a:avLst/>
          </a:prstGeom>
        </p:spPr>
        <p:txBody>
          <a:bodyPr wrap="square">
            <a:spAutoFit/>
          </a:bodyPr>
          <a:lstStyle/>
          <a:p>
            <a:r>
              <a:rPr lang="en-AU" altLang="en-US" sz="2755">
                <a:latin typeface="Cambria" panose="02040503050406030204" pitchFamily="18" charset="0"/>
              </a:rPr>
              <a:t>and so on...</a:t>
            </a:r>
          </a:p>
        </p:txBody>
      </p:sp>
      <p:sp>
        <p:nvSpPr>
          <p:cNvPr id="37" name="Rectangle 36">
            <a:extLst>
              <a:ext uri="{FF2B5EF4-FFF2-40B4-BE49-F238E27FC236}">
                <a16:creationId xmlns:a16="http://schemas.microsoft.com/office/drawing/2014/main" id="{633966FD-668F-48E5-870A-C4C36F3D1350}"/>
              </a:ext>
            </a:extLst>
          </p:cNvPr>
          <p:cNvSpPr/>
          <p:nvPr/>
        </p:nvSpPr>
        <p:spPr>
          <a:xfrm>
            <a:off x="5668503" y="5569205"/>
            <a:ext cx="5753721" cy="514908"/>
          </a:xfrm>
          <a:prstGeom prst="rect">
            <a:avLst/>
          </a:prstGeom>
        </p:spPr>
        <p:txBody>
          <a:bodyPr wrap="square">
            <a:spAutoFit/>
          </a:bodyPr>
          <a:lstStyle/>
          <a:p>
            <a:r>
              <a:rPr lang="en-AU" altLang="en-US" sz="2755">
                <a:latin typeface="Cambria" panose="02040503050406030204" pitchFamily="18" charset="0"/>
              </a:rPr>
              <a:t>and so on with no changes to x or y.</a:t>
            </a:r>
          </a:p>
        </p:txBody>
      </p:sp>
      <p:sp>
        <p:nvSpPr>
          <p:cNvPr id="38" name="Rectangle 37"/>
          <p:cNvSpPr/>
          <p:nvPr/>
        </p:nvSpPr>
        <p:spPr>
          <a:xfrm>
            <a:off x="675661" y="2358468"/>
            <a:ext cx="7558488" cy="514908"/>
          </a:xfrm>
          <a:prstGeom prst="rect">
            <a:avLst/>
          </a:prstGeom>
        </p:spPr>
        <p:txBody>
          <a:bodyPr wrap="square">
            <a:spAutoFit/>
          </a:bodyPr>
          <a:lstStyle/>
          <a:p>
            <a:r>
              <a:rPr lang="en-AU" altLang="en-US" sz="2755">
                <a:latin typeface="Cambria" panose="02040503050406030204" pitchFamily="18" charset="0"/>
              </a:rPr>
              <a:t>Does the property hold on the trace below?</a:t>
            </a:r>
            <a:endParaRPr lang="en-AU" altLang="en-US" sz="2755" b="1">
              <a:latin typeface="Cambria" panose="02040503050406030204" pitchFamily="18" charset="0"/>
            </a:endParaRPr>
          </a:p>
        </p:txBody>
      </p:sp>
      <p:sp>
        <p:nvSpPr>
          <p:cNvPr id="40" name="Rectangle 39"/>
          <p:cNvSpPr/>
          <p:nvPr/>
        </p:nvSpPr>
        <p:spPr>
          <a:xfrm>
            <a:off x="227761" y="3085954"/>
            <a:ext cx="11920542" cy="514908"/>
          </a:xfrm>
          <a:prstGeom prst="rect">
            <a:avLst/>
          </a:prstGeom>
        </p:spPr>
        <p:txBody>
          <a:bodyPr wrap="square">
            <a:spAutoFit/>
          </a:bodyPr>
          <a:lstStyle/>
          <a:p>
            <a:r>
              <a:rPr lang="en-AU" altLang="en-US" sz="2755">
                <a:latin typeface="Cambria" panose="02040503050406030204" pitchFamily="18" charset="0"/>
              </a:rPr>
              <a:t>Find the states where x = 2 holds and then look at the next states after them.</a:t>
            </a:r>
            <a:endParaRPr lang="en-AU" altLang="en-US" sz="2755" b="1">
              <a:latin typeface="Cambria" panose="02040503050406030204" pitchFamily="18" charset="0"/>
            </a:endParaRPr>
          </a:p>
        </p:txBody>
      </p:sp>
      <p:sp>
        <p:nvSpPr>
          <p:cNvPr id="39" name="Rectangle 38">
            <a:extLst>
              <a:ext uri="{FF2B5EF4-FFF2-40B4-BE49-F238E27FC236}">
                <a16:creationId xmlns:a16="http://schemas.microsoft.com/office/drawing/2014/main" id="{CF02B2B1-77FA-4381-B9D6-C6EA0562113B}"/>
              </a:ext>
            </a:extLst>
          </p:cNvPr>
          <p:cNvSpPr/>
          <p:nvPr/>
        </p:nvSpPr>
        <p:spPr>
          <a:xfrm>
            <a:off x="7435873" y="2351720"/>
            <a:ext cx="1110608" cy="514908"/>
          </a:xfrm>
          <a:prstGeom prst="rect">
            <a:avLst/>
          </a:prstGeom>
        </p:spPr>
        <p:txBody>
          <a:bodyPr wrap="square">
            <a:spAutoFit/>
          </a:bodyPr>
          <a:lstStyle/>
          <a:p>
            <a:r>
              <a:rPr lang="en-AU" altLang="en-US" sz="2755" b="1">
                <a:solidFill>
                  <a:srgbClr val="009900"/>
                </a:solidFill>
                <a:latin typeface="Cambria" panose="02040503050406030204" pitchFamily="18" charset="0"/>
              </a:rPr>
              <a:t>Yes</a:t>
            </a:r>
          </a:p>
        </p:txBody>
      </p:sp>
    </p:spTree>
    <p:extLst>
      <p:ext uri="{BB962C8B-B14F-4D97-AF65-F5344CB8AC3E}">
        <p14:creationId xmlns:p14="http://schemas.microsoft.com/office/powerpoint/2010/main" val="189149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Implies with Next</a:t>
            </a:r>
            <a:endParaRPr lang="en-US" sz="4330" dirty="0"/>
          </a:p>
        </p:txBody>
      </p:sp>
      <p:sp>
        <p:nvSpPr>
          <p:cNvPr id="4" name="Rectangle 3"/>
          <p:cNvSpPr/>
          <p:nvPr/>
        </p:nvSpPr>
        <p:spPr>
          <a:xfrm>
            <a:off x="692211" y="1656813"/>
            <a:ext cx="10671587" cy="514908"/>
          </a:xfrm>
          <a:prstGeom prst="rect">
            <a:avLst/>
          </a:prstGeom>
        </p:spPr>
        <p:txBody>
          <a:bodyPr wrap="square">
            <a:spAutoFit/>
          </a:bodyPr>
          <a:lstStyle/>
          <a:p>
            <a:r>
              <a:rPr lang="en-AU" altLang="en-US" sz="2755">
                <a:latin typeface="Cambria" panose="02040503050406030204" pitchFamily="18" charset="0"/>
              </a:rPr>
              <a:t>Now try </a:t>
            </a:r>
            <a:r>
              <a:rPr lang="en-AU" altLang="en-US" sz="2755" b="1">
                <a:latin typeface="Cambria" panose="02040503050406030204" pitchFamily="18" charset="0"/>
              </a:rPr>
              <a:t>G</a:t>
            </a:r>
            <a:r>
              <a:rPr lang="en-AU" altLang="en-US" sz="2755">
                <a:latin typeface="Cambria" panose="02040503050406030204" pitchFamily="18" charset="0"/>
              </a:rPr>
              <a:t>(y = 0 =&gt; </a:t>
            </a:r>
            <a:r>
              <a:rPr lang="en-AU" altLang="en-US" sz="2755" b="1">
                <a:latin typeface="Cambria" panose="02040503050406030204" pitchFamily="18" charset="0"/>
              </a:rPr>
              <a:t>X</a:t>
            </a:r>
            <a:r>
              <a:rPr lang="en-AU" altLang="en-US" sz="2755">
                <a:latin typeface="Cambria" panose="02040503050406030204" pitchFamily="18" charset="0"/>
              </a:rPr>
              <a:t>(y = 1))?</a:t>
            </a:r>
          </a:p>
        </p:txBody>
      </p:sp>
      <p:cxnSp>
        <p:nvCxnSpPr>
          <p:cNvPr id="5" name="Straight Connector 4">
            <a:extLst>
              <a:ext uri="{FF2B5EF4-FFF2-40B4-BE49-F238E27FC236}">
                <a16:creationId xmlns:a16="http://schemas.microsoft.com/office/drawing/2014/main" id="{70035E97-9653-467F-957E-E2B66FFBEEAD}"/>
              </a:ext>
            </a:extLst>
          </p:cNvPr>
          <p:cNvCxnSpPr/>
          <p:nvPr/>
        </p:nvCxnSpPr>
        <p:spPr>
          <a:xfrm>
            <a:off x="1032642" y="5049821"/>
            <a:ext cx="9957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4E3937-8BDA-4D82-9DB7-498356524063}"/>
              </a:ext>
            </a:extLst>
          </p:cNvPr>
          <p:cNvCxnSpPr/>
          <p:nvPr/>
        </p:nvCxnSpPr>
        <p:spPr>
          <a:xfrm>
            <a:off x="1335297" y="4483772"/>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5D1EE3E-2855-4ACA-82B7-B0F17EAF9374}"/>
              </a:ext>
            </a:extLst>
          </p:cNvPr>
          <p:cNvCxnSpPr/>
          <p:nvPr/>
        </p:nvCxnSpPr>
        <p:spPr>
          <a:xfrm>
            <a:off x="2133574" y="448377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9C7EEDD-840F-463E-8447-D4DA3BD04095}"/>
              </a:ext>
            </a:extLst>
          </p:cNvPr>
          <p:cNvCxnSpPr/>
          <p:nvPr/>
        </p:nvCxnSpPr>
        <p:spPr>
          <a:xfrm>
            <a:off x="3018933" y="448377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8132D7-92F3-4F11-868D-897F85B4B605}"/>
              </a:ext>
            </a:extLst>
          </p:cNvPr>
          <p:cNvCxnSpPr/>
          <p:nvPr/>
        </p:nvCxnSpPr>
        <p:spPr>
          <a:xfrm>
            <a:off x="3875266" y="4483770"/>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EA4CF88-F149-4FFC-99A4-5AB86E52C7B6}"/>
              </a:ext>
            </a:extLst>
          </p:cNvPr>
          <p:cNvCxnSpPr/>
          <p:nvPr/>
        </p:nvCxnSpPr>
        <p:spPr>
          <a:xfrm>
            <a:off x="4629999"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CBA9DCC-D712-4AA9-AC69-B7B6670C3372}"/>
              </a:ext>
            </a:extLst>
          </p:cNvPr>
          <p:cNvCxnSpPr/>
          <p:nvPr/>
        </p:nvCxnSpPr>
        <p:spPr>
          <a:xfrm>
            <a:off x="5341190"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621BFA-5947-4913-9C28-4714B35DF2A3}"/>
              </a:ext>
            </a:extLst>
          </p:cNvPr>
          <p:cNvCxnSpPr/>
          <p:nvPr/>
        </p:nvCxnSpPr>
        <p:spPr>
          <a:xfrm>
            <a:off x="6028004"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92DD19-B05C-4B19-8987-E094CA716701}"/>
              </a:ext>
            </a:extLst>
          </p:cNvPr>
          <p:cNvCxnSpPr/>
          <p:nvPr/>
        </p:nvCxnSpPr>
        <p:spPr>
          <a:xfrm>
            <a:off x="6724682" y="448376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DBE588-C16D-423E-9050-E4C4ED6985CC}"/>
              </a:ext>
            </a:extLst>
          </p:cNvPr>
          <p:cNvCxnSpPr/>
          <p:nvPr/>
        </p:nvCxnSpPr>
        <p:spPr>
          <a:xfrm>
            <a:off x="7435873" y="448376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B5FA08C-44A5-4856-B091-F6459B0C6FF3}"/>
              </a:ext>
            </a:extLst>
          </p:cNvPr>
          <p:cNvCxnSpPr/>
          <p:nvPr/>
        </p:nvCxnSpPr>
        <p:spPr>
          <a:xfrm>
            <a:off x="8234149" y="4483767"/>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30B326A-5CF5-4191-A6AA-1F86349DE4D3}"/>
              </a:ext>
            </a:extLst>
          </p:cNvPr>
          <p:cNvCxnSpPr/>
          <p:nvPr/>
        </p:nvCxnSpPr>
        <p:spPr>
          <a:xfrm>
            <a:off x="8945340" y="4483766"/>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748AB0D-FD99-40E7-871B-D29ABEFB7F44}"/>
              </a:ext>
            </a:extLst>
          </p:cNvPr>
          <p:cNvCxnSpPr/>
          <p:nvPr/>
        </p:nvCxnSpPr>
        <p:spPr>
          <a:xfrm>
            <a:off x="9656531" y="4483765"/>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805947C-400C-49C8-9CF5-33762C0ACA92}"/>
              </a:ext>
            </a:extLst>
          </p:cNvPr>
          <p:cNvCxnSpPr/>
          <p:nvPr/>
        </p:nvCxnSpPr>
        <p:spPr>
          <a:xfrm>
            <a:off x="10469320" y="4483765"/>
            <a:ext cx="0" cy="92890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33966FD-668F-48E5-870A-C4C36F3D1350}"/>
              </a:ext>
            </a:extLst>
          </p:cNvPr>
          <p:cNvSpPr/>
          <p:nvPr/>
        </p:nvSpPr>
        <p:spPr>
          <a:xfrm>
            <a:off x="576100" y="5463814"/>
            <a:ext cx="1063989" cy="938951"/>
          </a:xfrm>
          <a:prstGeom prst="rect">
            <a:avLst/>
          </a:prstGeom>
        </p:spPr>
        <p:txBody>
          <a:bodyPr wrap="square">
            <a:spAutoFit/>
          </a:bodyPr>
          <a:lstStyle/>
          <a:p>
            <a:r>
              <a:rPr lang="en-AU" altLang="en-US" sz="2755">
                <a:latin typeface="Cambria" panose="02040503050406030204" pitchFamily="18" charset="0"/>
              </a:rPr>
              <a:t>x = 0</a:t>
            </a:r>
          </a:p>
          <a:p>
            <a:r>
              <a:rPr lang="en-AU" altLang="en-US" sz="2755">
                <a:latin typeface="Cambria" panose="02040503050406030204" pitchFamily="18" charset="0"/>
              </a:rPr>
              <a:t>y = 0</a:t>
            </a:r>
          </a:p>
        </p:txBody>
      </p:sp>
      <p:sp>
        <p:nvSpPr>
          <p:cNvPr id="26" name="Rectangle 25">
            <a:extLst>
              <a:ext uri="{FF2B5EF4-FFF2-40B4-BE49-F238E27FC236}">
                <a16:creationId xmlns:a16="http://schemas.microsoft.com/office/drawing/2014/main" id="{07C427F1-64F2-4F62-ACFC-AEECD40F3F48}"/>
              </a:ext>
            </a:extLst>
          </p:cNvPr>
          <p:cNvSpPr/>
          <p:nvPr/>
        </p:nvSpPr>
        <p:spPr>
          <a:xfrm>
            <a:off x="1582324" y="5456896"/>
            <a:ext cx="1063989" cy="938951"/>
          </a:xfrm>
          <a:prstGeom prst="rect">
            <a:avLst/>
          </a:prstGeom>
        </p:spPr>
        <p:txBody>
          <a:bodyPr wrap="square">
            <a:spAutoFit/>
          </a:bodyPr>
          <a:lstStyle/>
          <a:p>
            <a:r>
              <a:rPr lang="en-AU" altLang="en-US" sz="2755">
                <a:latin typeface="Cambria" panose="02040503050406030204" pitchFamily="18" charset="0"/>
              </a:rPr>
              <a:t>x = 1</a:t>
            </a:r>
          </a:p>
          <a:p>
            <a:r>
              <a:rPr lang="en-AU" altLang="en-US" sz="2755">
                <a:latin typeface="Cambria" panose="02040503050406030204" pitchFamily="18" charset="0"/>
              </a:rPr>
              <a:t>y = 0</a:t>
            </a:r>
          </a:p>
        </p:txBody>
      </p:sp>
      <p:sp>
        <p:nvSpPr>
          <p:cNvPr id="27" name="Rectangle 26">
            <a:extLst>
              <a:ext uri="{FF2B5EF4-FFF2-40B4-BE49-F238E27FC236}">
                <a16:creationId xmlns:a16="http://schemas.microsoft.com/office/drawing/2014/main" id="{2577E3F1-06C9-4E5F-8490-B84989434D03}"/>
              </a:ext>
            </a:extLst>
          </p:cNvPr>
          <p:cNvSpPr/>
          <p:nvPr/>
        </p:nvSpPr>
        <p:spPr>
          <a:xfrm>
            <a:off x="2588548" y="5456896"/>
            <a:ext cx="1063989" cy="938951"/>
          </a:xfrm>
          <a:prstGeom prst="rect">
            <a:avLst/>
          </a:prstGeom>
        </p:spPr>
        <p:txBody>
          <a:bodyPr wrap="square">
            <a:spAutoFit/>
          </a:bodyPr>
          <a:lstStyle/>
          <a:p>
            <a:r>
              <a:rPr lang="en-AU" altLang="en-US" sz="2755">
                <a:latin typeface="Cambria" panose="02040503050406030204" pitchFamily="18" charset="0"/>
              </a:rPr>
              <a:t>x = 2</a:t>
            </a:r>
          </a:p>
          <a:p>
            <a:r>
              <a:rPr lang="en-AU" altLang="en-US" sz="2755">
                <a:latin typeface="Cambria" panose="02040503050406030204" pitchFamily="18" charset="0"/>
              </a:rPr>
              <a:t>y = 0</a:t>
            </a:r>
          </a:p>
        </p:txBody>
      </p:sp>
      <p:sp>
        <p:nvSpPr>
          <p:cNvPr id="28" name="Rectangle 27">
            <a:extLst>
              <a:ext uri="{FF2B5EF4-FFF2-40B4-BE49-F238E27FC236}">
                <a16:creationId xmlns:a16="http://schemas.microsoft.com/office/drawing/2014/main" id="{B42785AE-9BC6-449F-870A-60BDCD016571}"/>
              </a:ext>
            </a:extLst>
          </p:cNvPr>
          <p:cNvSpPr/>
          <p:nvPr/>
        </p:nvSpPr>
        <p:spPr>
          <a:xfrm>
            <a:off x="3566010" y="5413348"/>
            <a:ext cx="1063989" cy="938951"/>
          </a:xfrm>
          <a:prstGeom prst="rect">
            <a:avLst/>
          </a:prstGeom>
        </p:spPr>
        <p:txBody>
          <a:bodyPr wrap="square">
            <a:spAutoFit/>
          </a:bodyPr>
          <a:lstStyle/>
          <a:p>
            <a:r>
              <a:rPr lang="en-AU" altLang="en-US" sz="2755">
                <a:latin typeface="Cambria" panose="02040503050406030204" pitchFamily="18" charset="0"/>
              </a:rPr>
              <a:t>x = 2</a:t>
            </a:r>
          </a:p>
          <a:p>
            <a:r>
              <a:rPr lang="en-AU" altLang="en-US" sz="2755">
                <a:latin typeface="Cambria" panose="02040503050406030204" pitchFamily="18" charset="0"/>
              </a:rPr>
              <a:t>y = 1</a:t>
            </a:r>
          </a:p>
        </p:txBody>
      </p:sp>
      <p:sp>
        <p:nvSpPr>
          <p:cNvPr id="29" name="Rectangle 28">
            <a:extLst>
              <a:ext uri="{FF2B5EF4-FFF2-40B4-BE49-F238E27FC236}">
                <a16:creationId xmlns:a16="http://schemas.microsoft.com/office/drawing/2014/main" id="{121A5028-E765-4356-93D8-3F720D9F7269}"/>
              </a:ext>
            </a:extLst>
          </p:cNvPr>
          <p:cNvSpPr/>
          <p:nvPr/>
        </p:nvSpPr>
        <p:spPr>
          <a:xfrm>
            <a:off x="4436856" y="5412667"/>
            <a:ext cx="1063989" cy="938951"/>
          </a:xfrm>
          <a:prstGeom prst="rect">
            <a:avLst/>
          </a:prstGeom>
        </p:spPr>
        <p:txBody>
          <a:bodyPr wrap="square">
            <a:spAutoFit/>
          </a:bodyPr>
          <a:lstStyle/>
          <a:p>
            <a:r>
              <a:rPr lang="en-AU" altLang="en-US" sz="2755">
                <a:latin typeface="Cambria" panose="02040503050406030204" pitchFamily="18" charset="0"/>
              </a:rPr>
              <a:t>x = 3</a:t>
            </a:r>
          </a:p>
          <a:p>
            <a:r>
              <a:rPr lang="en-AU" altLang="en-US" sz="2755">
                <a:latin typeface="Cambria" panose="02040503050406030204" pitchFamily="18" charset="0"/>
              </a:rPr>
              <a:t>y = 1</a:t>
            </a:r>
          </a:p>
        </p:txBody>
      </p:sp>
      <p:sp>
        <p:nvSpPr>
          <p:cNvPr id="30" name="Rectangle 29">
            <a:extLst>
              <a:ext uri="{FF2B5EF4-FFF2-40B4-BE49-F238E27FC236}">
                <a16:creationId xmlns:a16="http://schemas.microsoft.com/office/drawing/2014/main" id="{633966FD-668F-48E5-870A-C4C36F3D1350}"/>
              </a:ext>
            </a:extLst>
          </p:cNvPr>
          <p:cNvSpPr/>
          <p:nvPr/>
        </p:nvSpPr>
        <p:spPr>
          <a:xfrm>
            <a:off x="1061017" y="3862790"/>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31" name="Rectangle 30">
            <a:extLst>
              <a:ext uri="{FF2B5EF4-FFF2-40B4-BE49-F238E27FC236}">
                <a16:creationId xmlns:a16="http://schemas.microsoft.com/office/drawing/2014/main" id="{633966FD-668F-48E5-870A-C4C36F3D1350}"/>
              </a:ext>
            </a:extLst>
          </p:cNvPr>
          <p:cNvSpPr/>
          <p:nvPr/>
        </p:nvSpPr>
        <p:spPr>
          <a:xfrm>
            <a:off x="1824782" y="3819242"/>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32" name="Rectangle 31">
            <a:extLst>
              <a:ext uri="{FF2B5EF4-FFF2-40B4-BE49-F238E27FC236}">
                <a16:creationId xmlns:a16="http://schemas.microsoft.com/office/drawing/2014/main" id="{633966FD-668F-48E5-870A-C4C36F3D1350}"/>
              </a:ext>
            </a:extLst>
          </p:cNvPr>
          <p:cNvSpPr/>
          <p:nvPr/>
        </p:nvSpPr>
        <p:spPr>
          <a:xfrm>
            <a:off x="2729397" y="3824967"/>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33" name="Rectangle 32">
            <a:extLst>
              <a:ext uri="{FF2B5EF4-FFF2-40B4-BE49-F238E27FC236}">
                <a16:creationId xmlns:a16="http://schemas.microsoft.com/office/drawing/2014/main" id="{633966FD-668F-48E5-870A-C4C36F3D1350}"/>
              </a:ext>
            </a:extLst>
          </p:cNvPr>
          <p:cNvSpPr/>
          <p:nvPr/>
        </p:nvSpPr>
        <p:spPr>
          <a:xfrm>
            <a:off x="3518931" y="3821712"/>
            <a:ext cx="579073" cy="514908"/>
          </a:xfrm>
          <a:prstGeom prst="rect">
            <a:avLst/>
          </a:prstGeom>
        </p:spPr>
        <p:txBody>
          <a:bodyPr wrap="square">
            <a:spAutoFit/>
          </a:bodyPr>
          <a:lstStyle/>
          <a:p>
            <a:r>
              <a:rPr lang="en-AU" altLang="en-US" sz="2755">
                <a:latin typeface="Cambria" panose="02040503050406030204" pitchFamily="18" charset="0"/>
              </a:rPr>
              <a:t>s3</a:t>
            </a:r>
          </a:p>
        </p:txBody>
      </p:sp>
      <p:sp>
        <p:nvSpPr>
          <p:cNvPr id="34" name="Rectangle 33">
            <a:extLst>
              <a:ext uri="{FF2B5EF4-FFF2-40B4-BE49-F238E27FC236}">
                <a16:creationId xmlns:a16="http://schemas.microsoft.com/office/drawing/2014/main" id="{633966FD-668F-48E5-870A-C4C36F3D1350}"/>
              </a:ext>
            </a:extLst>
          </p:cNvPr>
          <p:cNvSpPr/>
          <p:nvPr/>
        </p:nvSpPr>
        <p:spPr>
          <a:xfrm>
            <a:off x="4308466" y="3819242"/>
            <a:ext cx="579073" cy="514908"/>
          </a:xfrm>
          <a:prstGeom prst="rect">
            <a:avLst/>
          </a:prstGeom>
        </p:spPr>
        <p:txBody>
          <a:bodyPr wrap="square">
            <a:spAutoFit/>
          </a:bodyPr>
          <a:lstStyle/>
          <a:p>
            <a:r>
              <a:rPr lang="en-AU" altLang="en-US" sz="2755">
                <a:latin typeface="Cambria" panose="02040503050406030204" pitchFamily="18" charset="0"/>
              </a:rPr>
              <a:t>s4</a:t>
            </a:r>
          </a:p>
        </p:txBody>
      </p:sp>
      <p:sp>
        <p:nvSpPr>
          <p:cNvPr id="35" name="Rectangle 34">
            <a:extLst>
              <a:ext uri="{FF2B5EF4-FFF2-40B4-BE49-F238E27FC236}">
                <a16:creationId xmlns:a16="http://schemas.microsoft.com/office/drawing/2014/main" id="{633966FD-668F-48E5-870A-C4C36F3D1350}"/>
              </a:ext>
            </a:extLst>
          </p:cNvPr>
          <p:cNvSpPr/>
          <p:nvPr/>
        </p:nvSpPr>
        <p:spPr>
          <a:xfrm>
            <a:off x="4968850" y="3819242"/>
            <a:ext cx="579073" cy="514908"/>
          </a:xfrm>
          <a:prstGeom prst="rect">
            <a:avLst/>
          </a:prstGeom>
        </p:spPr>
        <p:txBody>
          <a:bodyPr wrap="square">
            <a:spAutoFit/>
          </a:bodyPr>
          <a:lstStyle/>
          <a:p>
            <a:r>
              <a:rPr lang="en-AU" altLang="en-US" sz="2755">
                <a:latin typeface="Cambria" panose="02040503050406030204" pitchFamily="18" charset="0"/>
              </a:rPr>
              <a:t>s5</a:t>
            </a:r>
          </a:p>
        </p:txBody>
      </p:sp>
      <p:sp>
        <p:nvSpPr>
          <p:cNvPr id="36" name="Rectangle 35">
            <a:extLst>
              <a:ext uri="{FF2B5EF4-FFF2-40B4-BE49-F238E27FC236}">
                <a16:creationId xmlns:a16="http://schemas.microsoft.com/office/drawing/2014/main" id="{633966FD-668F-48E5-870A-C4C36F3D1350}"/>
              </a:ext>
            </a:extLst>
          </p:cNvPr>
          <p:cNvSpPr/>
          <p:nvPr/>
        </p:nvSpPr>
        <p:spPr>
          <a:xfrm>
            <a:off x="5629234" y="3812323"/>
            <a:ext cx="2926287" cy="514908"/>
          </a:xfrm>
          <a:prstGeom prst="rect">
            <a:avLst/>
          </a:prstGeom>
        </p:spPr>
        <p:txBody>
          <a:bodyPr wrap="square">
            <a:spAutoFit/>
          </a:bodyPr>
          <a:lstStyle/>
          <a:p>
            <a:r>
              <a:rPr lang="en-AU" altLang="en-US" sz="2755">
                <a:latin typeface="Cambria" panose="02040503050406030204" pitchFamily="18" charset="0"/>
              </a:rPr>
              <a:t>and so on...</a:t>
            </a:r>
          </a:p>
        </p:txBody>
      </p:sp>
      <p:sp>
        <p:nvSpPr>
          <p:cNvPr id="37" name="Rectangle 36">
            <a:extLst>
              <a:ext uri="{FF2B5EF4-FFF2-40B4-BE49-F238E27FC236}">
                <a16:creationId xmlns:a16="http://schemas.microsoft.com/office/drawing/2014/main" id="{633966FD-668F-48E5-870A-C4C36F3D1350}"/>
              </a:ext>
            </a:extLst>
          </p:cNvPr>
          <p:cNvSpPr/>
          <p:nvPr/>
        </p:nvSpPr>
        <p:spPr>
          <a:xfrm>
            <a:off x="5668503" y="5569205"/>
            <a:ext cx="5753721" cy="514908"/>
          </a:xfrm>
          <a:prstGeom prst="rect">
            <a:avLst/>
          </a:prstGeom>
        </p:spPr>
        <p:txBody>
          <a:bodyPr wrap="square">
            <a:spAutoFit/>
          </a:bodyPr>
          <a:lstStyle/>
          <a:p>
            <a:r>
              <a:rPr lang="en-AU" altLang="en-US" sz="2755">
                <a:latin typeface="Cambria" panose="02040503050406030204" pitchFamily="18" charset="0"/>
              </a:rPr>
              <a:t>and so on with no changes to x or y.</a:t>
            </a:r>
          </a:p>
        </p:txBody>
      </p:sp>
      <p:sp>
        <p:nvSpPr>
          <p:cNvPr id="38" name="Rectangle 37"/>
          <p:cNvSpPr/>
          <p:nvPr/>
        </p:nvSpPr>
        <p:spPr>
          <a:xfrm>
            <a:off x="675661" y="2358468"/>
            <a:ext cx="7558488" cy="514908"/>
          </a:xfrm>
          <a:prstGeom prst="rect">
            <a:avLst/>
          </a:prstGeom>
        </p:spPr>
        <p:txBody>
          <a:bodyPr wrap="square">
            <a:spAutoFit/>
          </a:bodyPr>
          <a:lstStyle/>
          <a:p>
            <a:r>
              <a:rPr lang="en-AU" altLang="en-US" sz="2755">
                <a:latin typeface="Cambria" panose="02040503050406030204" pitchFamily="18" charset="0"/>
              </a:rPr>
              <a:t>Does the property hold on the trace below?</a:t>
            </a:r>
            <a:endParaRPr lang="en-AU" altLang="en-US" sz="2755" b="1">
              <a:latin typeface="Cambria" panose="02040503050406030204" pitchFamily="18" charset="0"/>
            </a:endParaRPr>
          </a:p>
        </p:txBody>
      </p:sp>
      <p:sp>
        <p:nvSpPr>
          <p:cNvPr id="40" name="Rectangle 39"/>
          <p:cNvSpPr/>
          <p:nvPr/>
        </p:nvSpPr>
        <p:spPr>
          <a:xfrm>
            <a:off x="227761" y="3085954"/>
            <a:ext cx="11920542" cy="514908"/>
          </a:xfrm>
          <a:prstGeom prst="rect">
            <a:avLst/>
          </a:prstGeom>
        </p:spPr>
        <p:txBody>
          <a:bodyPr wrap="square">
            <a:spAutoFit/>
          </a:bodyPr>
          <a:lstStyle/>
          <a:p>
            <a:r>
              <a:rPr lang="en-AU" altLang="en-US" sz="2755">
                <a:latin typeface="Cambria" panose="02040503050406030204" pitchFamily="18" charset="0"/>
              </a:rPr>
              <a:t>Find the states where y = 0 holds and then look at the next states after them.</a:t>
            </a:r>
            <a:endParaRPr lang="en-AU" altLang="en-US" sz="2755" b="1">
              <a:latin typeface="Cambria" panose="02040503050406030204" pitchFamily="18" charset="0"/>
            </a:endParaRPr>
          </a:p>
        </p:txBody>
      </p:sp>
    </p:spTree>
    <p:extLst>
      <p:ext uri="{BB962C8B-B14F-4D97-AF65-F5344CB8AC3E}">
        <p14:creationId xmlns:p14="http://schemas.microsoft.com/office/powerpoint/2010/main" val="17626131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Implies with Next</a:t>
            </a:r>
            <a:endParaRPr lang="en-US" sz="4330" dirty="0"/>
          </a:p>
        </p:txBody>
      </p:sp>
      <p:sp>
        <p:nvSpPr>
          <p:cNvPr id="4" name="Rectangle 3"/>
          <p:cNvSpPr/>
          <p:nvPr/>
        </p:nvSpPr>
        <p:spPr>
          <a:xfrm>
            <a:off x="692211" y="1656813"/>
            <a:ext cx="10671587" cy="514908"/>
          </a:xfrm>
          <a:prstGeom prst="rect">
            <a:avLst/>
          </a:prstGeom>
        </p:spPr>
        <p:txBody>
          <a:bodyPr wrap="square">
            <a:spAutoFit/>
          </a:bodyPr>
          <a:lstStyle/>
          <a:p>
            <a:r>
              <a:rPr lang="en-AU" altLang="en-US" sz="2755">
                <a:latin typeface="Cambria" panose="02040503050406030204" pitchFamily="18" charset="0"/>
              </a:rPr>
              <a:t>Now try </a:t>
            </a:r>
            <a:r>
              <a:rPr lang="en-AU" altLang="en-US" sz="2755" b="1">
                <a:latin typeface="Cambria" panose="02040503050406030204" pitchFamily="18" charset="0"/>
              </a:rPr>
              <a:t>G</a:t>
            </a:r>
            <a:r>
              <a:rPr lang="en-AU" altLang="en-US" sz="2755">
                <a:latin typeface="Cambria" panose="02040503050406030204" pitchFamily="18" charset="0"/>
              </a:rPr>
              <a:t>(y = 0 =&gt; </a:t>
            </a:r>
            <a:r>
              <a:rPr lang="en-AU" altLang="en-US" sz="2755" b="1">
                <a:latin typeface="Cambria" panose="02040503050406030204" pitchFamily="18" charset="0"/>
              </a:rPr>
              <a:t>X</a:t>
            </a:r>
            <a:r>
              <a:rPr lang="en-AU" altLang="en-US" sz="2755">
                <a:latin typeface="Cambria" panose="02040503050406030204" pitchFamily="18" charset="0"/>
              </a:rPr>
              <a:t>(y = 1))?</a:t>
            </a:r>
          </a:p>
        </p:txBody>
      </p:sp>
      <p:cxnSp>
        <p:nvCxnSpPr>
          <p:cNvPr id="5" name="Straight Connector 4">
            <a:extLst>
              <a:ext uri="{FF2B5EF4-FFF2-40B4-BE49-F238E27FC236}">
                <a16:creationId xmlns:a16="http://schemas.microsoft.com/office/drawing/2014/main" id="{70035E97-9653-467F-957E-E2B66FFBEEAD}"/>
              </a:ext>
            </a:extLst>
          </p:cNvPr>
          <p:cNvCxnSpPr/>
          <p:nvPr/>
        </p:nvCxnSpPr>
        <p:spPr>
          <a:xfrm>
            <a:off x="1032642" y="5049821"/>
            <a:ext cx="9957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4E3937-8BDA-4D82-9DB7-498356524063}"/>
              </a:ext>
            </a:extLst>
          </p:cNvPr>
          <p:cNvCxnSpPr/>
          <p:nvPr/>
        </p:nvCxnSpPr>
        <p:spPr>
          <a:xfrm>
            <a:off x="1335297" y="4483772"/>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5D1EE3E-2855-4ACA-82B7-B0F17EAF9374}"/>
              </a:ext>
            </a:extLst>
          </p:cNvPr>
          <p:cNvCxnSpPr/>
          <p:nvPr/>
        </p:nvCxnSpPr>
        <p:spPr>
          <a:xfrm>
            <a:off x="2133574" y="448377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9C7EEDD-840F-463E-8447-D4DA3BD04095}"/>
              </a:ext>
            </a:extLst>
          </p:cNvPr>
          <p:cNvCxnSpPr/>
          <p:nvPr/>
        </p:nvCxnSpPr>
        <p:spPr>
          <a:xfrm>
            <a:off x="3018933" y="448377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8132D7-92F3-4F11-868D-897F85B4B605}"/>
              </a:ext>
            </a:extLst>
          </p:cNvPr>
          <p:cNvCxnSpPr/>
          <p:nvPr/>
        </p:nvCxnSpPr>
        <p:spPr>
          <a:xfrm>
            <a:off x="3875266" y="4483770"/>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EA4CF88-F149-4FFC-99A4-5AB86E52C7B6}"/>
              </a:ext>
            </a:extLst>
          </p:cNvPr>
          <p:cNvCxnSpPr/>
          <p:nvPr/>
        </p:nvCxnSpPr>
        <p:spPr>
          <a:xfrm>
            <a:off x="4629999"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CBA9DCC-D712-4AA9-AC69-B7B6670C3372}"/>
              </a:ext>
            </a:extLst>
          </p:cNvPr>
          <p:cNvCxnSpPr/>
          <p:nvPr/>
        </p:nvCxnSpPr>
        <p:spPr>
          <a:xfrm>
            <a:off x="5341190"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621BFA-5947-4913-9C28-4714B35DF2A3}"/>
              </a:ext>
            </a:extLst>
          </p:cNvPr>
          <p:cNvCxnSpPr/>
          <p:nvPr/>
        </p:nvCxnSpPr>
        <p:spPr>
          <a:xfrm>
            <a:off x="6028004"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92DD19-B05C-4B19-8987-E094CA716701}"/>
              </a:ext>
            </a:extLst>
          </p:cNvPr>
          <p:cNvCxnSpPr/>
          <p:nvPr/>
        </p:nvCxnSpPr>
        <p:spPr>
          <a:xfrm>
            <a:off x="6724682" y="448376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DBE588-C16D-423E-9050-E4C4ED6985CC}"/>
              </a:ext>
            </a:extLst>
          </p:cNvPr>
          <p:cNvCxnSpPr/>
          <p:nvPr/>
        </p:nvCxnSpPr>
        <p:spPr>
          <a:xfrm>
            <a:off x="7435873" y="448376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B5FA08C-44A5-4856-B091-F6459B0C6FF3}"/>
              </a:ext>
            </a:extLst>
          </p:cNvPr>
          <p:cNvCxnSpPr/>
          <p:nvPr/>
        </p:nvCxnSpPr>
        <p:spPr>
          <a:xfrm>
            <a:off x="8234149" y="4483767"/>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30B326A-5CF5-4191-A6AA-1F86349DE4D3}"/>
              </a:ext>
            </a:extLst>
          </p:cNvPr>
          <p:cNvCxnSpPr/>
          <p:nvPr/>
        </p:nvCxnSpPr>
        <p:spPr>
          <a:xfrm>
            <a:off x="8945340" y="4483766"/>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748AB0D-FD99-40E7-871B-D29ABEFB7F44}"/>
              </a:ext>
            </a:extLst>
          </p:cNvPr>
          <p:cNvCxnSpPr/>
          <p:nvPr/>
        </p:nvCxnSpPr>
        <p:spPr>
          <a:xfrm>
            <a:off x="9656531" y="4483765"/>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805947C-400C-49C8-9CF5-33762C0ACA92}"/>
              </a:ext>
            </a:extLst>
          </p:cNvPr>
          <p:cNvCxnSpPr/>
          <p:nvPr/>
        </p:nvCxnSpPr>
        <p:spPr>
          <a:xfrm>
            <a:off x="10469320" y="4483765"/>
            <a:ext cx="0" cy="92890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33966FD-668F-48E5-870A-C4C36F3D1350}"/>
              </a:ext>
            </a:extLst>
          </p:cNvPr>
          <p:cNvSpPr/>
          <p:nvPr/>
        </p:nvSpPr>
        <p:spPr>
          <a:xfrm>
            <a:off x="576100" y="5463814"/>
            <a:ext cx="1063989" cy="938951"/>
          </a:xfrm>
          <a:prstGeom prst="rect">
            <a:avLst/>
          </a:prstGeom>
        </p:spPr>
        <p:txBody>
          <a:bodyPr wrap="square">
            <a:spAutoFit/>
          </a:bodyPr>
          <a:lstStyle/>
          <a:p>
            <a:r>
              <a:rPr lang="en-AU" altLang="en-US" sz="2755" dirty="0">
                <a:latin typeface="Cambria" panose="02040503050406030204" pitchFamily="18" charset="0"/>
              </a:rPr>
              <a:t>x = 0</a:t>
            </a:r>
          </a:p>
          <a:p>
            <a:r>
              <a:rPr lang="en-AU" altLang="en-US" sz="2755" dirty="0">
                <a:solidFill>
                  <a:srgbClr val="C00000"/>
                </a:solidFill>
                <a:latin typeface="Cambria" panose="02040503050406030204" pitchFamily="18" charset="0"/>
              </a:rPr>
              <a:t>y = 0</a:t>
            </a:r>
          </a:p>
        </p:txBody>
      </p:sp>
      <p:sp>
        <p:nvSpPr>
          <p:cNvPr id="26" name="Rectangle 25">
            <a:extLst>
              <a:ext uri="{FF2B5EF4-FFF2-40B4-BE49-F238E27FC236}">
                <a16:creationId xmlns:a16="http://schemas.microsoft.com/office/drawing/2014/main" id="{07C427F1-64F2-4F62-ACFC-AEECD40F3F48}"/>
              </a:ext>
            </a:extLst>
          </p:cNvPr>
          <p:cNvSpPr/>
          <p:nvPr/>
        </p:nvSpPr>
        <p:spPr>
          <a:xfrm>
            <a:off x="1582324" y="5456896"/>
            <a:ext cx="1063989" cy="938951"/>
          </a:xfrm>
          <a:prstGeom prst="rect">
            <a:avLst/>
          </a:prstGeom>
        </p:spPr>
        <p:txBody>
          <a:bodyPr wrap="square">
            <a:spAutoFit/>
          </a:bodyPr>
          <a:lstStyle/>
          <a:p>
            <a:r>
              <a:rPr lang="en-AU" altLang="en-US" sz="2755" dirty="0">
                <a:latin typeface="Cambria" panose="02040503050406030204" pitchFamily="18" charset="0"/>
              </a:rPr>
              <a:t>x = 1</a:t>
            </a:r>
          </a:p>
          <a:p>
            <a:r>
              <a:rPr lang="en-AU" altLang="en-US" sz="2755" dirty="0">
                <a:solidFill>
                  <a:srgbClr val="C00000"/>
                </a:solidFill>
                <a:latin typeface="Cambria" panose="02040503050406030204" pitchFamily="18" charset="0"/>
              </a:rPr>
              <a:t>y = 0</a:t>
            </a:r>
          </a:p>
        </p:txBody>
      </p:sp>
      <p:sp>
        <p:nvSpPr>
          <p:cNvPr id="27" name="Rectangle 26">
            <a:extLst>
              <a:ext uri="{FF2B5EF4-FFF2-40B4-BE49-F238E27FC236}">
                <a16:creationId xmlns:a16="http://schemas.microsoft.com/office/drawing/2014/main" id="{2577E3F1-06C9-4E5F-8490-B84989434D03}"/>
              </a:ext>
            </a:extLst>
          </p:cNvPr>
          <p:cNvSpPr/>
          <p:nvPr/>
        </p:nvSpPr>
        <p:spPr>
          <a:xfrm>
            <a:off x="2588548" y="5456896"/>
            <a:ext cx="1063989" cy="938951"/>
          </a:xfrm>
          <a:prstGeom prst="rect">
            <a:avLst/>
          </a:prstGeom>
        </p:spPr>
        <p:txBody>
          <a:bodyPr wrap="square">
            <a:spAutoFit/>
          </a:bodyPr>
          <a:lstStyle/>
          <a:p>
            <a:r>
              <a:rPr lang="en-AU" altLang="en-US" sz="2755">
                <a:latin typeface="Cambria" panose="02040503050406030204" pitchFamily="18" charset="0"/>
              </a:rPr>
              <a:t>x = 2</a:t>
            </a:r>
          </a:p>
          <a:p>
            <a:r>
              <a:rPr lang="en-AU" altLang="en-US" sz="2755">
                <a:latin typeface="Cambria" panose="02040503050406030204" pitchFamily="18" charset="0"/>
              </a:rPr>
              <a:t>y = 0</a:t>
            </a:r>
          </a:p>
        </p:txBody>
      </p:sp>
      <p:sp>
        <p:nvSpPr>
          <p:cNvPr id="28" name="Rectangle 27">
            <a:extLst>
              <a:ext uri="{FF2B5EF4-FFF2-40B4-BE49-F238E27FC236}">
                <a16:creationId xmlns:a16="http://schemas.microsoft.com/office/drawing/2014/main" id="{B42785AE-9BC6-449F-870A-60BDCD016571}"/>
              </a:ext>
            </a:extLst>
          </p:cNvPr>
          <p:cNvSpPr/>
          <p:nvPr/>
        </p:nvSpPr>
        <p:spPr>
          <a:xfrm>
            <a:off x="3566010" y="5413348"/>
            <a:ext cx="1063989" cy="938951"/>
          </a:xfrm>
          <a:prstGeom prst="rect">
            <a:avLst/>
          </a:prstGeom>
        </p:spPr>
        <p:txBody>
          <a:bodyPr wrap="square">
            <a:spAutoFit/>
          </a:bodyPr>
          <a:lstStyle/>
          <a:p>
            <a:r>
              <a:rPr lang="en-AU" altLang="en-US" sz="2755">
                <a:latin typeface="Cambria" panose="02040503050406030204" pitchFamily="18" charset="0"/>
              </a:rPr>
              <a:t>x = 2</a:t>
            </a:r>
          </a:p>
          <a:p>
            <a:r>
              <a:rPr lang="en-AU" altLang="en-US" sz="2755">
                <a:latin typeface="Cambria" panose="02040503050406030204" pitchFamily="18" charset="0"/>
              </a:rPr>
              <a:t>y = 1</a:t>
            </a:r>
          </a:p>
        </p:txBody>
      </p:sp>
      <p:sp>
        <p:nvSpPr>
          <p:cNvPr id="29" name="Rectangle 28">
            <a:extLst>
              <a:ext uri="{FF2B5EF4-FFF2-40B4-BE49-F238E27FC236}">
                <a16:creationId xmlns:a16="http://schemas.microsoft.com/office/drawing/2014/main" id="{121A5028-E765-4356-93D8-3F720D9F7269}"/>
              </a:ext>
            </a:extLst>
          </p:cNvPr>
          <p:cNvSpPr/>
          <p:nvPr/>
        </p:nvSpPr>
        <p:spPr>
          <a:xfrm>
            <a:off x="4436856" y="5412667"/>
            <a:ext cx="1063989" cy="938951"/>
          </a:xfrm>
          <a:prstGeom prst="rect">
            <a:avLst/>
          </a:prstGeom>
        </p:spPr>
        <p:txBody>
          <a:bodyPr wrap="square">
            <a:spAutoFit/>
          </a:bodyPr>
          <a:lstStyle/>
          <a:p>
            <a:r>
              <a:rPr lang="en-AU" altLang="en-US" sz="2755">
                <a:latin typeface="Cambria" panose="02040503050406030204" pitchFamily="18" charset="0"/>
              </a:rPr>
              <a:t>x = 3</a:t>
            </a:r>
          </a:p>
          <a:p>
            <a:r>
              <a:rPr lang="en-AU" altLang="en-US" sz="2755">
                <a:latin typeface="Cambria" panose="02040503050406030204" pitchFamily="18" charset="0"/>
              </a:rPr>
              <a:t>y = 1</a:t>
            </a:r>
          </a:p>
        </p:txBody>
      </p:sp>
      <p:sp>
        <p:nvSpPr>
          <p:cNvPr id="30" name="Rectangle 29">
            <a:extLst>
              <a:ext uri="{FF2B5EF4-FFF2-40B4-BE49-F238E27FC236}">
                <a16:creationId xmlns:a16="http://schemas.microsoft.com/office/drawing/2014/main" id="{633966FD-668F-48E5-870A-C4C36F3D1350}"/>
              </a:ext>
            </a:extLst>
          </p:cNvPr>
          <p:cNvSpPr/>
          <p:nvPr/>
        </p:nvSpPr>
        <p:spPr>
          <a:xfrm>
            <a:off x="1061017" y="3862790"/>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31" name="Rectangle 30">
            <a:extLst>
              <a:ext uri="{FF2B5EF4-FFF2-40B4-BE49-F238E27FC236}">
                <a16:creationId xmlns:a16="http://schemas.microsoft.com/office/drawing/2014/main" id="{633966FD-668F-48E5-870A-C4C36F3D1350}"/>
              </a:ext>
            </a:extLst>
          </p:cNvPr>
          <p:cNvSpPr/>
          <p:nvPr/>
        </p:nvSpPr>
        <p:spPr>
          <a:xfrm>
            <a:off x="1824782" y="3819242"/>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32" name="Rectangle 31">
            <a:extLst>
              <a:ext uri="{FF2B5EF4-FFF2-40B4-BE49-F238E27FC236}">
                <a16:creationId xmlns:a16="http://schemas.microsoft.com/office/drawing/2014/main" id="{633966FD-668F-48E5-870A-C4C36F3D1350}"/>
              </a:ext>
            </a:extLst>
          </p:cNvPr>
          <p:cNvSpPr/>
          <p:nvPr/>
        </p:nvSpPr>
        <p:spPr>
          <a:xfrm>
            <a:off x="2729397" y="3824967"/>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33" name="Rectangle 32">
            <a:extLst>
              <a:ext uri="{FF2B5EF4-FFF2-40B4-BE49-F238E27FC236}">
                <a16:creationId xmlns:a16="http://schemas.microsoft.com/office/drawing/2014/main" id="{633966FD-668F-48E5-870A-C4C36F3D1350}"/>
              </a:ext>
            </a:extLst>
          </p:cNvPr>
          <p:cNvSpPr/>
          <p:nvPr/>
        </p:nvSpPr>
        <p:spPr>
          <a:xfrm>
            <a:off x="3518931" y="3821712"/>
            <a:ext cx="579073" cy="514908"/>
          </a:xfrm>
          <a:prstGeom prst="rect">
            <a:avLst/>
          </a:prstGeom>
        </p:spPr>
        <p:txBody>
          <a:bodyPr wrap="square">
            <a:spAutoFit/>
          </a:bodyPr>
          <a:lstStyle/>
          <a:p>
            <a:r>
              <a:rPr lang="en-AU" altLang="en-US" sz="2755">
                <a:latin typeface="Cambria" panose="02040503050406030204" pitchFamily="18" charset="0"/>
              </a:rPr>
              <a:t>s3</a:t>
            </a:r>
          </a:p>
        </p:txBody>
      </p:sp>
      <p:sp>
        <p:nvSpPr>
          <p:cNvPr id="34" name="Rectangle 33">
            <a:extLst>
              <a:ext uri="{FF2B5EF4-FFF2-40B4-BE49-F238E27FC236}">
                <a16:creationId xmlns:a16="http://schemas.microsoft.com/office/drawing/2014/main" id="{633966FD-668F-48E5-870A-C4C36F3D1350}"/>
              </a:ext>
            </a:extLst>
          </p:cNvPr>
          <p:cNvSpPr/>
          <p:nvPr/>
        </p:nvSpPr>
        <p:spPr>
          <a:xfrm>
            <a:off x="4308466" y="3819242"/>
            <a:ext cx="579073" cy="514908"/>
          </a:xfrm>
          <a:prstGeom prst="rect">
            <a:avLst/>
          </a:prstGeom>
        </p:spPr>
        <p:txBody>
          <a:bodyPr wrap="square">
            <a:spAutoFit/>
          </a:bodyPr>
          <a:lstStyle/>
          <a:p>
            <a:r>
              <a:rPr lang="en-AU" altLang="en-US" sz="2755">
                <a:latin typeface="Cambria" panose="02040503050406030204" pitchFamily="18" charset="0"/>
              </a:rPr>
              <a:t>s4</a:t>
            </a:r>
          </a:p>
        </p:txBody>
      </p:sp>
      <p:sp>
        <p:nvSpPr>
          <p:cNvPr id="35" name="Rectangle 34">
            <a:extLst>
              <a:ext uri="{FF2B5EF4-FFF2-40B4-BE49-F238E27FC236}">
                <a16:creationId xmlns:a16="http://schemas.microsoft.com/office/drawing/2014/main" id="{633966FD-668F-48E5-870A-C4C36F3D1350}"/>
              </a:ext>
            </a:extLst>
          </p:cNvPr>
          <p:cNvSpPr/>
          <p:nvPr/>
        </p:nvSpPr>
        <p:spPr>
          <a:xfrm>
            <a:off x="4968850" y="3819242"/>
            <a:ext cx="579073" cy="514908"/>
          </a:xfrm>
          <a:prstGeom prst="rect">
            <a:avLst/>
          </a:prstGeom>
        </p:spPr>
        <p:txBody>
          <a:bodyPr wrap="square">
            <a:spAutoFit/>
          </a:bodyPr>
          <a:lstStyle/>
          <a:p>
            <a:r>
              <a:rPr lang="en-AU" altLang="en-US" sz="2755">
                <a:latin typeface="Cambria" panose="02040503050406030204" pitchFamily="18" charset="0"/>
              </a:rPr>
              <a:t>s5</a:t>
            </a:r>
          </a:p>
        </p:txBody>
      </p:sp>
      <p:sp>
        <p:nvSpPr>
          <p:cNvPr id="36" name="Rectangle 35">
            <a:extLst>
              <a:ext uri="{FF2B5EF4-FFF2-40B4-BE49-F238E27FC236}">
                <a16:creationId xmlns:a16="http://schemas.microsoft.com/office/drawing/2014/main" id="{633966FD-668F-48E5-870A-C4C36F3D1350}"/>
              </a:ext>
            </a:extLst>
          </p:cNvPr>
          <p:cNvSpPr/>
          <p:nvPr/>
        </p:nvSpPr>
        <p:spPr>
          <a:xfrm>
            <a:off x="5629234" y="3812323"/>
            <a:ext cx="2926287" cy="514908"/>
          </a:xfrm>
          <a:prstGeom prst="rect">
            <a:avLst/>
          </a:prstGeom>
        </p:spPr>
        <p:txBody>
          <a:bodyPr wrap="square">
            <a:spAutoFit/>
          </a:bodyPr>
          <a:lstStyle/>
          <a:p>
            <a:r>
              <a:rPr lang="en-AU" altLang="en-US" sz="2755">
                <a:latin typeface="Cambria" panose="02040503050406030204" pitchFamily="18" charset="0"/>
              </a:rPr>
              <a:t>and so on...</a:t>
            </a:r>
          </a:p>
        </p:txBody>
      </p:sp>
      <p:sp>
        <p:nvSpPr>
          <p:cNvPr id="37" name="Rectangle 36">
            <a:extLst>
              <a:ext uri="{FF2B5EF4-FFF2-40B4-BE49-F238E27FC236}">
                <a16:creationId xmlns:a16="http://schemas.microsoft.com/office/drawing/2014/main" id="{633966FD-668F-48E5-870A-C4C36F3D1350}"/>
              </a:ext>
            </a:extLst>
          </p:cNvPr>
          <p:cNvSpPr/>
          <p:nvPr/>
        </p:nvSpPr>
        <p:spPr>
          <a:xfrm>
            <a:off x="5668503" y="5569205"/>
            <a:ext cx="5753721" cy="514908"/>
          </a:xfrm>
          <a:prstGeom prst="rect">
            <a:avLst/>
          </a:prstGeom>
        </p:spPr>
        <p:txBody>
          <a:bodyPr wrap="square">
            <a:spAutoFit/>
          </a:bodyPr>
          <a:lstStyle/>
          <a:p>
            <a:r>
              <a:rPr lang="en-AU" altLang="en-US" sz="2755">
                <a:latin typeface="Cambria" panose="02040503050406030204" pitchFamily="18" charset="0"/>
              </a:rPr>
              <a:t>and so on with no changes to x or y.</a:t>
            </a:r>
          </a:p>
        </p:txBody>
      </p:sp>
      <p:sp>
        <p:nvSpPr>
          <p:cNvPr id="38" name="Rectangle 37"/>
          <p:cNvSpPr/>
          <p:nvPr/>
        </p:nvSpPr>
        <p:spPr>
          <a:xfrm>
            <a:off x="675661" y="2358468"/>
            <a:ext cx="7558488" cy="514908"/>
          </a:xfrm>
          <a:prstGeom prst="rect">
            <a:avLst/>
          </a:prstGeom>
        </p:spPr>
        <p:txBody>
          <a:bodyPr wrap="square">
            <a:spAutoFit/>
          </a:bodyPr>
          <a:lstStyle/>
          <a:p>
            <a:r>
              <a:rPr lang="en-AU" altLang="en-US" sz="2755">
                <a:latin typeface="Cambria" panose="02040503050406030204" pitchFamily="18" charset="0"/>
              </a:rPr>
              <a:t>Does the property hold on the trace below?</a:t>
            </a:r>
            <a:endParaRPr lang="en-AU" altLang="en-US" sz="2755" b="1">
              <a:latin typeface="Cambria" panose="02040503050406030204" pitchFamily="18" charset="0"/>
            </a:endParaRPr>
          </a:p>
        </p:txBody>
      </p:sp>
      <p:sp>
        <p:nvSpPr>
          <p:cNvPr id="40" name="Rectangle 39"/>
          <p:cNvSpPr/>
          <p:nvPr/>
        </p:nvSpPr>
        <p:spPr>
          <a:xfrm>
            <a:off x="227761" y="3085954"/>
            <a:ext cx="11920542" cy="514908"/>
          </a:xfrm>
          <a:prstGeom prst="rect">
            <a:avLst/>
          </a:prstGeom>
        </p:spPr>
        <p:txBody>
          <a:bodyPr wrap="square">
            <a:spAutoFit/>
          </a:bodyPr>
          <a:lstStyle/>
          <a:p>
            <a:r>
              <a:rPr lang="en-AU" altLang="en-US" sz="2755">
                <a:latin typeface="Cambria" panose="02040503050406030204" pitchFamily="18" charset="0"/>
              </a:rPr>
              <a:t>Counterexample: s0.    At this state, y = 0 but on the next state, s1, y is not 1.</a:t>
            </a:r>
            <a:endParaRPr lang="en-AU" altLang="en-US" sz="2755" b="1">
              <a:latin typeface="Cambria" panose="02040503050406030204" pitchFamily="18" charset="0"/>
            </a:endParaRPr>
          </a:p>
        </p:txBody>
      </p:sp>
      <p:sp>
        <p:nvSpPr>
          <p:cNvPr id="39" name="Rectangle 38">
            <a:extLst>
              <a:ext uri="{FF2B5EF4-FFF2-40B4-BE49-F238E27FC236}">
                <a16:creationId xmlns:a16="http://schemas.microsoft.com/office/drawing/2014/main" id="{BE9185EC-0725-4A8B-82E8-1C2E7FB646C5}"/>
              </a:ext>
            </a:extLst>
          </p:cNvPr>
          <p:cNvSpPr/>
          <p:nvPr/>
        </p:nvSpPr>
        <p:spPr>
          <a:xfrm>
            <a:off x="7406845" y="2328935"/>
            <a:ext cx="1110608" cy="514908"/>
          </a:xfrm>
          <a:prstGeom prst="rect">
            <a:avLst/>
          </a:prstGeom>
        </p:spPr>
        <p:txBody>
          <a:bodyPr wrap="square">
            <a:spAutoFit/>
          </a:bodyPr>
          <a:lstStyle/>
          <a:p>
            <a:r>
              <a:rPr lang="en-AU" altLang="en-US" sz="2755" b="1">
                <a:solidFill>
                  <a:srgbClr val="FF0000"/>
                </a:solidFill>
                <a:latin typeface="Cambria" panose="02040503050406030204" pitchFamily="18" charset="0"/>
              </a:rPr>
              <a:t>No</a:t>
            </a:r>
          </a:p>
        </p:txBody>
      </p:sp>
    </p:spTree>
    <p:extLst>
      <p:ext uri="{BB962C8B-B14F-4D97-AF65-F5344CB8AC3E}">
        <p14:creationId xmlns:p14="http://schemas.microsoft.com/office/powerpoint/2010/main" val="25813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Implies with Next</a:t>
            </a:r>
            <a:endParaRPr lang="en-US" sz="4330"/>
          </a:p>
        </p:txBody>
      </p:sp>
      <p:sp>
        <p:nvSpPr>
          <p:cNvPr id="8" name="TextBox 7">
            <a:extLst>
              <a:ext uri="{FF2B5EF4-FFF2-40B4-BE49-F238E27FC236}">
                <a16:creationId xmlns:a16="http://schemas.microsoft.com/office/drawing/2014/main" id="{717704B7-7F08-4715-BC23-E39F17ED31A4}"/>
              </a:ext>
            </a:extLst>
          </p:cNvPr>
          <p:cNvSpPr txBox="1"/>
          <p:nvPr/>
        </p:nvSpPr>
        <p:spPr>
          <a:xfrm>
            <a:off x="902239" y="3367265"/>
            <a:ext cx="2548705"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idle</a:t>
            </a:r>
          </a:p>
        </p:txBody>
      </p:sp>
      <p:sp>
        <p:nvSpPr>
          <p:cNvPr id="19" name="TextBox 18">
            <a:extLst>
              <a:ext uri="{FF2B5EF4-FFF2-40B4-BE49-F238E27FC236}">
                <a16:creationId xmlns:a16="http://schemas.microsoft.com/office/drawing/2014/main" id="{7D45558C-474F-4210-A66C-639B4DDFC79F}"/>
              </a:ext>
            </a:extLst>
          </p:cNvPr>
          <p:cNvSpPr txBox="1"/>
          <p:nvPr/>
        </p:nvSpPr>
        <p:spPr>
          <a:xfrm>
            <a:off x="4740896" y="3360291"/>
            <a:ext cx="2579905" cy="1909497"/>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cooking</a:t>
            </a:r>
          </a:p>
        </p:txBody>
      </p:sp>
      <p:sp>
        <p:nvSpPr>
          <p:cNvPr id="20" name="TextBox 19">
            <a:extLst>
              <a:ext uri="{FF2B5EF4-FFF2-40B4-BE49-F238E27FC236}">
                <a16:creationId xmlns:a16="http://schemas.microsoft.com/office/drawing/2014/main" id="{0A4DDE47-FBBA-4C9A-A555-6A07912BA9ED}"/>
              </a:ext>
            </a:extLst>
          </p:cNvPr>
          <p:cNvSpPr txBox="1"/>
          <p:nvPr/>
        </p:nvSpPr>
        <p:spPr>
          <a:xfrm>
            <a:off x="8378530" y="3360291"/>
            <a:ext cx="2611739"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timeout</a:t>
            </a:r>
          </a:p>
        </p:txBody>
      </p:sp>
      <p:cxnSp>
        <p:nvCxnSpPr>
          <p:cNvPr id="4" name="Straight Arrow Connector 3">
            <a:extLst>
              <a:ext uri="{FF2B5EF4-FFF2-40B4-BE49-F238E27FC236}">
                <a16:creationId xmlns:a16="http://schemas.microsoft.com/office/drawing/2014/main" id="{5E912E09-82D4-4FD4-AC26-F99660949762}"/>
              </a:ext>
            </a:extLst>
          </p:cNvPr>
          <p:cNvCxnSpPr>
            <a:cxnSpLocks/>
            <a:stCxn id="8" idx="3"/>
            <a:endCxn id="19" idx="1"/>
          </p:cNvCxnSpPr>
          <p:nvPr/>
        </p:nvCxnSpPr>
        <p:spPr>
          <a:xfrm>
            <a:off x="3450944" y="4094195"/>
            <a:ext cx="1289952" cy="220845"/>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3815DEE-DAB6-4196-9299-3FFC31FCBA34}"/>
              </a:ext>
            </a:extLst>
          </p:cNvPr>
          <p:cNvCxnSpPr>
            <a:cxnSpLocks/>
            <a:stCxn id="19" idx="3"/>
            <a:endCxn id="20" idx="1"/>
          </p:cNvCxnSpPr>
          <p:nvPr/>
        </p:nvCxnSpPr>
        <p:spPr>
          <a:xfrm flipV="1">
            <a:off x="7320801" y="4087221"/>
            <a:ext cx="1057729" cy="227819"/>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C85589-A3CF-428A-903B-C777159F7AF7}"/>
              </a:ext>
            </a:extLst>
          </p:cNvPr>
          <p:cNvSpPr txBox="1"/>
          <p:nvPr/>
        </p:nvSpPr>
        <p:spPr>
          <a:xfrm>
            <a:off x="8378530" y="5371463"/>
            <a:ext cx="2611739"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open</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open </a:t>
            </a:r>
          </a:p>
        </p:txBody>
      </p:sp>
      <p:cxnSp>
        <p:nvCxnSpPr>
          <p:cNvPr id="18" name="Straight Arrow Connector 17">
            <a:extLst>
              <a:ext uri="{FF2B5EF4-FFF2-40B4-BE49-F238E27FC236}">
                <a16:creationId xmlns:a16="http://schemas.microsoft.com/office/drawing/2014/main" id="{973BA001-11EC-486F-8702-6C95379FB839}"/>
              </a:ext>
            </a:extLst>
          </p:cNvPr>
          <p:cNvCxnSpPr>
            <a:cxnSpLocks/>
            <a:stCxn id="19" idx="3"/>
            <a:endCxn id="16" idx="1"/>
          </p:cNvCxnSpPr>
          <p:nvPr/>
        </p:nvCxnSpPr>
        <p:spPr>
          <a:xfrm>
            <a:off x="7320801" y="4315040"/>
            <a:ext cx="1057729" cy="1783353"/>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E51D8C3-6138-4045-91C7-AB311A349040}"/>
              </a:ext>
            </a:extLst>
          </p:cNvPr>
          <p:cNvCxnSpPr>
            <a:cxnSpLocks/>
            <a:stCxn id="20" idx="3"/>
          </p:cNvCxnSpPr>
          <p:nvPr/>
        </p:nvCxnSpPr>
        <p:spPr>
          <a:xfrm>
            <a:off x="10990269" y="4087221"/>
            <a:ext cx="576800"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DCDA7CA-4836-4530-9D67-DC7835D3416D}"/>
              </a:ext>
            </a:extLst>
          </p:cNvPr>
          <p:cNvCxnSpPr>
            <a:cxnSpLocks/>
            <a:stCxn id="16" idx="3"/>
          </p:cNvCxnSpPr>
          <p:nvPr/>
        </p:nvCxnSpPr>
        <p:spPr>
          <a:xfrm>
            <a:off x="10990268" y="6098393"/>
            <a:ext cx="479772" cy="928378"/>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B0B846E-D2BC-42EA-80FE-58212F6E946A}"/>
              </a:ext>
            </a:extLst>
          </p:cNvPr>
          <p:cNvSpPr/>
          <p:nvPr/>
        </p:nvSpPr>
        <p:spPr>
          <a:xfrm>
            <a:off x="812848" y="1528507"/>
            <a:ext cx="9681139" cy="514908"/>
          </a:xfrm>
          <a:prstGeom prst="rect">
            <a:avLst/>
          </a:prstGeom>
        </p:spPr>
        <p:txBody>
          <a:bodyPr wrap="square">
            <a:spAutoFit/>
          </a:bodyPr>
          <a:lstStyle/>
          <a:p>
            <a:r>
              <a:rPr lang="en-AU" altLang="en-US" sz="2755">
                <a:latin typeface="Cambria" panose="02040503050406030204" pitchFamily="18" charset="0"/>
              </a:rPr>
              <a:t>Does </a:t>
            </a:r>
            <a:r>
              <a:rPr lang="en-AU" altLang="en-US" sz="2755" b="1">
                <a:latin typeface="Cambria" panose="02040503050406030204" pitchFamily="18" charset="0"/>
              </a:rPr>
              <a:t>G</a:t>
            </a:r>
            <a:r>
              <a:rPr lang="en-AU" altLang="en-US" sz="2755">
                <a:latin typeface="Cambria" panose="02040503050406030204" pitchFamily="18" charset="0"/>
              </a:rPr>
              <a:t>(oven = idle =&gt; </a:t>
            </a:r>
            <a:r>
              <a:rPr lang="en-AU" altLang="en-US" sz="2755" b="1">
                <a:latin typeface="Cambria" panose="02040503050406030204" pitchFamily="18" charset="0"/>
              </a:rPr>
              <a:t>X</a:t>
            </a:r>
            <a:r>
              <a:rPr lang="en-AU" altLang="en-US" sz="2755">
                <a:latin typeface="Cambria" panose="02040503050406030204" pitchFamily="18" charset="0"/>
              </a:rPr>
              <a:t>(door = closed)) hold?</a:t>
            </a:r>
            <a:endParaRPr lang="en-AU" altLang="en-US" sz="2755" b="1">
              <a:latin typeface="Cambria" panose="02040503050406030204" pitchFamily="18" charset="0"/>
            </a:endParaRPr>
          </a:p>
        </p:txBody>
      </p:sp>
      <p:cxnSp>
        <p:nvCxnSpPr>
          <p:cNvPr id="42" name="Straight Arrow Connector 41">
            <a:extLst>
              <a:ext uri="{FF2B5EF4-FFF2-40B4-BE49-F238E27FC236}">
                <a16:creationId xmlns:a16="http://schemas.microsoft.com/office/drawing/2014/main" id="{1DCDA7CA-4836-4530-9D67-DC7835D3416D}"/>
              </a:ext>
            </a:extLst>
          </p:cNvPr>
          <p:cNvCxnSpPr>
            <a:cxnSpLocks/>
          </p:cNvCxnSpPr>
          <p:nvPr/>
        </p:nvCxnSpPr>
        <p:spPr>
          <a:xfrm flipH="1">
            <a:off x="2927949" y="7026772"/>
            <a:ext cx="8481689"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DCDA7CA-4836-4530-9D67-DC7835D3416D}"/>
              </a:ext>
            </a:extLst>
          </p:cNvPr>
          <p:cNvCxnSpPr>
            <a:cxnSpLocks/>
            <a:endCxn id="8" idx="2"/>
          </p:cNvCxnSpPr>
          <p:nvPr/>
        </p:nvCxnSpPr>
        <p:spPr>
          <a:xfrm flipH="1" flipV="1">
            <a:off x="2176591" y="4821125"/>
            <a:ext cx="751358" cy="221262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DCDA7CA-4836-4530-9D67-DC7835D3416D}"/>
              </a:ext>
            </a:extLst>
          </p:cNvPr>
          <p:cNvCxnSpPr>
            <a:cxnSpLocks/>
          </p:cNvCxnSpPr>
          <p:nvPr/>
        </p:nvCxnSpPr>
        <p:spPr>
          <a:xfrm flipH="1" flipV="1">
            <a:off x="11263599" y="3061901"/>
            <a:ext cx="183528" cy="1025321"/>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DCDA7CA-4836-4530-9D67-DC7835D3416D}"/>
              </a:ext>
            </a:extLst>
          </p:cNvPr>
          <p:cNvCxnSpPr>
            <a:cxnSpLocks/>
          </p:cNvCxnSpPr>
          <p:nvPr/>
        </p:nvCxnSpPr>
        <p:spPr>
          <a:xfrm flipH="1" flipV="1">
            <a:off x="2659330" y="3061901"/>
            <a:ext cx="8604269" cy="51957"/>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E51D8C3-6138-4045-91C7-AB311A349040}"/>
              </a:ext>
            </a:extLst>
          </p:cNvPr>
          <p:cNvCxnSpPr>
            <a:cxnSpLocks/>
          </p:cNvCxnSpPr>
          <p:nvPr/>
        </p:nvCxnSpPr>
        <p:spPr>
          <a:xfrm flipH="1">
            <a:off x="2306488" y="3087880"/>
            <a:ext cx="352842" cy="272412"/>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633966FD-668F-48E5-870A-C4C36F3D1350}"/>
              </a:ext>
            </a:extLst>
          </p:cNvPr>
          <p:cNvSpPr/>
          <p:nvPr/>
        </p:nvSpPr>
        <p:spPr>
          <a:xfrm>
            <a:off x="1364060" y="4856555"/>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62" name="Rectangle 61">
            <a:extLst>
              <a:ext uri="{FF2B5EF4-FFF2-40B4-BE49-F238E27FC236}">
                <a16:creationId xmlns:a16="http://schemas.microsoft.com/office/drawing/2014/main" id="{633966FD-668F-48E5-870A-C4C36F3D1350}"/>
              </a:ext>
            </a:extLst>
          </p:cNvPr>
          <p:cNvSpPr/>
          <p:nvPr/>
        </p:nvSpPr>
        <p:spPr>
          <a:xfrm>
            <a:off x="5604904" y="4814727"/>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63" name="Rectangle 62">
            <a:extLst>
              <a:ext uri="{FF2B5EF4-FFF2-40B4-BE49-F238E27FC236}">
                <a16:creationId xmlns:a16="http://schemas.microsoft.com/office/drawing/2014/main" id="{633966FD-668F-48E5-870A-C4C36F3D1350}"/>
              </a:ext>
            </a:extLst>
          </p:cNvPr>
          <p:cNvSpPr/>
          <p:nvPr/>
        </p:nvSpPr>
        <p:spPr>
          <a:xfrm>
            <a:off x="11103434" y="4341647"/>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64" name="Rectangle 63">
            <a:extLst>
              <a:ext uri="{FF2B5EF4-FFF2-40B4-BE49-F238E27FC236}">
                <a16:creationId xmlns:a16="http://schemas.microsoft.com/office/drawing/2014/main" id="{633966FD-668F-48E5-870A-C4C36F3D1350}"/>
              </a:ext>
            </a:extLst>
          </p:cNvPr>
          <p:cNvSpPr/>
          <p:nvPr/>
        </p:nvSpPr>
        <p:spPr>
          <a:xfrm>
            <a:off x="11063141" y="5526904"/>
            <a:ext cx="579073" cy="514908"/>
          </a:xfrm>
          <a:prstGeom prst="rect">
            <a:avLst/>
          </a:prstGeom>
        </p:spPr>
        <p:txBody>
          <a:bodyPr wrap="square">
            <a:spAutoFit/>
          </a:bodyPr>
          <a:lstStyle/>
          <a:p>
            <a:r>
              <a:rPr lang="en-AU" altLang="en-US" sz="2755">
                <a:latin typeface="Cambria" panose="02040503050406030204" pitchFamily="18" charset="0"/>
              </a:rPr>
              <a:t>s3</a:t>
            </a:r>
          </a:p>
        </p:txBody>
      </p:sp>
      <p:sp>
        <p:nvSpPr>
          <p:cNvPr id="24" name="Rectangle 23">
            <a:extLst>
              <a:ext uri="{FF2B5EF4-FFF2-40B4-BE49-F238E27FC236}">
                <a16:creationId xmlns:a16="http://schemas.microsoft.com/office/drawing/2014/main" id="{CB0B846E-D2BC-42EA-80FE-58212F6E946A}"/>
              </a:ext>
            </a:extLst>
          </p:cNvPr>
          <p:cNvSpPr/>
          <p:nvPr/>
        </p:nvSpPr>
        <p:spPr>
          <a:xfrm>
            <a:off x="383058" y="2080277"/>
            <a:ext cx="11184011" cy="514908"/>
          </a:xfrm>
          <a:prstGeom prst="rect">
            <a:avLst/>
          </a:prstGeom>
        </p:spPr>
        <p:txBody>
          <a:bodyPr wrap="square">
            <a:spAutoFit/>
          </a:bodyPr>
          <a:lstStyle/>
          <a:p>
            <a:r>
              <a:rPr lang="en-AU" altLang="en-US" sz="2755">
                <a:latin typeface="Cambria" panose="02040503050406030204" pitchFamily="18" charset="0"/>
              </a:rPr>
              <a:t>The only state where oven = idle is s0. From here, the only next step is s1.</a:t>
            </a:r>
          </a:p>
        </p:txBody>
      </p:sp>
      <p:sp>
        <p:nvSpPr>
          <p:cNvPr id="27" name="Rectangle 26">
            <a:extLst>
              <a:ext uri="{FF2B5EF4-FFF2-40B4-BE49-F238E27FC236}">
                <a16:creationId xmlns:a16="http://schemas.microsoft.com/office/drawing/2014/main" id="{A1F6AADB-6346-4C41-84E3-59822EB1C5BD}"/>
              </a:ext>
            </a:extLst>
          </p:cNvPr>
          <p:cNvSpPr/>
          <p:nvPr/>
        </p:nvSpPr>
        <p:spPr>
          <a:xfrm>
            <a:off x="7849665" y="1522955"/>
            <a:ext cx="1110608" cy="514908"/>
          </a:xfrm>
          <a:prstGeom prst="rect">
            <a:avLst/>
          </a:prstGeom>
        </p:spPr>
        <p:txBody>
          <a:bodyPr wrap="square">
            <a:spAutoFit/>
          </a:bodyPr>
          <a:lstStyle/>
          <a:p>
            <a:r>
              <a:rPr lang="en-AU" altLang="en-US" sz="2755" b="1">
                <a:solidFill>
                  <a:srgbClr val="009900"/>
                </a:solidFill>
                <a:latin typeface="Cambria" panose="02040503050406030204" pitchFamily="18" charset="0"/>
              </a:rPr>
              <a:t>Yes</a:t>
            </a:r>
          </a:p>
        </p:txBody>
      </p:sp>
    </p:spTree>
    <p:extLst>
      <p:ext uri="{BB962C8B-B14F-4D97-AF65-F5344CB8AC3E}">
        <p14:creationId xmlns:p14="http://schemas.microsoft.com/office/powerpoint/2010/main" val="23043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dirty="0">
                <a:solidFill>
                  <a:schemeClr val="accent1">
                    <a:lumMod val="75000"/>
                  </a:schemeClr>
                </a:solidFill>
                <a:latin typeface="Tw Cen MT Condensed" panose="020B0606020104020203" pitchFamily="34" charset="0"/>
              </a:rPr>
              <a:t>State Transition Diagram</a:t>
            </a:r>
            <a:endParaRPr lang="en-US" sz="4330" dirty="0"/>
          </a:p>
        </p:txBody>
      </p:sp>
      <p:sp>
        <p:nvSpPr>
          <p:cNvPr id="9" name="Rectangle 8">
            <a:extLst>
              <a:ext uri="{FF2B5EF4-FFF2-40B4-BE49-F238E27FC236}">
                <a16:creationId xmlns:a16="http://schemas.microsoft.com/office/drawing/2014/main" id="{76B85009-7600-48BD-B79C-0D5080745B67}"/>
              </a:ext>
            </a:extLst>
          </p:cNvPr>
          <p:cNvSpPr/>
          <p:nvPr/>
        </p:nvSpPr>
        <p:spPr>
          <a:xfrm>
            <a:off x="7887825" y="1435403"/>
            <a:ext cx="4401312" cy="3059162"/>
          </a:xfrm>
          <a:prstGeom prst="rect">
            <a:avLst/>
          </a:prstGeom>
        </p:spPr>
        <p:txBody>
          <a:bodyPr wrap="square">
            <a:spAutoFit/>
          </a:bodyPr>
          <a:lstStyle/>
          <a:p>
            <a:r>
              <a:rPr lang="en-AU" altLang="en-US" sz="2755" dirty="0">
                <a:latin typeface="Cambria" panose="02040503050406030204" pitchFamily="18" charset="0"/>
              </a:rPr>
              <a:t>Consider this program:</a:t>
            </a:r>
          </a:p>
          <a:p>
            <a:r>
              <a:rPr lang="en-AU" altLang="en-US" sz="2755" dirty="0">
                <a:latin typeface="Cambria" panose="02040503050406030204" pitchFamily="18" charset="0"/>
              </a:rPr>
              <a:t>P1: </a:t>
            </a:r>
            <a:r>
              <a:rPr lang="en-AU" altLang="en-US" sz="2755" dirty="0" err="1">
                <a:latin typeface="Cambria" panose="02040503050406030204" pitchFamily="18" charset="0"/>
              </a:rPr>
              <a:t>int</a:t>
            </a:r>
            <a:r>
              <a:rPr lang="en-AU" altLang="en-US" sz="2755" dirty="0">
                <a:latin typeface="Cambria" panose="02040503050406030204" pitchFamily="18" charset="0"/>
              </a:rPr>
              <a:t> x = 4</a:t>
            </a:r>
          </a:p>
          <a:p>
            <a:r>
              <a:rPr lang="en-AU" altLang="en-US" sz="2755" dirty="0">
                <a:latin typeface="Cambria" panose="02040503050406030204" pitchFamily="18" charset="0"/>
              </a:rPr>
              <a:t>P2: </a:t>
            </a:r>
            <a:r>
              <a:rPr lang="en-AU" altLang="en-US" sz="2755" dirty="0" err="1">
                <a:latin typeface="Cambria" panose="02040503050406030204" pitchFamily="18" charset="0"/>
              </a:rPr>
              <a:t>boolean</a:t>
            </a:r>
            <a:r>
              <a:rPr lang="en-AU" altLang="en-US" sz="2755" dirty="0">
                <a:latin typeface="Cambria" panose="02040503050406030204" pitchFamily="18" charset="0"/>
              </a:rPr>
              <a:t> y = </a:t>
            </a:r>
            <a:r>
              <a:rPr lang="en-AU" altLang="en-US" sz="2755" dirty="0" err="1">
                <a:latin typeface="Cambria" panose="02040503050406030204" pitchFamily="18" charset="0"/>
              </a:rPr>
              <a:t>getInput</a:t>
            </a:r>
            <a:r>
              <a:rPr lang="en-AU" altLang="en-US" sz="2755" dirty="0">
                <a:latin typeface="Cambria" panose="02040503050406030204" pitchFamily="18" charset="0"/>
              </a:rPr>
              <a:t>();</a:t>
            </a:r>
          </a:p>
          <a:p>
            <a:r>
              <a:rPr lang="en-AU" altLang="en-US" sz="2755" dirty="0">
                <a:latin typeface="Cambria" panose="02040503050406030204" pitchFamily="18" charset="0"/>
              </a:rPr>
              <a:t>P3: if (y){</a:t>
            </a:r>
          </a:p>
          <a:p>
            <a:r>
              <a:rPr lang="en-AU" altLang="en-US" sz="2755" dirty="0">
                <a:latin typeface="Cambria" panose="02040503050406030204" pitchFamily="18" charset="0"/>
              </a:rPr>
              <a:t>P4: 	x = x + 2;</a:t>
            </a:r>
          </a:p>
          <a:p>
            <a:r>
              <a:rPr lang="en-AU" altLang="en-US" sz="2755" dirty="0">
                <a:latin typeface="Cambria" panose="02040503050406030204" pitchFamily="18" charset="0"/>
              </a:rPr>
              <a:t>       }</a:t>
            </a:r>
          </a:p>
          <a:p>
            <a:r>
              <a:rPr lang="en-AU" altLang="en-US" sz="2755" dirty="0">
                <a:latin typeface="Cambria" panose="02040503050406030204" pitchFamily="18" charset="0"/>
              </a:rPr>
              <a:t>P5:  y = false;</a:t>
            </a:r>
          </a:p>
        </p:txBody>
      </p:sp>
      <p:sp>
        <p:nvSpPr>
          <p:cNvPr id="3" name="Rectangle 2"/>
          <p:cNvSpPr/>
          <p:nvPr/>
        </p:nvSpPr>
        <p:spPr>
          <a:xfrm>
            <a:off x="4376097" y="1583737"/>
            <a:ext cx="3340634" cy="73962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rPr>
              <a:t>x = 4; y = true; pc1=2</a:t>
            </a:r>
            <a:endParaRPr lang="en-GB" sz="2400" dirty="0">
              <a:solidFill>
                <a:schemeClr val="tx1"/>
              </a:solidFill>
            </a:endParaRPr>
          </a:p>
        </p:txBody>
      </p:sp>
      <p:sp>
        <p:nvSpPr>
          <p:cNvPr id="13" name="Rectangle 12"/>
          <p:cNvSpPr/>
          <p:nvPr/>
        </p:nvSpPr>
        <p:spPr>
          <a:xfrm>
            <a:off x="4475365" y="3413391"/>
            <a:ext cx="3340635" cy="73962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rPr>
              <a:t>x = 4; y = true; pc1=3</a:t>
            </a:r>
            <a:endParaRPr lang="en-GB" sz="2400" dirty="0">
              <a:solidFill>
                <a:schemeClr val="tx1"/>
              </a:solidFill>
            </a:endParaRPr>
          </a:p>
        </p:txBody>
      </p:sp>
      <p:sp>
        <p:nvSpPr>
          <p:cNvPr id="15" name="Rectangle 14"/>
          <p:cNvSpPr/>
          <p:nvPr/>
        </p:nvSpPr>
        <p:spPr>
          <a:xfrm>
            <a:off x="4895796" y="4786584"/>
            <a:ext cx="3340635" cy="73962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rPr>
              <a:t>x = 6; y = true; pc1=4</a:t>
            </a:r>
            <a:endParaRPr lang="en-GB" sz="2400" dirty="0">
              <a:solidFill>
                <a:schemeClr val="tx1"/>
              </a:solidFill>
            </a:endParaRPr>
          </a:p>
        </p:txBody>
      </p:sp>
      <p:sp>
        <p:nvSpPr>
          <p:cNvPr id="16" name="Rectangle 15"/>
          <p:cNvSpPr/>
          <p:nvPr/>
        </p:nvSpPr>
        <p:spPr>
          <a:xfrm>
            <a:off x="5004776" y="6110246"/>
            <a:ext cx="3340635" cy="73962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rPr>
              <a:t>x = 6; y = false; pc1=5</a:t>
            </a:r>
            <a:endParaRPr lang="en-GB" sz="2400" dirty="0">
              <a:solidFill>
                <a:schemeClr val="tx1"/>
              </a:solidFill>
            </a:endParaRPr>
          </a:p>
        </p:txBody>
      </p:sp>
      <p:sp>
        <p:nvSpPr>
          <p:cNvPr id="31" name="Rectangle 30"/>
          <p:cNvSpPr/>
          <p:nvPr/>
        </p:nvSpPr>
        <p:spPr>
          <a:xfrm>
            <a:off x="416280" y="3257004"/>
            <a:ext cx="3357653" cy="73962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rPr>
              <a:t>x = 4; y = false; pc1=2</a:t>
            </a:r>
            <a:endParaRPr lang="en-GB" sz="2400" dirty="0">
              <a:solidFill>
                <a:schemeClr val="tx1"/>
              </a:solidFill>
            </a:endParaRPr>
          </a:p>
        </p:txBody>
      </p:sp>
      <p:sp>
        <p:nvSpPr>
          <p:cNvPr id="38" name="Rectangle 37"/>
          <p:cNvSpPr/>
          <p:nvPr/>
        </p:nvSpPr>
        <p:spPr>
          <a:xfrm>
            <a:off x="200305" y="1680747"/>
            <a:ext cx="3340634" cy="73962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rPr>
              <a:t>x = 4; pc1=1</a:t>
            </a:r>
            <a:endParaRPr lang="en-GB" sz="2400" dirty="0">
              <a:solidFill>
                <a:schemeClr val="tx1"/>
              </a:solidFill>
            </a:endParaRPr>
          </a:p>
        </p:txBody>
      </p:sp>
      <p:cxnSp>
        <p:nvCxnSpPr>
          <p:cNvPr id="41" name="Straight Arrow Connector 40">
            <a:extLst>
              <a:ext uri="{FF2B5EF4-FFF2-40B4-BE49-F238E27FC236}">
                <a16:creationId xmlns:a16="http://schemas.microsoft.com/office/drawing/2014/main" id="{5E912E09-82D4-4FD4-AC26-F99660949762}"/>
              </a:ext>
            </a:extLst>
          </p:cNvPr>
          <p:cNvCxnSpPr>
            <a:cxnSpLocks/>
            <a:stCxn id="38" idx="3"/>
            <a:endCxn id="3" idx="1"/>
          </p:cNvCxnSpPr>
          <p:nvPr/>
        </p:nvCxnSpPr>
        <p:spPr>
          <a:xfrm flipV="1">
            <a:off x="3540940" y="1953549"/>
            <a:ext cx="835158" cy="9701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E912E09-82D4-4FD4-AC26-F99660949762}"/>
              </a:ext>
            </a:extLst>
          </p:cNvPr>
          <p:cNvCxnSpPr>
            <a:cxnSpLocks/>
            <a:stCxn id="3" idx="2"/>
            <a:endCxn id="13" idx="0"/>
          </p:cNvCxnSpPr>
          <p:nvPr/>
        </p:nvCxnSpPr>
        <p:spPr>
          <a:xfrm>
            <a:off x="6046415" y="2323360"/>
            <a:ext cx="99269" cy="1090031"/>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E912E09-82D4-4FD4-AC26-F99660949762}"/>
              </a:ext>
            </a:extLst>
          </p:cNvPr>
          <p:cNvCxnSpPr>
            <a:cxnSpLocks/>
            <a:stCxn id="38" idx="2"/>
            <a:endCxn id="31" idx="0"/>
          </p:cNvCxnSpPr>
          <p:nvPr/>
        </p:nvCxnSpPr>
        <p:spPr>
          <a:xfrm>
            <a:off x="1870622" y="2420370"/>
            <a:ext cx="224484" cy="836633"/>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788379" y="4604269"/>
            <a:ext cx="3357653" cy="73962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rPr>
              <a:t>x = 4; y = false; pc1=3</a:t>
            </a:r>
            <a:endParaRPr lang="en-GB" sz="2400" dirty="0">
              <a:solidFill>
                <a:schemeClr val="tx1"/>
              </a:solidFill>
            </a:endParaRPr>
          </a:p>
        </p:txBody>
      </p:sp>
      <p:sp>
        <p:nvSpPr>
          <p:cNvPr id="49" name="Rectangle 48"/>
          <p:cNvSpPr/>
          <p:nvPr/>
        </p:nvSpPr>
        <p:spPr>
          <a:xfrm>
            <a:off x="1063077" y="5951535"/>
            <a:ext cx="3357653" cy="73962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rPr>
              <a:t>x = 4; y = false; pc1=5</a:t>
            </a:r>
            <a:endParaRPr lang="en-GB" sz="2400" dirty="0">
              <a:solidFill>
                <a:schemeClr val="tx1"/>
              </a:solidFill>
            </a:endParaRPr>
          </a:p>
        </p:txBody>
      </p:sp>
      <p:cxnSp>
        <p:nvCxnSpPr>
          <p:cNvPr id="50" name="Straight Arrow Connector 49">
            <a:extLst>
              <a:ext uri="{FF2B5EF4-FFF2-40B4-BE49-F238E27FC236}">
                <a16:creationId xmlns:a16="http://schemas.microsoft.com/office/drawing/2014/main" id="{5E912E09-82D4-4FD4-AC26-F99660949762}"/>
              </a:ext>
            </a:extLst>
          </p:cNvPr>
          <p:cNvCxnSpPr>
            <a:cxnSpLocks/>
            <a:stCxn id="13" idx="2"/>
            <a:endCxn id="15" idx="0"/>
          </p:cNvCxnSpPr>
          <p:nvPr/>
        </p:nvCxnSpPr>
        <p:spPr>
          <a:xfrm>
            <a:off x="6145684" y="4153015"/>
            <a:ext cx="420430" cy="63357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5E912E09-82D4-4FD4-AC26-F99660949762}"/>
              </a:ext>
            </a:extLst>
          </p:cNvPr>
          <p:cNvCxnSpPr>
            <a:cxnSpLocks/>
            <a:stCxn id="15" idx="2"/>
            <a:endCxn id="16" idx="0"/>
          </p:cNvCxnSpPr>
          <p:nvPr/>
        </p:nvCxnSpPr>
        <p:spPr>
          <a:xfrm>
            <a:off x="6566114" y="5526207"/>
            <a:ext cx="108980" cy="584039"/>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E912E09-82D4-4FD4-AC26-F99660949762}"/>
              </a:ext>
            </a:extLst>
          </p:cNvPr>
          <p:cNvCxnSpPr>
            <a:cxnSpLocks/>
            <a:stCxn id="31" idx="2"/>
            <a:endCxn id="48" idx="0"/>
          </p:cNvCxnSpPr>
          <p:nvPr/>
        </p:nvCxnSpPr>
        <p:spPr>
          <a:xfrm>
            <a:off x="2095107" y="3996627"/>
            <a:ext cx="372099" cy="607643"/>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5E912E09-82D4-4FD4-AC26-F99660949762}"/>
              </a:ext>
            </a:extLst>
          </p:cNvPr>
          <p:cNvCxnSpPr>
            <a:cxnSpLocks/>
            <a:stCxn id="48" idx="2"/>
            <a:endCxn id="49" idx="0"/>
          </p:cNvCxnSpPr>
          <p:nvPr/>
        </p:nvCxnSpPr>
        <p:spPr>
          <a:xfrm>
            <a:off x="2467205" y="5343893"/>
            <a:ext cx="274698" cy="607643"/>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5963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Implies with Next</a:t>
            </a:r>
            <a:endParaRPr lang="en-US" sz="4330"/>
          </a:p>
        </p:txBody>
      </p:sp>
      <p:sp>
        <p:nvSpPr>
          <p:cNvPr id="8" name="TextBox 7">
            <a:extLst>
              <a:ext uri="{FF2B5EF4-FFF2-40B4-BE49-F238E27FC236}">
                <a16:creationId xmlns:a16="http://schemas.microsoft.com/office/drawing/2014/main" id="{717704B7-7F08-4715-BC23-E39F17ED31A4}"/>
              </a:ext>
            </a:extLst>
          </p:cNvPr>
          <p:cNvSpPr txBox="1"/>
          <p:nvPr/>
        </p:nvSpPr>
        <p:spPr>
          <a:xfrm>
            <a:off x="902239" y="3367265"/>
            <a:ext cx="2548705"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idle</a:t>
            </a:r>
          </a:p>
        </p:txBody>
      </p:sp>
      <p:sp>
        <p:nvSpPr>
          <p:cNvPr id="19" name="TextBox 18">
            <a:extLst>
              <a:ext uri="{FF2B5EF4-FFF2-40B4-BE49-F238E27FC236}">
                <a16:creationId xmlns:a16="http://schemas.microsoft.com/office/drawing/2014/main" id="{7D45558C-474F-4210-A66C-639B4DDFC79F}"/>
              </a:ext>
            </a:extLst>
          </p:cNvPr>
          <p:cNvSpPr txBox="1"/>
          <p:nvPr/>
        </p:nvSpPr>
        <p:spPr>
          <a:xfrm>
            <a:off x="4740896" y="3360291"/>
            <a:ext cx="2579905" cy="1909497"/>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cooking</a:t>
            </a:r>
          </a:p>
        </p:txBody>
      </p:sp>
      <p:sp>
        <p:nvSpPr>
          <p:cNvPr id="20" name="TextBox 19">
            <a:extLst>
              <a:ext uri="{FF2B5EF4-FFF2-40B4-BE49-F238E27FC236}">
                <a16:creationId xmlns:a16="http://schemas.microsoft.com/office/drawing/2014/main" id="{0A4DDE47-FBBA-4C9A-A555-6A07912BA9ED}"/>
              </a:ext>
            </a:extLst>
          </p:cNvPr>
          <p:cNvSpPr txBox="1"/>
          <p:nvPr/>
        </p:nvSpPr>
        <p:spPr>
          <a:xfrm>
            <a:off x="8378530" y="3360291"/>
            <a:ext cx="2611739"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timeout</a:t>
            </a:r>
          </a:p>
        </p:txBody>
      </p:sp>
      <p:cxnSp>
        <p:nvCxnSpPr>
          <p:cNvPr id="4" name="Straight Arrow Connector 3">
            <a:extLst>
              <a:ext uri="{FF2B5EF4-FFF2-40B4-BE49-F238E27FC236}">
                <a16:creationId xmlns:a16="http://schemas.microsoft.com/office/drawing/2014/main" id="{5E912E09-82D4-4FD4-AC26-F99660949762}"/>
              </a:ext>
            </a:extLst>
          </p:cNvPr>
          <p:cNvCxnSpPr>
            <a:cxnSpLocks/>
            <a:stCxn id="8" idx="3"/>
            <a:endCxn id="19" idx="1"/>
          </p:cNvCxnSpPr>
          <p:nvPr/>
        </p:nvCxnSpPr>
        <p:spPr>
          <a:xfrm>
            <a:off x="3450944" y="4094195"/>
            <a:ext cx="1289952" cy="220845"/>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3815DEE-DAB6-4196-9299-3FFC31FCBA34}"/>
              </a:ext>
            </a:extLst>
          </p:cNvPr>
          <p:cNvCxnSpPr>
            <a:cxnSpLocks/>
            <a:stCxn id="19" idx="3"/>
            <a:endCxn id="20" idx="1"/>
          </p:cNvCxnSpPr>
          <p:nvPr/>
        </p:nvCxnSpPr>
        <p:spPr>
          <a:xfrm flipV="1">
            <a:off x="7320801" y="4087221"/>
            <a:ext cx="1057729" cy="227819"/>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C85589-A3CF-428A-903B-C777159F7AF7}"/>
              </a:ext>
            </a:extLst>
          </p:cNvPr>
          <p:cNvSpPr txBox="1"/>
          <p:nvPr/>
        </p:nvSpPr>
        <p:spPr>
          <a:xfrm>
            <a:off x="8378530" y="5371463"/>
            <a:ext cx="2611739"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open</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open </a:t>
            </a:r>
          </a:p>
        </p:txBody>
      </p:sp>
      <p:cxnSp>
        <p:nvCxnSpPr>
          <p:cNvPr id="18" name="Straight Arrow Connector 17">
            <a:extLst>
              <a:ext uri="{FF2B5EF4-FFF2-40B4-BE49-F238E27FC236}">
                <a16:creationId xmlns:a16="http://schemas.microsoft.com/office/drawing/2014/main" id="{973BA001-11EC-486F-8702-6C95379FB839}"/>
              </a:ext>
            </a:extLst>
          </p:cNvPr>
          <p:cNvCxnSpPr>
            <a:cxnSpLocks/>
            <a:stCxn id="19" idx="3"/>
            <a:endCxn id="16" idx="1"/>
          </p:cNvCxnSpPr>
          <p:nvPr/>
        </p:nvCxnSpPr>
        <p:spPr>
          <a:xfrm>
            <a:off x="7320801" y="4315040"/>
            <a:ext cx="1057729" cy="1783353"/>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E51D8C3-6138-4045-91C7-AB311A349040}"/>
              </a:ext>
            </a:extLst>
          </p:cNvPr>
          <p:cNvCxnSpPr>
            <a:cxnSpLocks/>
            <a:stCxn id="20" idx="3"/>
          </p:cNvCxnSpPr>
          <p:nvPr/>
        </p:nvCxnSpPr>
        <p:spPr>
          <a:xfrm>
            <a:off x="10990269" y="4087221"/>
            <a:ext cx="576800"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DCDA7CA-4836-4530-9D67-DC7835D3416D}"/>
              </a:ext>
            </a:extLst>
          </p:cNvPr>
          <p:cNvCxnSpPr>
            <a:cxnSpLocks/>
            <a:stCxn id="16" idx="3"/>
          </p:cNvCxnSpPr>
          <p:nvPr/>
        </p:nvCxnSpPr>
        <p:spPr>
          <a:xfrm>
            <a:off x="10990268" y="6098393"/>
            <a:ext cx="479772" cy="928378"/>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B0B846E-D2BC-42EA-80FE-58212F6E946A}"/>
              </a:ext>
            </a:extLst>
          </p:cNvPr>
          <p:cNvSpPr/>
          <p:nvPr/>
        </p:nvSpPr>
        <p:spPr>
          <a:xfrm>
            <a:off x="812848" y="1528507"/>
            <a:ext cx="9681139" cy="514908"/>
          </a:xfrm>
          <a:prstGeom prst="rect">
            <a:avLst/>
          </a:prstGeom>
        </p:spPr>
        <p:txBody>
          <a:bodyPr wrap="square">
            <a:spAutoFit/>
          </a:bodyPr>
          <a:lstStyle/>
          <a:p>
            <a:r>
              <a:rPr lang="en-AU" altLang="en-US" sz="2755">
                <a:latin typeface="Cambria" panose="02040503050406030204" pitchFamily="18" charset="0"/>
              </a:rPr>
              <a:t>Does </a:t>
            </a:r>
            <a:r>
              <a:rPr lang="en-AU" altLang="en-US" sz="2755" b="1">
                <a:latin typeface="Cambria" panose="02040503050406030204" pitchFamily="18" charset="0"/>
              </a:rPr>
              <a:t>G</a:t>
            </a:r>
            <a:r>
              <a:rPr lang="en-AU" altLang="en-US" sz="2755">
                <a:latin typeface="Cambria" panose="02040503050406030204" pitchFamily="18" charset="0"/>
              </a:rPr>
              <a:t>(door = closed =&gt; </a:t>
            </a:r>
            <a:r>
              <a:rPr lang="en-AU" altLang="en-US" sz="2755" b="1">
                <a:latin typeface="Cambria" panose="02040503050406030204" pitchFamily="18" charset="0"/>
              </a:rPr>
              <a:t>X</a:t>
            </a:r>
            <a:r>
              <a:rPr lang="en-AU" altLang="en-US" sz="2755">
                <a:latin typeface="Cambria" panose="02040503050406030204" pitchFamily="18" charset="0"/>
              </a:rPr>
              <a:t>(light = on)) hold?</a:t>
            </a:r>
            <a:endParaRPr lang="en-AU" altLang="en-US" sz="2755" b="1">
              <a:latin typeface="Cambria" panose="02040503050406030204" pitchFamily="18" charset="0"/>
            </a:endParaRPr>
          </a:p>
        </p:txBody>
      </p:sp>
      <p:cxnSp>
        <p:nvCxnSpPr>
          <p:cNvPr id="42" name="Straight Arrow Connector 41">
            <a:extLst>
              <a:ext uri="{FF2B5EF4-FFF2-40B4-BE49-F238E27FC236}">
                <a16:creationId xmlns:a16="http://schemas.microsoft.com/office/drawing/2014/main" id="{1DCDA7CA-4836-4530-9D67-DC7835D3416D}"/>
              </a:ext>
            </a:extLst>
          </p:cNvPr>
          <p:cNvCxnSpPr>
            <a:cxnSpLocks/>
          </p:cNvCxnSpPr>
          <p:nvPr/>
        </p:nvCxnSpPr>
        <p:spPr>
          <a:xfrm flipH="1">
            <a:off x="2927949" y="7026772"/>
            <a:ext cx="8481689"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DCDA7CA-4836-4530-9D67-DC7835D3416D}"/>
              </a:ext>
            </a:extLst>
          </p:cNvPr>
          <p:cNvCxnSpPr>
            <a:cxnSpLocks/>
            <a:endCxn id="8" idx="2"/>
          </p:cNvCxnSpPr>
          <p:nvPr/>
        </p:nvCxnSpPr>
        <p:spPr>
          <a:xfrm flipH="1" flipV="1">
            <a:off x="2176591" y="4821125"/>
            <a:ext cx="751358" cy="221262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DCDA7CA-4836-4530-9D67-DC7835D3416D}"/>
              </a:ext>
            </a:extLst>
          </p:cNvPr>
          <p:cNvCxnSpPr>
            <a:cxnSpLocks/>
          </p:cNvCxnSpPr>
          <p:nvPr/>
        </p:nvCxnSpPr>
        <p:spPr>
          <a:xfrm flipH="1" flipV="1">
            <a:off x="11263599" y="3061901"/>
            <a:ext cx="183528" cy="1025321"/>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DCDA7CA-4836-4530-9D67-DC7835D3416D}"/>
              </a:ext>
            </a:extLst>
          </p:cNvPr>
          <p:cNvCxnSpPr>
            <a:cxnSpLocks/>
          </p:cNvCxnSpPr>
          <p:nvPr/>
        </p:nvCxnSpPr>
        <p:spPr>
          <a:xfrm flipH="1" flipV="1">
            <a:off x="2659330" y="3061901"/>
            <a:ext cx="8604269" cy="51957"/>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E51D8C3-6138-4045-91C7-AB311A349040}"/>
              </a:ext>
            </a:extLst>
          </p:cNvPr>
          <p:cNvCxnSpPr>
            <a:cxnSpLocks/>
          </p:cNvCxnSpPr>
          <p:nvPr/>
        </p:nvCxnSpPr>
        <p:spPr>
          <a:xfrm flipH="1">
            <a:off x="2306488" y="3087880"/>
            <a:ext cx="352842" cy="272412"/>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633966FD-668F-48E5-870A-C4C36F3D1350}"/>
              </a:ext>
            </a:extLst>
          </p:cNvPr>
          <p:cNvSpPr/>
          <p:nvPr/>
        </p:nvSpPr>
        <p:spPr>
          <a:xfrm>
            <a:off x="1364060" y="4856555"/>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62" name="Rectangle 61">
            <a:extLst>
              <a:ext uri="{FF2B5EF4-FFF2-40B4-BE49-F238E27FC236}">
                <a16:creationId xmlns:a16="http://schemas.microsoft.com/office/drawing/2014/main" id="{633966FD-668F-48E5-870A-C4C36F3D1350}"/>
              </a:ext>
            </a:extLst>
          </p:cNvPr>
          <p:cNvSpPr/>
          <p:nvPr/>
        </p:nvSpPr>
        <p:spPr>
          <a:xfrm>
            <a:off x="5604904" y="4814727"/>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63" name="Rectangle 62">
            <a:extLst>
              <a:ext uri="{FF2B5EF4-FFF2-40B4-BE49-F238E27FC236}">
                <a16:creationId xmlns:a16="http://schemas.microsoft.com/office/drawing/2014/main" id="{633966FD-668F-48E5-870A-C4C36F3D1350}"/>
              </a:ext>
            </a:extLst>
          </p:cNvPr>
          <p:cNvSpPr/>
          <p:nvPr/>
        </p:nvSpPr>
        <p:spPr>
          <a:xfrm>
            <a:off x="11103434" y="4341647"/>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64" name="Rectangle 63">
            <a:extLst>
              <a:ext uri="{FF2B5EF4-FFF2-40B4-BE49-F238E27FC236}">
                <a16:creationId xmlns:a16="http://schemas.microsoft.com/office/drawing/2014/main" id="{633966FD-668F-48E5-870A-C4C36F3D1350}"/>
              </a:ext>
            </a:extLst>
          </p:cNvPr>
          <p:cNvSpPr/>
          <p:nvPr/>
        </p:nvSpPr>
        <p:spPr>
          <a:xfrm>
            <a:off x="11063141" y="5526904"/>
            <a:ext cx="579073" cy="514908"/>
          </a:xfrm>
          <a:prstGeom prst="rect">
            <a:avLst/>
          </a:prstGeom>
        </p:spPr>
        <p:txBody>
          <a:bodyPr wrap="square">
            <a:spAutoFit/>
          </a:bodyPr>
          <a:lstStyle/>
          <a:p>
            <a:r>
              <a:rPr lang="en-AU" altLang="en-US" sz="2755">
                <a:latin typeface="Cambria" panose="02040503050406030204" pitchFamily="18" charset="0"/>
              </a:rPr>
              <a:t>s3</a:t>
            </a:r>
          </a:p>
        </p:txBody>
      </p:sp>
      <p:sp>
        <p:nvSpPr>
          <p:cNvPr id="24" name="Rectangle 23">
            <a:extLst>
              <a:ext uri="{FF2B5EF4-FFF2-40B4-BE49-F238E27FC236}">
                <a16:creationId xmlns:a16="http://schemas.microsoft.com/office/drawing/2014/main" id="{CB0B846E-D2BC-42EA-80FE-58212F6E946A}"/>
              </a:ext>
            </a:extLst>
          </p:cNvPr>
          <p:cNvSpPr/>
          <p:nvPr/>
        </p:nvSpPr>
        <p:spPr>
          <a:xfrm>
            <a:off x="7068231" y="2149425"/>
            <a:ext cx="4401809" cy="514908"/>
          </a:xfrm>
          <a:prstGeom prst="rect">
            <a:avLst/>
          </a:prstGeom>
        </p:spPr>
        <p:txBody>
          <a:bodyPr wrap="square">
            <a:spAutoFit/>
          </a:bodyPr>
          <a:lstStyle/>
          <a:p>
            <a:r>
              <a:rPr lang="en-AU" altLang="en-US" sz="2755" dirty="0">
                <a:latin typeface="Cambria" panose="02040503050406030204" pitchFamily="18" charset="0"/>
              </a:rPr>
              <a:t>Counterexample: s0, s1, s2.</a:t>
            </a:r>
          </a:p>
        </p:txBody>
      </p:sp>
      <p:sp>
        <p:nvSpPr>
          <p:cNvPr id="25" name="Rectangle 24">
            <a:extLst>
              <a:ext uri="{FF2B5EF4-FFF2-40B4-BE49-F238E27FC236}">
                <a16:creationId xmlns:a16="http://schemas.microsoft.com/office/drawing/2014/main" id="{14756DA6-DF8D-43CE-B1F8-05EDF7F24FFB}"/>
              </a:ext>
            </a:extLst>
          </p:cNvPr>
          <p:cNvSpPr/>
          <p:nvPr/>
        </p:nvSpPr>
        <p:spPr>
          <a:xfrm>
            <a:off x="7697127" y="1491402"/>
            <a:ext cx="1110608" cy="514908"/>
          </a:xfrm>
          <a:prstGeom prst="rect">
            <a:avLst/>
          </a:prstGeom>
        </p:spPr>
        <p:txBody>
          <a:bodyPr wrap="square">
            <a:spAutoFit/>
          </a:bodyPr>
          <a:lstStyle/>
          <a:p>
            <a:r>
              <a:rPr lang="en-AU" altLang="en-US" sz="2755" b="1">
                <a:solidFill>
                  <a:srgbClr val="FF0000"/>
                </a:solidFill>
                <a:latin typeface="Cambria" panose="02040503050406030204" pitchFamily="18" charset="0"/>
              </a:rPr>
              <a:t>No</a:t>
            </a:r>
          </a:p>
        </p:txBody>
      </p:sp>
      <p:sp>
        <p:nvSpPr>
          <p:cNvPr id="27" name="Rectangle 26">
            <a:extLst>
              <a:ext uri="{FF2B5EF4-FFF2-40B4-BE49-F238E27FC236}">
                <a16:creationId xmlns:a16="http://schemas.microsoft.com/office/drawing/2014/main" id="{CB0B846E-D2BC-42EA-80FE-58212F6E946A}"/>
              </a:ext>
            </a:extLst>
          </p:cNvPr>
          <p:cNvSpPr/>
          <p:nvPr/>
        </p:nvSpPr>
        <p:spPr>
          <a:xfrm>
            <a:off x="105583" y="2190431"/>
            <a:ext cx="6781916" cy="938951"/>
          </a:xfrm>
          <a:prstGeom prst="rect">
            <a:avLst/>
          </a:prstGeom>
        </p:spPr>
        <p:txBody>
          <a:bodyPr wrap="square">
            <a:spAutoFit/>
          </a:bodyPr>
          <a:lstStyle/>
          <a:p>
            <a:r>
              <a:rPr lang="en-AU" altLang="en-US" sz="2755" dirty="0">
                <a:latin typeface="Cambria" panose="02040503050406030204" pitchFamily="18" charset="0"/>
              </a:rPr>
              <a:t>At s0, light = on in the next state, but not at s1 or s2.</a:t>
            </a:r>
          </a:p>
        </p:txBody>
      </p:sp>
      <p:sp>
        <p:nvSpPr>
          <p:cNvPr id="28" name="Rectangle 27">
            <a:extLst>
              <a:ext uri="{FF2B5EF4-FFF2-40B4-BE49-F238E27FC236}">
                <a16:creationId xmlns:a16="http://schemas.microsoft.com/office/drawing/2014/main" id="{CB0B846E-D2BC-42EA-80FE-58212F6E946A}"/>
              </a:ext>
            </a:extLst>
          </p:cNvPr>
          <p:cNvSpPr/>
          <p:nvPr/>
        </p:nvSpPr>
        <p:spPr>
          <a:xfrm>
            <a:off x="3126487" y="2540020"/>
            <a:ext cx="8283152" cy="514908"/>
          </a:xfrm>
          <a:prstGeom prst="rect">
            <a:avLst/>
          </a:prstGeom>
        </p:spPr>
        <p:txBody>
          <a:bodyPr wrap="square">
            <a:spAutoFit/>
          </a:bodyPr>
          <a:lstStyle/>
          <a:p>
            <a:r>
              <a:rPr lang="en-AU" altLang="en-US" sz="2755" dirty="0">
                <a:latin typeface="Cambria" panose="02040503050406030204" pitchFamily="18" charset="0"/>
              </a:rPr>
              <a:t>Alternative longer counterexample: s0, s1, s2, s0.</a:t>
            </a:r>
          </a:p>
        </p:txBody>
      </p:sp>
    </p:spTree>
    <p:extLst>
      <p:ext uri="{BB962C8B-B14F-4D97-AF65-F5344CB8AC3E}">
        <p14:creationId xmlns:p14="http://schemas.microsoft.com/office/powerpoint/2010/main" val="352670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P spid="2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Implies with Next</a:t>
            </a:r>
            <a:endParaRPr lang="en-US" sz="4330"/>
          </a:p>
        </p:txBody>
      </p:sp>
      <p:sp>
        <p:nvSpPr>
          <p:cNvPr id="8" name="TextBox 7">
            <a:extLst>
              <a:ext uri="{FF2B5EF4-FFF2-40B4-BE49-F238E27FC236}">
                <a16:creationId xmlns:a16="http://schemas.microsoft.com/office/drawing/2014/main" id="{717704B7-7F08-4715-BC23-E39F17ED31A4}"/>
              </a:ext>
            </a:extLst>
          </p:cNvPr>
          <p:cNvSpPr txBox="1"/>
          <p:nvPr/>
        </p:nvSpPr>
        <p:spPr>
          <a:xfrm>
            <a:off x="902239" y="3367265"/>
            <a:ext cx="2548705"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idle</a:t>
            </a:r>
          </a:p>
        </p:txBody>
      </p:sp>
      <p:sp>
        <p:nvSpPr>
          <p:cNvPr id="19" name="TextBox 18">
            <a:extLst>
              <a:ext uri="{FF2B5EF4-FFF2-40B4-BE49-F238E27FC236}">
                <a16:creationId xmlns:a16="http://schemas.microsoft.com/office/drawing/2014/main" id="{7D45558C-474F-4210-A66C-639B4DDFC79F}"/>
              </a:ext>
            </a:extLst>
          </p:cNvPr>
          <p:cNvSpPr txBox="1"/>
          <p:nvPr/>
        </p:nvSpPr>
        <p:spPr>
          <a:xfrm>
            <a:off x="4740896" y="3360291"/>
            <a:ext cx="2579905" cy="1909497"/>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cooking</a:t>
            </a:r>
          </a:p>
        </p:txBody>
      </p:sp>
      <p:sp>
        <p:nvSpPr>
          <p:cNvPr id="20" name="TextBox 19">
            <a:extLst>
              <a:ext uri="{FF2B5EF4-FFF2-40B4-BE49-F238E27FC236}">
                <a16:creationId xmlns:a16="http://schemas.microsoft.com/office/drawing/2014/main" id="{0A4DDE47-FBBA-4C9A-A555-6A07912BA9ED}"/>
              </a:ext>
            </a:extLst>
          </p:cNvPr>
          <p:cNvSpPr txBox="1"/>
          <p:nvPr/>
        </p:nvSpPr>
        <p:spPr>
          <a:xfrm>
            <a:off x="8378530" y="3360291"/>
            <a:ext cx="2611739"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timeout</a:t>
            </a:r>
          </a:p>
        </p:txBody>
      </p:sp>
      <p:cxnSp>
        <p:nvCxnSpPr>
          <p:cNvPr id="4" name="Straight Arrow Connector 3">
            <a:extLst>
              <a:ext uri="{FF2B5EF4-FFF2-40B4-BE49-F238E27FC236}">
                <a16:creationId xmlns:a16="http://schemas.microsoft.com/office/drawing/2014/main" id="{5E912E09-82D4-4FD4-AC26-F99660949762}"/>
              </a:ext>
            </a:extLst>
          </p:cNvPr>
          <p:cNvCxnSpPr>
            <a:cxnSpLocks/>
            <a:stCxn id="8" idx="3"/>
            <a:endCxn id="19" idx="1"/>
          </p:cNvCxnSpPr>
          <p:nvPr/>
        </p:nvCxnSpPr>
        <p:spPr>
          <a:xfrm>
            <a:off x="3450944" y="4094195"/>
            <a:ext cx="1289952" cy="220845"/>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3815DEE-DAB6-4196-9299-3FFC31FCBA34}"/>
              </a:ext>
            </a:extLst>
          </p:cNvPr>
          <p:cNvCxnSpPr>
            <a:cxnSpLocks/>
            <a:stCxn id="19" idx="3"/>
            <a:endCxn id="20" idx="1"/>
          </p:cNvCxnSpPr>
          <p:nvPr/>
        </p:nvCxnSpPr>
        <p:spPr>
          <a:xfrm flipV="1">
            <a:off x="7320801" y="4087221"/>
            <a:ext cx="1057729" cy="227819"/>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C85589-A3CF-428A-903B-C777159F7AF7}"/>
              </a:ext>
            </a:extLst>
          </p:cNvPr>
          <p:cNvSpPr txBox="1"/>
          <p:nvPr/>
        </p:nvSpPr>
        <p:spPr>
          <a:xfrm>
            <a:off x="8378530" y="5371463"/>
            <a:ext cx="2611739"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open</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open </a:t>
            </a:r>
          </a:p>
        </p:txBody>
      </p:sp>
      <p:cxnSp>
        <p:nvCxnSpPr>
          <p:cNvPr id="18" name="Straight Arrow Connector 17">
            <a:extLst>
              <a:ext uri="{FF2B5EF4-FFF2-40B4-BE49-F238E27FC236}">
                <a16:creationId xmlns:a16="http://schemas.microsoft.com/office/drawing/2014/main" id="{973BA001-11EC-486F-8702-6C95379FB839}"/>
              </a:ext>
            </a:extLst>
          </p:cNvPr>
          <p:cNvCxnSpPr>
            <a:cxnSpLocks/>
            <a:stCxn id="19" idx="3"/>
            <a:endCxn id="16" idx="1"/>
          </p:cNvCxnSpPr>
          <p:nvPr/>
        </p:nvCxnSpPr>
        <p:spPr>
          <a:xfrm>
            <a:off x="7320801" y="4315040"/>
            <a:ext cx="1057729" cy="1783353"/>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E51D8C3-6138-4045-91C7-AB311A349040}"/>
              </a:ext>
            </a:extLst>
          </p:cNvPr>
          <p:cNvCxnSpPr>
            <a:cxnSpLocks/>
            <a:stCxn id="20" idx="3"/>
          </p:cNvCxnSpPr>
          <p:nvPr/>
        </p:nvCxnSpPr>
        <p:spPr>
          <a:xfrm>
            <a:off x="10990269" y="4087221"/>
            <a:ext cx="576800"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DCDA7CA-4836-4530-9D67-DC7835D3416D}"/>
              </a:ext>
            </a:extLst>
          </p:cNvPr>
          <p:cNvCxnSpPr>
            <a:cxnSpLocks/>
            <a:stCxn id="16" idx="3"/>
          </p:cNvCxnSpPr>
          <p:nvPr/>
        </p:nvCxnSpPr>
        <p:spPr>
          <a:xfrm>
            <a:off x="10990268" y="6098393"/>
            <a:ext cx="479772" cy="928378"/>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B0B846E-D2BC-42EA-80FE-58212F6E946A}"/>
              </a:ext>
            </a:extLst>
          </p:cNvPr>
          <p:cNvSpPr/>
          <p:nvPr/>
        </p:nvSpPr>
        <p:spPr>
          <a:xfrm>
            <a:off x="812848" y="1528507"/>
            <a:ext cx="9681139" cy="514908"/>
          </a:xfrm>
          <a:prstGeom prst="rect">
            <a:avLst/>
          </a:prstGeom>
        </p:spPr>
        <p:txBody>
          <a:bodyPr wrap="square">
            <a:spAutoFit/>
          </a:bodyPr>
          <a:lstStyle/>
          <a:p>
            <a:r>
              <a:rPr lang="en-AU" altLang="en-US" sz="2755">
                <a:latin typeface="Cambria" panose="02040503050406030204" pitchFamily="18" charset="0"/>
              </a:rPr>
              <a:t>Does </a:t>
            </a:r>
            <a:r>
              <a:rPr lang="en-AU" altLang="en-US" sz="2755" b="1">
                <a:latin typeface="Cambria" panose="02040503050406030204" pitchFamily="18" charset="0"/>
              </a:rPr>
              <a:t>G</a:t>
            </a:r>
            <a:r>
              <a:rPr lang="en-AU" altLang="en-US" sz="2755">
                <a:latin typeface="Cambria" panose="02040503050406030204" pitchFamily="18" charset="0"/>
              </a:rPr>
              <a:t>(light = off =&gt; </a:t>
            </a:r>
            <a:r>
              <a:rPr lang="en-AU" altLang="en-US" sz="2755" b="1">
                <a:latin typeface="Cambria" panose="02040503050406030204" pitchFamily="18" charset="0"/>
              </a:rPr>
              <a:t>X</a:t>
            </a:r>
            <a:r>
              <a:rPr lang="en-AU" altLang="en-US" sz="2755">
                <a:latin typeface="Cambria" panose="02040503050406030204" pitchFamily="18" charset="0"/>
              </a:rPr>
              <a:t>(oven = cooking)) hold?</a:t>
            </a:r>
            <a:endParaRPr lang="en-AU" altLang="en-US" sz="2755" b="1">
              <a:latin typeface="Cambria" panose="02040503050406030204" pitchFamily="18" charset="0"/>
            </a:endParaRPr>
          </a:p>
        </p:txBody>
      </p:sp>
      <p:cxnSp>
        <p:nvCxnSpPr>
          <p:cNvPr id="42" name="Straight Arrow Connector 41">
            <a:extLst>
              <a:ext uri="{FF2B5EF4-FFF2-40B4-BE49-F238E27FC236}">
                <a16:creationId xmlns:a16="http://schemas.microsoft.com/office/drawing/2014/main" id="{1DCDA7CA-4836-4530-9D67-DC7835D3416D}"/>
              </a:ext>
            </a:extLst>
          </p:cNvPr>
          <p:cNvCxnSpPr>
            <a:cxnSpLocks/>
          </p:cNvCxnSpPr>
          <p:nvPr/>
        </p:nvCxnSpPr>
        <p:spPr>
          <a:xfrm flipH="1">
            <a:off x="2927949" y="7026772"/>
            <a:ext cx="8481689"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DCDA7CA-4836-4530-9D67-DC7835D3416D}"/>
              </a:ext>
            </a:extLst>
          </p:cNvPr>
          <p:cNvCxnSpPr>
            <a:cxnSpLocks/>
            <a:endCxn id="8" idx="2"/>
          </p:cNvCxnSpPr>
          <p:nvPr/>
        </p:nvCxnSpPr>
        <p:spPr>
          <a:xfrm flipH="1" flipV="1">
            <a:off x="2176591" y="4821125"/>
            <a:ext cx="751358" cy="221262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DCDA7CA-4836-4530-9D67-DC7835D3416D}"/>
              </a:ext>
            </a:extLst>
          </p:cNvPr>
          <p:cNvCxnSpPr>
            <a:cxnSpLocks/>
          </p:cNvCxnSpPr>
          <p:nvPr/>
        </p:nvCxnSpPr>
        <p:spPr>
          <a:xfrm flipH="1" flipV="1">
            <a:off x="11263599" y="3061901"/>
            <a:ext cx="183528" cy="1025321"/>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DCDA7CA-4836-4530-9D67-DC7835D3416D}"/>
              </a:ext>
            </a:extLst>
          </p:cNvPr>
          <p:cNvCxnSpPr>
            <a:cxnSpLocks/>
          </p:cNvCxnSpPr>
          <p:nvPr/>
        </p:nvCxnSpPr>
        <p:spPr>
          <a:xfrm flipH="1" flipV="1">
            <a:off x="2659330" y="3061901"/>
            <a:ext cx="8604269" cy="51957"/>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E51D8C3-6138-4045-91C7-AB311A349040}"/>
              </a:ext>
            </a:extLst>
          </p:cNvPr>
          <p:cNvCxnSpPr>
            <a:cxnSpLocks/>
          </p:cNvCxnSpPr>
          <p:nvPr/>
        </p:nvCxnSpPr>
        <p:spPr>
          <a:xfrm flipH="1">
            <a:off x="2306488" y="3087880"/>
            <a:ext cx="352842" cy="272412"/>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633966FD-668F-48E5-870A-C4C36F3D1350}"/>
              </a:ext>
            </a:extLst>
          </p:cNvPr>
          <p:cNvSpPr/>
          <p:nvPr/>
        </p:nvSpPr>
        <p:spPr>
          <a:xfrm>
            <a:off x="1364060" y="4856555"/>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62" name="Rectangle 61">
            <a:extLst>
              <a:ext uri="{FF2B5EF4-FFF2-40B4-BE49-F238E27FC236}">
                <a16:creationId xmlns:a16="http://schemas.microsoft.com/office/drawing/2014/main" id="{633966FD-668F-48E5-870A-C4C36F3D1350}"/>
              </a:ext>
            </a:extLst>
          </p:cNvPr>
          <p:cNvSpPr/>
          <p:nvPr/>
        </p:nvSpPr>
        <p:spPr>
          <a:xfrm>
            <a:off x="5604904" y="4814727"/>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63" name="Rectangle 62">
            <a:extLst>
              <a:ext uri="{FF2B5EF4-FFF2-40B4-BE49-F238E27FC236}">
                <a16:creationId xmlns:a16="http://schemas.microsoft.com/office/drawing/2014/main" id="{633966FD-668F-48E5-870A-C4C36F3D1350}"/>
              </a:ext>
            </a:extLst>
          </p:cNvPr>
          <p:cNvSpPr/>
          <p:nvPr/>
        </p:nvSpPr>
        <p:spPr>
          <a:xfrm>
            <a:off x="11103434" y="4341647"/>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64" name="Rectangle 63">
            <a:extLst>
              <a:ext uri="{FF2B5EF4-FFF2-40B4-BE49-F238E27FC236}">
                <a16:creationId xmlns:a16="http://schemas.microsoft.com/office/drawing/2014/main" id="{633966FD-668F-48E5-870A-C4C36F3D1350}"/>
              </a:ext>
            </a:extLst>
          </p:cNvPr>
          <p:cNvSpPr/>
          <p:nvPr/>
        </p:nvSpPr>
        <p:spPr>
          <a:xfrm>
            <a:off x="11063141" y="5526904"/>
            <a:ext cx="579073" cy="514908"/>
          </a:xfrm>
          <a:prstGeom prst="rect">
            <a:avLst/>
          </a:prstGeom>
        </p:spPr>
        <p:txBody>
          <a:bodyPr wrap="square">
            <a:spAutoFit/>
          </a:bodyPr>
          <a:lstStyle/>
          <a:p>
            <a:r>
              <a:rPr lang="en-AU" altLang="en-US" sz="2755">
                <a:latin typeface="Cambria" panose="02040503050406030204" pitchFamily="18" charset="0"/>
              </a:rPr>
              <a:t>s3</a:t>
            </a:r>
          </a:p>
        </p:txBody>
      </p:sp>
      <p:sp>
        <p:nvSpPr>
          <p:cNvPr id="24" name="Rectangle 23">
            <a:extLst>
              <a:ext uri="{FF2B5EF4-FFF2-40B4-BE49-F238E27FC236}">
                <a16:creationId xmlns:a16="http://schemas.microsoft.com/office/drawing/2014/main" id="{CB0B846E-D2BC-42EA-80FE-58212F6E946A}"/>
              </a:ext>
            </a:extLst>
          </p:cNvPr>
          <p:cNvSpPr/>
          <p:nvPr/>
        </p:nvSpPr>
        <p:spPr>
          <a:xfrm>
            <a:off x="812849" y="2168501"/>
            <a:ext cx="5001724" cy="514908"/>
          </a:xfrm>
          <a:prstGeom prst="rect">
            <a:avLst/>
          </a:prstGeom>
        </p:spPr>
        <p:txBody>
          <a:bodyPr wrap="square">
            <a:spAutoFit/>
          </a:bodyPr>
          <a:lstStyle/>
          <a:p>
            <a:r>
              <a:rPr lang="en-AU" altLang="en-US" sz="2755" dirty="0">
                <a:latin typeface="Cambria" panose="02040503050406030204" pitchFamily="18" charset="0"/>
              </a:rPr>
              <a:t>Counterexample: s0, s1, s2, s0.</a:t>
            </a:r>
          </a:p>
        </p:txBody>
      </p:sp>
      <p:sp>
        <p:nvSpPr>
          <p:cNvPr id="25" name="Rectangle 24">
            <a:extLst>
              <a:ext uri="{FF2B5EF4-FFF2-40B4-BE49-F238E27FC236}">
                <a16:creationId xmlns:a16="http://schemas.microsoft.com/office/drawing/2014/main" id="{14756DA6-DF8D-43CE-B1F8-05EDF7F24FFB}"/>
              </a:ext>
            </a:extLst>
          </p:cNvPr>
          <p:cNvSpPr/>
          <p:nvPr/>
        </p:nvSpPr>
        <p:spPr>
          <a:xfrm>
            <a:off x="7958381" y="1539645"/>
            <a:ext cx="1110608" cy="514908"/>
          </a:xfrm>
          <a:prstGeom prst="rect">
            <a:avLst/>
          </a:prstGeom>
        </p:spPr>
        <p:txBody>
          <a:bodyPr wrap="square">
            <a:spAutoFit/>
          </a:bodyPr>
          <a:lstStyle/>
          <a:p>
            <a:r>
              <a:rPr lang="en-AU" altLang="en-US" sz="2755" b="1">
                <a:solidFill>
                  <a:srgbClr val="FF0000"/>
                </a:solidFill>
                <a:latin typeface="Cambria" panose="02040503050406030204" pitchFamily="18" charset="0"/>
              </a:rPr>
              <a:t>No</a:t>
            </a:r>
          </a:p>
        </p:txBody>
      </p:sp>
      <p:sp>
        <p:nvSpPr>
          <p:cNvPr id="27" name="Rectangle 26">
            <a:extLst>
              <a:ext uri="{FF2B5EF4-FFF2-40B4-BE49-F238E27FC236}">
                <a16:creationId xmlns:a16="http://schemas.microsoft.com/office/drawing/2014/main" id="{CB0B846E-D2BC-42EA-80FE-58212F6E946A}"/>
              </a:ext>
            </a:extLst>
          </p:cNvPr>
          <p:cNvSpPr/>
          <p:nvPr/>
        </p:nvSpPr>
        <p:spPr>
          <a:xfrm>
            <a:off x="6101710" y="2168501"/>
            <a:ext cx="5001724" cy="514908"/>
          </a:xfrm>
          <a:prstGeom prst="rect">
            <a:avLst/>
          </a:prstGeom>
        </p:spPr>
        <p:txBody>
          <a:bodyPr wrap="square">
            <a:spAutoFit/>
          </a:bodyPr>
          <a:lstStyle/>
          <a:p>
            <a:r>
              <a:rPr lang="en-AU" altLang="en-US" sz="2755" dirty="0">
                <a:latin typeface="Cambria" panose="02040503050406030204" pitchFamily="18" charset="0"/>
              </a:rPr>
              <a:t>No cycle is needed for </a:t>
            </a:r>
            <a:r>
              <a:rPr lang="en-AU" altLang="en-US" sz="2755" b="1" dirty="0">
                <a:latin typeface="Cambria" panose="02040503050406030204" pitchFamily="18" charset="0"/>
              </a:rPr>
              <a:t>X</a:t>
            </a:r>
            <a:r>
              <a:rPr lang="en-AU" altLang="en-US" sz="2755" dirty="0">
                <a:latin typeface="Cambria" panose="02040503050406030204" pitchFamily="18" charset="0"/>
              </a:rPr>
              <a:t>.</a:t>
            </a:r>
          </a:p>
        </p:txBody>
      </p:sp>
    </p:spTree>
    <p:extLst>
      <p:ext uri="{BB962C8B-B14F-4D97-AF65-F5344CB8AC3E}">
        <p14:creationId xmlns:p14="http://schemas.microsoft.com/office/powerpoint/2010/main" val="34372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Until Operator</a:t>
            </a:r>
            <a:endParaRPr lang="en-US" sz="4330" dirty="0"/>
          </a:p>
        </p:txBody>
      </p:sp>
      <p:sp>
        <p:nvSpPr>
          <p:cNvPr id="4" name="Rectangle 3"/>
          <p:cNvSpPr/>
          <p:nvPr/>
        </p:nvSpPr>
        <p:spPr>
          <a:xfrm>
            <a:off x="1037414" y="1575771"/>
            <a:ext cx="6309505" cy="514908"/>
          </a:xfrm>
          <a:prstGeom prst="rect">
            <a:avLst/>
          </a:prstGeom>
        </p:spPr>
        <p:txBody>
          <a:bodyPr wrap="square">
            <a:spAutoFit/>
          </a:bodyPr>
          <a:lstStyle/>
          <a:p>
            <a:r>
              <a:rPr lang="en-AU" altLang="en-US" sz="2755" b="1" dirty="0">
                <a:latin typeface="Cambria" panose="02040503050406030204" pitchFamily="18" charset="0"/>
              </a:rPr>
              <a:t>U </a:t>
            </a:r>
            <a:r>
              <a:rPr lang="en-AU" altLang="en-US" sz="2755" dirty="0">
                <a:latin typeface="Cambria" panose="02040503050406030204" pitchFamily="18" charset="0"/>
              </a:rPr>
              <a:t>(</a:t>
            </a:r>
            <a:r>
              <a:rPr lang="en-AU" altLang="en-US" sz="2755" b="1" dirty="0">
                <a:latin typeface="Cambria" panose="02040503050406030204" pitchFamily="18" charset="0"/>
              </a:rPr>
              <a:t>U</a:t>
            </a:r>
            <a:r>
              <a:rPr lang="en-AU" altLang="en-US" sz="2755" dirty="0">
                <a:latin typeface="Cambria" panose="02040503050406030204" pitchFamily="18" charset="0"/>
              </a:rPr>
              <a:t>ntil)    p </a:t>
            </a:r>
            <a:r>
              <a:rPr lang="en-AU" altLang="en-US" sz="2755" b="1" dirty="0">
                <a:latin typeface="Cambria" panose="02040503050406030204" pitchFamily="18" charset="0"/>
              </a:rPr>
              <a:t>U</a:t>
            </a:r>
            <a:r>
              <a:rPr lang="en-AU" altLang="en-US" sz="2755" dirty="0">
                <a:latin typeface="Cambria" panose="02040503050406030204" pitchFamily="18" charset="0"/>
              </a:rPr>
              <a:t> q – p holds until q holds.</a:t>
            </a:r>
            <a:endParaRPr lang="en-AU" altLang="en-US" sz="2755" b="1" dirty="0">
              <a:latin typeface="Cambria" panose="02040503050406030204" pitchFamily="18" charset="0"/>
            </a:endParaRPr>
          </a:p>
        </p:txBody>
      </p:sp>
      <p:cxnSp>
        <p:nvCxnSpPr>
          <p:cNvPr id="5" name="Straight Connector 4">
            <a:extLst>
              <a:ext uri="{FF2B5EF4-FFF2-40B4-BE49-F238E27FC236}">
                <a16:creationId xmlns:a16="http://schemas.microsoft.com/office/drawing/2014/main" id="{70035E97-9653-467F-957E-E2B66FFBEEAD}"/>
              </a:ext>
            </a:extLst>
          </p:cNvPr>
          <p:cNvCxnSpPr/>
          <p:nvPr/>
        </p:nvCxnSpPr>
        <p:spPr>
          <a:xfrm>
            <a:off x="1032642" y="5049821"/>
            <a:ext cx="9957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4E3937-8BDA-4D82-9DB7-498356524063}"/>
              </a:ext>
            </a:extLst>
          </p:cNvPr>
          <p:cNvCxnSpPr/>
          <p:nvPr/>
        </p:nvCxnSpPr>
        <p:spPr>
          <a:xfrm>
            <a:off x="1335297" y="4483772"/>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5D1EE3E-2855-4ACA-82B7-B0F17EAF9374}"/>
              </a:ext>
            </a:extLst>
          </p:cNvPr>
          <p:cNvCxnSpPr/>
          <p:nvPr/>
        </p:nvCxnSpPr>
        <p:spPr>
          <a:xfrm>
            <a:off x="2133574" y="448377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9C7EEDD-840F-463E-8447-D4DA3BD04095}"/>
              </a:ext>
            </a:extLst>
          </p:cNvPr>
          <p:cNvCxnSpPr/>
          <p:nvPr/>
        </p:nvCxnSpPr>
        <p:spPr>
          <a:xfrm>
            <a:off x="3018933" y="448377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8132D7-92F3-4F11-868D-897F85B4B605}"/>
              </a:ext>
            </a:extLst>
          </p:cNvPr>
          <p:cNvCxnSpPr/>
          <p:nvPr/>
        </p:nvCxnSpPr>
        <p:spPr>
          <a:xfrm>
            <a:off x="3875266" y="4483770"/>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EA4CF88-F149-4FFC-99A4-5AB86E52C7B6}"/>
              </a:ext>
            </a:extLst>
          </p:cNvPr>
          <p:cNvCxnSpPr/>
          <p:nvPr/>
        </p:nvCxnSpPr>
        <p:spPr>
          <a:xfrm>
            <a:off x="4629999"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CBA9DCC-D712-4AA9-AC69-B7B6670C3372}"/>
              </a:ext>
            </a:extLst>
          </p:cNvPr>
          <p:cNvCxnSpPr/>
          <p:nvPr/>
        </p:nvCxnSpPr>
        <p:spPr>
          <a:xfrm>
            <a:off x="5341190"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621BFA-5947-4913-9C28-4714B35DF2A3}"/>
              </a:ext>
            </a:extLst>
          </p:cNvPr>
          <p:cNvCxnSpPr/>
          <p:nvPr/>
        </p:nvCxnSpPr>
        <p:spPr>
          <a:xfrm>
            <a:off x="6028004"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92DD19-B05C-4B19-8987-E094CA716701}"/>
              </a:ext>
            </a:extLst>
          </p:cNvPr>
          <p:cNvCxnSpPr/>
          <p:nvPr/>
        </p:nvCxnSpPr>
        <p:spPr>
          <a:xfrm>
            <a:off x="6724682" y="448376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DBE588-C16D-423E-9050-E4C4ED6985CC}"/>
              </a:ext>
            </a:extLst>
          </p:cNvPr>
          <p:cNvCxnSpPr/>
          <p:nvPr/>
        </p:nvCxnSpPr>
        <p:spPr>
          <a:xfrm>
            <a:off x="7435873" y="448376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B5FA08C-44A5-4856-B091-F6459B0C6FF3}"/>
              </a:ext>
            </a:extLst>
          </p:cNvPr>
          <p:cNvCxnSpPr/>
          <p:nvPr/>
        </p:nvCxnSpPr>
        <p:spPr>
          <a:xfrm>
            <a:off x="8234149" y="4483767"/>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30B326A-5CF5-4191-A6AA-1F86349DE4D3}"/>
              </a:ext>
            </a:extLst>
          </p:cNvPr>
          <p:cNvCxnSpPr/>
          <p:nvPr/>
        </p:nvCxnSpPr>
        <p:spPr>
          <a:xfrm>
            <a:off x="8945340" y="4483766"/>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748AB0D-FD99-40E7-871B-D29ABEFB7F44}"/>
              </a:ext>
            </a:extLst>
          </p:cNvPr>
          <p:cNvCxnSpPr/>
          <p:nvPr/>
        </p:nvCxnSpPr>
        <p:spPr>
          <a:xfrm>
            <a:off x="9656531" y="4483765"/>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805947C-400C-49C8-9CF5-33762C0ACA92}"/>
              </a:ext>
            </a:extLst>
          </p:cNvPr>
          <p:cNvCxnSpPr/>
          <p:nvPr/>
        </p:nvCxnSpPr>
        <p:spPr>
          <a:xfrm>
            <a:off x="10469320" y="4483765"/>
            <a:ext cx="0" cy="92890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33966FD-668F-48E5-870A-C4C36F3D1350}"/>
              </a:ext>
            </a:extLst>
          </p:cNvPr>
          <p:cNvSpPr/>
          <p:nvPr/>
        </p:nvSpPr>
        <p:spPr>
          <a:xfrm>
            <a:off x="576100" y="5463814"/>
            <a:ext cx="1063989" cy="938951"/>
          </a:xfrm>
          <a:prstGeom prst="rect">
            <a:avLst/>
          </a:prstGeom>
        </p:spPr>
        <p:txBody>
          <a:bodyPr wrap="square">
            <a:spAutoFit/>
          </a:bodyPr>
          <a:lstStyle/>
          <a:p>
            <a:r>
              <a:rPr lang="en-AU" altLang="en-US" sz="2755">
                <a:latin typeface="Cambria" panose="02040503050406030204" pitchFamily="18" charset="0"/>
              </a:rPr>
              <a:t>x = 0</a:t>
            </a:r>
          </a:p>
          <a:p>
            <a:r>
              <a:rPr lang="en-AU" altLang="en-US" sz="2755">
                <a:latin typeface="Cambria" panose="02040503050406030204" pitchFamily="18" charset="0"/>
              </a:rPr>
              <a:t>y = 0</a:t>
            </a:r>
          </a:p>
        </p:txBody>
      </p:sp>
      <p:sp>
        <p:nvSpPr>
          <p:cNvPr id="26" name="Rectangle 25">
            <a:extLst>
              <a:ext uri="{FF2B5EF4-FFF2-40B4-BE49-F238E27FC236}">
                <a16:creationId xmlns:a16="http://schemas.microsoft.com/office/drawing/2014/main" id="{07C427F1-64F2-4F62-ACFC-AEECD40F3F48}"/>
              </a:ext>
            </a:extLst>
          </p:cNvPr>
          <p:cNvSpPr/>
          <p:nvPr/>
        </p:nvSpPr>
        <p:spPr>
          <a:xfrm>
            <a:off x="1582324" y="5456896"/>
            <a:ext cx="1063989" cy="938951"/>
          </a:xfrm>
          <a:prstGeom prst="rect">
            <a:avLst/>
          </a:prstGeom>
        </p:spPr>
        <p:txBody>
          <a:bodyPr wrap="square">
            <a:spAutoFit/>
          </a:bodyPr>
          <a:lstStyle/>
          <a:p>
            <a:r>
              <a:rPr lang="en-AU" altLang="en-US" sz="2755">
                <a:latin typeface="Cambria" panose="02040503050406030204" pitchFamily="18" charset="0"/>
              </a:rPr>
              <a:t>x = 1</a:t>
            </a:r>
          </a:p>
          <a:p>
            <a:r>
              <a:rPr lang="en-AU" altLang="en-US" sz="2755">
                <a:latin typeface="Cambria" panose="02040503050406030204" pitchFamily="18" charset="0"/>
              </a:rPr>
              <a:t>y = 0</a:t>
            </a:r>
          </a:p>
        </p:txBody>
      </p:sp>
      <p:sp>
        <p:nvSpPr>
          <p:cNvPr id="27" name="Rectangle 26">
            <a:extLst>
              <a:ext uri="{FF2B5EF4-FFF2-40B4-BE49-F238E27FC236}">
                <a16:creationId xmlns:a16="http://schemas.microsoft.com/office/drawing/2014/main" id="{2577E3F1-06C9-4E5F-8490-B84989434D03}"/>
              </a:ext>
            </a:extLst>
          </p:cNvPr>
          <p:cNvSpPr/>
          <p:nvPr/>
        </p:nvSpPr>
        <p:spPr>
          <a:xfrm>
            <a:off x="2588548" y="5456896"/>
            <a:ext cx="1063989" cy="938951"/>
          </a:xfrm>
          <a:prstGeom prst="rect">
            <a:avLst/>
          </a:prstGeom>
        </p:spPr>
        <p:txBody>
          <a:bodyPr wrap="square">
            <a:spAutoFit/>
          </a:bodyPr>
          <a:lstStyle/>
          <a:p>
            <a:r>
              <a:rPr lang="en-AU" altLang="en-US" sz="2755">
                <a:latin typeface="Cambria" panose="02040503050406030204" pitchFamily="18" charset="0"/>
              </a:rPr>
              <a:t>x = 2</a:t>
            </a:r>
          </a:p>
          <a:p>
            <a:r>
              <a:rPr lang="en-AU" altLang="en-US" sz="2755">
                <a:latin typeface="Cambria" panose="02040503050406030204" pitchFamily="18" charset="0"/>
              </a:rPr>
              <a:t>y = 0</a:t>
            </a:r>
          </a:p>
        </p:txBody>
      </p:sp>
      <p:sp>
        <p:nvSpPr>
          <p:cNvPr id="28" name="Rectangle 27">
            <a:extLst>
              <a:ext uri="{FF2B5EF4-FFF2-40B4-BE49-F238E27FC236}">
                <a16:creationId xmlns:a16="http://schemas.microsoft.com/office/drawing/2014/main" id="{B42785AE-9BC6-449F-870A-60BDCD016571}"/>
              </a:ext>
            </a:extLst>
          </p:cNvPr>
          <p:cNvSpPr/>
          <p:nvPr/>
        </p:nvSpPr>
        <p:spPr>
          <a:xfrm>
            <a:off x="3566010" y="5413348"/>
            <a:ext cx="1063989" cy="938951"/>
          </a:xfrm>
          <a:prstGeom prst="rect">
            <a:avLst/>
          </a:prstGeom>
        </p:spPr>
        <p:txBody>
          <a:bodyPr wrap="square">
            <a:spAutoFit/>
          </a:bodyPr>
          <a:lstStyle/>
          <a:p>
            <a:r>
              <a:rPr lang="en-AU" altLang="en-US" sz="2755">
                <a:latin typeface="Cambria" panose="02040503050406030204" pitchFamily="18" charset="0"/>
              </a:rPr>
              <a:t>x = 2</a:t>
            </a:r>
          </a:p>
          <a:p>
            <a:r>
              <a:rPr lang="en-AU" altLang="en-US" sz="2755">
                <a:latin typeface="Cambria" panose="02040503050406030204" pitchFamily="18" charset="0"/>
              </a:rPr>
              <a:t>y = 1</a:t>
            </a:r>
          </a:p>
        </p:txBody>
      </p:sp>
      <p:sp>
        <p:nvSpPr>
          <p:cNvPr id="29" name="Rectangle 28">
            <a:extLst>
              <a:ext uri="{FF2B5EF4-FFF2-40B4-BE49-F238E27FC236}">
                <a16:creationId xmlns:a16="http://schemas.microsoft.com/office/drawing/2014/main" id="{121A5028-E765-4356-93D8-3F720D9F7269}"/>
              </a:ext>
            </a:extLst>
          </p:cNvPr>
          <p:cNvSpPr/>
          <p:nvPr/>
        </p:nvSpPr>
        <p:spPr>
          <a:xfrm>
            <a:off x="4436856" y="5412667"/>
            <a:ext cx="1063989" cy="938951"/>
          </a:xfrm>
          <a:prstGeom prst="rect">
            <a:avLst/>
          </a:prstGeom>
        </p:spPr>
        <p:txBody>
          <a:bodyPr wrap="square">
            <a:spAutoFit/>
          </a:bodyPr>
          <a:lstStyle/>
          <a:p>
            <a:r>
              <a:rPr lang="en-AU" altLang="en-US" sz="2755">
                <a:latin typeface="Cambria" panose="02040503050406030204" pitchFamily="18" charset="0"/>
              </a:rPr>
              <a:t>x = 3</a:t>
            </a:r>
          </a:p>
          <a:p>
            <a:r>
              <a:rPr lang="en-AU" altLang="en-US" sz="2755">
                <a:latin typeface="Cambria" panose="02040503050406030204" pitchFamily="18" charset="0"/>
              </a:rPr>
              <a:t>y = 1</a:t>
            </a:r>
          </a:p>
        </p:txBody>
      </p:sp>
      <p:sp>
        <p:nvSpPr>
          <p:cNvPr id="30" name="Rectangle 29">
            <a:extLst>
              <a:ext uri="{FF2B5EF4-FFF2-40B4-BE49-F238E27FC236}">
                <a16:creationId xmlns:a16="http://schemas.microsoft.com/office/drawing/2014/main" id="{633966FD-668F-48E5-870A-C4C36F3D1350}"/>
              </a:ext>
            </a:extLst>
          </p:cNvPr>
          <p:cNvSpPr/>
          <p:nvPr/>
        </p:nvSpPr>
        <p:spPr>
          <a:xfrm>
            <a:off x="1061017" y="3862790"/>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31" name="Rectangle 30">
            <a:extLst>
              <a:ext uri="{FF2B5EF4-FFF2-40B4-BE49-F238E27FC236}">
                <a16:creationId xmlns:a16="http://schemas.microsoft.com/office/drawing/2014/main" id="{633966FD-668F-48E5-870A-C4C36F3D1350}"/>
              </a:ext>
            </a:extLst>
          </p:cNvPr>
          <p:cNvSpPr/>
          <p:nvPr/>
        </p:nvSpPr>
        <p:spPr>
          <a:xfrm>
            <a:off x="1824782" y="3819242"/>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32" name="Rectangle 31">
            <a:extLst>
              <a:ext uri="{FF2B5EF4-FFF2-40B4-BE49-F238E27FC236}">
                <a16:creationId xmlns:a16="http://schemas.microsoft.com/office/drawing/2014/main" id="{633966FD-668F-48E5-870A-C4C36F3D1350}"/>
              </a:ext>
            </a:extLst>
          </p:cNvPr>
          <p:cNvSpPr/>
          <p:nvPr/>
        </p:nvSpPr>
        <p:spPr>
          <a:xfrm>
            <a:off x="2729397" y="3824967"/>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33" name="Rectangle 32">
            <a:extLst>
              <a:ext uri="{FF2B5EF4-FFF2-40B4-BE49-F238E27FC236}">
                <a16:creationId xmlns:a16="http://schemas.microsoft.com/office/drawing/2014/main" id="{633966FD-668F-48E5-870A-C4C36F3D1350}"/>
              </a:ext>
            </a:extLst>
          </p:cNvPr>
          <p:cNvSpPr/>
          <p:nvPr/>
        </p:nvSpPr>
        <p:spPr>
          <a:xfrm>
            <a:off x="3518931" y="3821712"/>
            <a:ext cx="579073" cy="514908"/>
          </a:xfrm>
          <a:prstGeom prst="rect">
            <a:avLst/>
          </a:prstGeom>
        </p:spPr>
        <p:txBody>
          <a:bodyPr wrap="square">
            <a:spAutoFit/>
          </a:bodyPr>
          <a:lstStyle/>
          <a:p>
            <a:r>
              <a:rPr lang="en-AU" altLang="en-US" sz="2755">
                <a:latin typeface="Cambria" panose="02040503050406030204" pitchFamily="18" charset="0"/>
              </a:rPr>
              <a:t>s3</a:t>
            </a:r>
          </a:p>
        </p:txBody>
      </p:sp>
      <p:sp>
        <p:nvSpPr>
          <p:cNvPr id="34" name="Rectangle 33">
            <a:extLst>
              <a:ext uri="{FF2B5EF4-FFF2-40B4-BE49-F238E27FC236}">
                <a16:creationId xmlns:a16="http://schemas.microsoft.com/office/drawing/2014/main" id="{633966FD-668F-48E5-870A-C4C36F3D1350}"/>
              </a:ext>
            </a:extLst>
          </p:cNvPr>
          <p:cNvSpPr/>
          <p:nvPr/>
        </p:nvSpPr>
        <p:spPr>
          <a:xfrm>
            <a:off x="4308466" y="3819242"/>
            <a:ext cx="579073" cy="514908"/>
          </a:xfrm>
          <a:prstGeom prst="rect">
            <a:avLst/>
          </a:prstGeom>
        </p:spPr>
        <p:txBody>
          <a:bodyPr wrap="square">
            <a:spAutoFit/>
          </a:bodyPr>
          <a:lstStyle/>
          <a:p>
            <a:r>
              <a:rPr lang="en-AU" altLang="en-US" sz="2755">
                <a:latin typeface="Cambria" panose="02040503050406030204" pitchFamily="18" charset="0"/>
              </a:rPr>
              <a:t>s4</a:t>
            </a:r>
          </a:p>
        </p:txBody>
      </p:sp>
      <p:sp>
        <p:nvSpPr>
          <p:cNvPr id="35" name="Rectangle 34">
            <a:extLst>
              <a:ext uri="{FF2B5EF4-FFF2-40B4-BE49-F238E27FC236}">
                <a16:creationId xmlns:a16="http://schemas.microsoft.com/office/drawing/2014/main" id="{633966FD-668F-48E5-870A-C4C36F3D1350}"/>
              </a:ext>
            </a:extLst>
          </p:cNvPr>
          <p:cNvSpPr/>
          <p:nvPr/>
        </p:nvSpPr>
        <p:spPr>
          <a:xfrm>
            <a:off x="4968850" y="3819242"/>
            <a:ext cx="579073" cy="514908"/>
          </a:xfrm>
          <a:prstGeom prst="rect">
            <a:avLst/>
          </a:prstGeom>
        </p:spPr>
        <p:txBody>
          <a:bodyPr wrap="square">
            <a:spAutoFit/>
          </a:bodyPr>
          <a:lstStyle/>
          <a:p>
            <a:r>
              <a:rPr lang="en-AU" altLang="en-US" sz="2755">
                <a:latin typeface="Cambria" panose="02040503050406030204" pitchFamily="18" charset="0"/>
              </a:rPr>
              <a:t>s5</a:t>
            </a:r>
          </a:p>
        </p:txBody>
      </p:sp>
      <p:sp>
        <p:nvSpPr>
          <p:cNvPr id="36" name="Rectangle 35">
            <a:extLst>
              <a:ext uri="{FF2B5EF4-FFF2-40B4-BE49-F238E27FC236}">
                <a16:creationId xmlns:a16="http://schemas.microsoft.com/office/drawing/2014/main" id="{633966FD-668F-48E5-870A-C4C36F3D1350}"/>
              </a:ext>
            </a:extLst>
          </p:cNvPr>
          <p:cNvSpPr/>
          <p:nvPr/>
        </p:nvSpPr>
        <p:spPr>
          <a:xfrm>
            <a:off x="5629234" y="3812323"/>
            <a:ext cx="2926287" cy="514908"/>
          </a:xfrm>
          <a:prstGeom prst="rect">
            <a:avLst/>
          </a:prstGeom>
        </p:spPr>
        <p:txBody>
          <a:bodyPr wrap="square">
            <a:spAutoFit/>
          </a:bodyPr>
          <a:lstStyle/>
          <a:p>
            <a:r>
              <a:rPr lang="en-AU" altLang="en-US" sz="2755">
                <a:latin typeface="Cambria" panose="02040503050406030204" pitchFamily="18" charset="0"/>
              </a:rPr>
              <a:t>and so on...</a:t>
            </a:r>
          </a:p>
        </p:txBody>
      </p:sp>
      <p:sp>
        <p:nvSpPr>
          <p:cNvPr id="37" name="Rectangle 36">
            <a:extLst>
              <a:ext uri="{FF2B5EF4-FFF2-40B4-BE49-F238E27FC236}">
                <a16:creationId xmlns:a16="http://schemas.microsoft.com/office/drawing/2014/main" id="{633966FD-668F-48E5-870A-C4C36F3D1350}"/>
              </a:ext>
            </a:extLst>
          </p:cNvPr>
          <p:cNvSpPr/>
          <p:nvPr/>
        </p:nvSpPr>
        <p:spPr>
          <a:xfrm>
            <a:off x="5668503" y="5569205"/>
            <a:ext cx="5129990" cy="938951"/>
          </a:xfrm>
          <a:prstGeom prst="rect">
            <a:avLst/>
          </a:prstGeom>
        </p:spPr>
        <p:txBody>
          <a:bodyPr wrap="square">
            <a:spAutoFit/>
          </a:bodyPr>
          <a:lstStyle/>
          <a:p>
            <a:r>
              <a:rPr lang="en-AU" altLang="en-US" sz="2755" dirty="0">
                <a:latin typeface="Cambria" panose="02040503050406030204" pitchFamily="18" charset="0"/>
              </a:rPr>
              <a:t>and so on with no further changes to x and y.</a:t>
            </a:r>
          </a:p>
        </p:txBody>
      </p:sp>
      <p:sp>
        <p:nvSpPr>
          <p:cNvPr id="38" name="Rectangle 37"/>
          <p:cNvSpPr/>
          <p:nvPr/>
        </p:nvSpPr>
        <p:spPr>
          <a:xfrm>
            <a:off x="675661" y="2358468"/>
            <a:ext cx="7669948" cy="514908"/>
          </a:xfrm>
          <a:prstGeom prst="rect">
            <a:avLst/>
          </a:prstGeom>
        </p:spPr>
        <p:txBody>
          <a:bodyPr wrap="square">
            <a:spAutoFit/>
          </a:bodyPr>
          <a:lstStyle/>
          <a:p>
            <a:r>
              <a:rPr lang="en-AU" altLang="en-US" sz="2755" dirty="0">
                <a:latin typeface="Cambria" panose="02040503050406030204" pitchFamily="18" charset="0"/>
              </a:rPr>
              <a:t>Does (y = 0) </a:t>
            </a:r>
            <a:r>
              <a:rPr lang="en-AU" altLang="en-US" sz="2755" b="1" dirty="0">
                <a:latin typeface="Cambria" panose="02040503050406030204" pitchFamily="18" charset="0"/>
              </a:rPr>
              <a:t>U </a:t>
            </a:r>
            <a:r>
              <a:rPr lang="en-AU" altLang="en-US" sz="2755" dirty="0">
                <a:latin typeface="Cambria" panose="02040503050406030204" pitchFamily="18" charset="0"/>
              </a:rPr>
              <a:t>(x = 2) hold on the trace below?</a:t>
            </a:r>
            <a:endParaRPr lang="en-AU" altLang="en-US" sz="2755" b="1" dirty="0">
              <a:latin typeface="Cambria" panose="02040503050406030204" pitchFamily="18" charset="0"/>
            </a:endParaRPr>
          </a:p>
        </p:txBody>
      </p:sp>
      <p:sp>
        <p:nvSpPr>
          <p:cNvPr id="39" name="Rectangle 38"/>
          <p:cNvSpPr/>
          <p:nvPr/>
        </p:nvSpPr>
        <p:spPr>
          <a:xfrm>
            <a:off x="7790304" y="2366759"/>
            <a:ext cx="1110608" cy="514908"/>
          </a:xfrm>
          <a:prstGeom prst="rect">
            <a:avLst/>
          </a:prstGeom>
        </p:spPr>
        <p:txBody>
          <a:bodyPr wrap="square">
            <a:spAutoFit/>
          </a:bodyPr>
          <a:lstStyle/>
          <a:p>
            <a:r>
              <a:rPr lang="en-AU" altLang="en-US" sz="2755" b="1">
                <a:solidFill>
                  <a:srgbClr val="009900"/>
                </a:solidFill>
                <a:latin typeface="Cambria" panose="02040503050406030204" pitchFamily="18" charset="0"/>
              </a:rPr>
              <a:t>Yes</a:t>
            </a:r>
          </a:p>
        </p:txBody>
      </p:sp>
      <p:sp>
        <p:nvSpPr>
          <p:cNvPr id="40" name="Rectangle 39"/>
          <p:cNvSpPr/>
          <p:nvPr/>
        </p:nvSpPr>
        <p:spPr>
          <a:xfrm>
            <a:off x="576101" y="3043421"/>
            <a:ext cx="10671586" cy="514908"/>
          </a:xfrm>
          <a:prstGeom prst="rect">
            <a:avLst/>
          </a:prstGeom>
        </p:spPr>
        <p:txBody>
          <a:bodyPr wrap="square">
            <a:spAutoFit/>
          </a:bodyPr>
          <a:lstStyle/>
          <a:p>
            <a:r>
              <a:rPr lang="en-AU" altLang="en-US" sz="2755">
                <a:latin typeface="Cambria" panose="02040503050406030204" pitchFamily="18" charset="0"/>
              </a:rPr>
              <a:t>y = 0 holds on all states until it reaches a state where x = 2 holds (s2).</a:t>
            </a:r>
          </a:p>
        </p:txBody>
      </p:sp>
    </p:spTree>
    <p:extLst>
      <p:ext uri="{BB962C8B-B14F-4D97-AF65-F5344CB8AC3E}">
        <p14:creationId xmlns:p14="http://schemas.microsoft.com/office/powerpoint/2010/main" val="38371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Until Operator</a:t>
            </a:r>
            <a:endParaRPr lang="en-US" sz="4330" dirty="0"/>
          </a:p>
        </p:txBody>
      </p:sp>
      <p:cxnSp>
        <p:nvCxnSpPr>
          <p:cNvPr id="5" name="Straight Connector 4">
            <a:extLst>
              <a:ext uri="{FF2B5EF4-FFF2-40B4-BE49-F238E27FC236}">
                <a16:creationId xmlns:a16="http://schemas.microsoft.com/office/drawing/2014/main" id="{70035E97-9653-467F-957E-E2B66FFBEEAD}"/>
              </a:ext>
            </a:extLst>
          </p:cNvPr>
          <p:cNvCxnSpPr/>
          <p:nvPr/>
        </p:nvCxnSpPr>
        <p:spPr>
          <a:xfrm>
            <a:off x="1032642" y="5049821"/>
            <a:ext cx="9957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4E3937-8BDA-4D82-9DB7-498356524063}"/>
              </a:ext>
            </a:extLst>
          </p:cNvPr>
          <p:cNvCxnSpPr/>
          <p:nvPr/>
        </p:nvCxnSpPr>
        <p:spPr>
          <a:xfrm>
            <a:off x="1335297" y="4483772"/>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5D1EE3E-2855-4ACA-82B7-B0F17EAF9374}"/>
              </a:ext>
            </a:extLst>
          </p:cNvPr>
          <p:cNvCxnSpPr/>
          <p:nvPr/>
        </p:nvCxnSpPr>
        <p:spPr>
          <a:xfrm>
            <a:off x="2133574" y="448377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9C7EEDD-840F-463E-8447-D4DA3BD04095}"/>
              </a:ext>
            </a:extLst>
          </p:cNvPr>
          <p:cNvCxnSpPr/>
          <p:nvPr/>
        </p:nvCxnSpPr>
        <p:spPr>
          <a:xfrm>
            <a:off x="3018933" y="448377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8132D7-92F3-4F11-868D-897F85B4B605}"/>
              </a:ext>
            </a:extLst>
          </p:cNvPr>
          <p:cNvCxnSpPr/>
          <p:nvPr/>
        </p:nvCxnSpPr>
        <p:spPr>
          <a:xfrm>
            <a:off x="3875266" y="4483770"/>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EA4CF88-F149-4FFC-99A4-5AB86E52C7B6}"/>
              </a:ext>
            </a:extLst>
          </p:cNvPr>
          <p:cNvCxnSpPr/>
          <p:nvPr/>
        </p:nvCxnSpPr>
        <p:spPr>
          <a:xfrm>
            <a:off x="4629999"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CBA9DCC-D712-4AA9-AC69-B7B6670C3372}"/>
              </a:ext>
            </a:extLst>
          </p:cNvPr>
          <p:cNvCxnSpPr/>
          <p:nvPr/>
        </p:nvCxnSpPr>
        <p:spPr>
          <a:xfrm>
            <a:off x="5341190"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621BFA-5947-4913-9C28-4714B35DF2A3}"/>
              </a:ext>
            </a:extLst>
          </p:cNvPr>
          <p:cNvCxnSpPr/>
          <p:nvPr/>
        </p:nvCxnSpPr>
        <p:spPr>
          <a:xfrm>
            <a:off x="6028004"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92DD19-B05C-4B19-8987-E094CA716701}"/>
              </a:ext>
            </a:extLst>
          </p:cNvPr>
          <p:cNvCxnSpPr/>
          <p:nvPr/>
        </p:nvCxnSpPr>
        <p:spPr>
          <a:xfrm>
            <a:off x="6724682" y="448376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DBE588-C16D-423E-9050-E4C4ED6985CC}"/>
              </a:ext>
            </a:extLst>
          </p:cNvPr>
          <p:cNvCxnSpPr/>
          <p:nvPr/>
        </p:nvCxnSpPr>
        <p:spPr>
          <a:xfrm>
            <a:off x="7435873" y="448376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B5FA08C-44A5-4856-B091-F6459B0C6FF3}"/>
              </a:ext>
            </a:extLst>
          </p:cNvPr>
          <p:cNvCxnSpPr/>
          <p:nvPr/>
        </p:nvCxnSpPr>
        <p:spPr>
          <a:xfrm>
            <a:off x="8234149" y="4483767"/>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30B326A-5CF5-4191-A6AA-1F86349DE4D3}"/>
              </a:ext>
            </a:extLst>
          </p:cNvPr>
          <p:cNvCxnSpPr/>
          <p:nvPr/>
        </p:nvCxnSpPr>
        <p:spPr>
          <a:xfrm>
            <a:off x="8945340" y="4483766"/>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748AB0D-FD99-40E7-871B-D29ABEFB7F44}"/>
              </a:ext>
            </a:extLst>
          </p:cNvPr>
          <p:cNvCxnSpPr/>
          <p:nvPr/>
        </p:nvCxnSpPr>
        <p:spPr>
          <a:xfrm>
            <a:off x="9656531" y="4483765"/>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805947C-400C-49C8-9CF5-33762C0ACA92}"/>
              </a:ext>
            </a:extLst>
          </p:cNvPr>
          <p:cNvCxnSpPr/>
          <p:nvPr/>
        </p:nvCxnSpPr>
        <p:spPr>
          <a:xfrm>
            <a:off x="10469320" y="4483765"/>
            <a:ext cx="0" cy="92890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33966FD-668F-48E5-870A-C4C36F3D1350}"/>
              </a:ext>
            </a:extLst>
          </p:cNvPr>
          <p:cNvSpPr/>
          <p:nvPr/>
        </p:nvSpPr>
        <p:spPr>
          <a:xfrm>
            <a:off x="576100" y="5463814"/>
            <a:ext cx="1063989" cy="938951"/>
          </a:xfrm>
          <a:prstGeom prst="rect">
            <a:avLst/>
          </a:prstGeom>
        </p:spPr>
        <p:txBody>
          <a:bodyPr wrap="square">
            <a:spAutoFit/>
          </a:bodyPr>
          <a:lstStyle/>
          <a:p>
            <a:r>
              <a:rPr lang="en-AU" altLang="en-US" sz="2755">
                <a:latin typeface="Cambria" panose="02040503050406030204" pitchFamily="18" charset="0"/>
              </a:rPr>
              <a:t>x = 0</a:t>
            </a:r>
          </a:p>
          <a:p>
            <a:r>
              <a:rPr lang="en-AU" altLang="en-US" sz="2755">
                <a:latin typeface="Cambria" panose="02040503050406030204" pitchFamily="18" charset="0"/>
              </a:rPr>
              <a:t>y = 0</a:t>
            </a:r>
          </a:p>
        </p:txBody>
      </p:sp>
      <p:sp>
        <p:nvSpPr>
          <p:cNvPr id="26" name="Rectangle 25">
            <a:extLst>
              <a:ext uri="{FF2B5EF4-FFF2-40B4-BE49-F238E27FC236}">
                <a16:creationId xmlns:a16="http://schemas.microsoft.com/office/drawing/2014/main" id="{07C427F1-64F2-4F62-ACFC-AEECD40F3F48}"/>
              </a:ext>
            </a:extLst>
          </p:cNvPr>
          <p:cNvSpPr/>
          <p:nvPr/>
        </p:nvSpPr>
        <p:spPr>
          <a:xfrm>
            <a:off x="1582324" y="5456896"/>
            <a:ext cx="1063989" cy="938951"/>
          </a:xfrm>
          <a:prstGeom prst="rect">
            <a:avLst/>
          </a:prstGeom>
        </p:spPr>
        <p:txBody>
          <a:bodyPr wrap="square">
            <a:spAutoFit/>
          </a:bodyPr>
          <a:lstStyle/>
          <a:p>
            <a:r>
              <a:rPr lang="en-AU" altLang="en-US" sz="2755">
                <a:latin typeface="Cambria" panose="02040503050406030204" pitchFamily="18" charset="0"/>
              </a:rPr>
              <a:t>x = 1</a:t>
            </a:r>
          </a:p>
          <a:p>
            <a:r>
              <a:rPr lang="en-AU" altLang="en-US" sz="2755">
                <a:latin typeface="Cambria" panose="02040503050406030204" pitchFamily="18" charset="0"/>
              </a:rPr>
              <a:t>y = 0</a:t>
            </a:r>
          </a:p>
        </p:txBody>
      </p:sp>
      <p:sp>
        <p:nvSpPr>
          <p:cNvPr id="27" name="Rectangle 26">
            <a:extLst>
              <a:ext uri="{FF2B5EF4-FFF2-40B4-BE49-F238E27FC236}">
                <a16:creationId xmlns:a16="http://schemas.microsoft.com/office/drawing/2014/main" id="{2577E3F1-06C9-4E5F-8490-B84989434D03}"/>
              </a:ext>
            </a:extLst>
          </p:cNvPr>
          <p:cNvSpPr/>
          <p:nvPr/>
        </p:nvSpPr>
        <p:spPr>
          <a:xfrm>
            <a:off x="2588548" y="5456896"/>
            <a:ext cx="1063989" cy="938951"/>
          </a:xfrm>
          <a:prstGeom prst="rect">
            <a:avLst/>
          </a:prstGeom>
        </p:spPr>
        <p:txBody>
          <a:bodyPr wrap="square">
            <a:spAutoFit/>
          </a:bodyPr>
          <a:lstStyle/>
          <a:p>
            <a:r>
              <a:rPr lang="en-AU" altLang="en-US" sz="2755">
                <a:latin typeface="Cambria" panose="02040503050406030204" pitchFamily="18" charset="0"/>
              </a:rPr>
              <a:t>x = 2</a:t>
            </a:r>
          </a:p>
          <a:p>
            <a:r>
              <a:rPr lang="en-AU" altLang="en-US" sz="2755">
                <a:latin typeface="Cambria" panose="02040503050406030204" pitchFamily="18" charset="0"/>
              </a:rPr>
              <a:t>y = 0</a:t>
            </a:r>
          </a:p>
        </p:txBody>
      </p:sp>
      <p:sp>
        <p:nvSpPr>
          <p:cNvPr id="28" name="Rectangle 27">
            <a:extLst>
              <a:ext uri="{FF2B5EF4-FFF2-40B4-BE49-F238E27FC236}">
                <a16:creationId xmlns:a16="http://schemas.microsoft.com/office/drawing/2014/main" id="{B42785AE-9BC6-449F-870A-60BDCD016571}"/>
              </a:ext>
            </a:extLst>
          </p:cNvPr>
          <p:cNvSpPr/>
          <p:nvPr/>
        </p:nvSpPr>
        <p:spPr>
          <a:xfrm>
            <a:off x="3566010" y="5413348"/>
            <a:ext cx="1063989" cy="938951"/>
          </a:xfrm>
          <a:prstGeom prst="rect">
            <a:avLst/>
          </a:prstGeom>
        </p:spPr>
        <p:txBody>
          <a:bodyPr wrap="square">
            <a:spAutoFit/>
          </a:bodyPr>
          <a:lstStyle/>
          <a:p>
            <a:r>
              <a:rPr lang="en-AU" altLang="en-US" sz="2755">
                <a:latin typeface="Cambria" panose="02040503050406030204" pitchFamily="18" charset="0"/>
              </a:rPr>
              <a:t>x = 2</a:t>
            </a:r>
          </a:p>
          <a:p>
            <a:r>
              <a:rPr lang="en-AU" altLang="en-US" sz="2755">
                <a:latin typeface="Cambria" panose="02040503050406030204" pitchFamily="18" charset="0"/>
              </a:rPr>
              <a:t>y = 1</a:t>
            </a:r>
          </a:p>
        </p:txBody>
      </p:sp>
      <p:sp>
        <p:nvSpPr>
          <p:cNvPr id="29" name="Rectangle 28">
            <a:extLst>
              <a:ext uri="{FF2B5EF4-FFF2-40B4-BE49-F238E27FC236}">
                <a16:creationId xmlns:a16="http://schemas.microsoft.com/office/drawing/2014/main" id="{121A5028-E765-4356-93D8-3F720D9F7269}"/>
              </a:ext>
            </a:extLst>
          </p:cNvPr>
          <p:cNvSpPr/>
          <p:nvPr/>
        </p:nvSpPr>
        <p:spPr>
          <a:xfrm>
            <a:off x="4436856" y="5412667"/>
            <a:ext cx="1063989" cy="938951"/>
          </a:xfrm>
          <a:prstGeom prst="rect">
            <a:avLst/>
          </a:prstGeom>
        </p:spPr>
        <p:txBody>
          <a:bodyPr wrap="square">
            <a:spAutoFit/>
          </a:bodyPr>
          <a:lstStyle/>
          <a:p>
            <a:r>
              <a:rPr lang="en-AU" altLang="en-US" sz="2755">
                <a:latin typeface="Cambria" panose="02040503050406030204" pitchFamily="18" charset="0"/>
              </a:rPr>
              <a:t>x = 3</a:t>
            </a:r>
          </a:p>
          <a:p>
            <a:r>
              <a:rPr lang="en-AU" altLang="en-US" sz="2755">
                <a:latin typeface="Cambria" panose="02040503050406030204" pitchFamily="18" charset="0"/>
              </a:rPr>
              <a:t>y = 1</a:t>
            </a:r>
          </a:p>
        </p:txBody>
      </p:sp>
      <p:sp>
        <p:nvSpPr>
          <p:cNvPr id="30" name="Rectangle 29">
            <a:extLst>
              <a:ext uri="{FF2B5EF4-FFF2-40B4-BE49-F238E27FC236}">
                <a16:creationId xmlns:a16="http://schemas.microsoft.com/office/drawing/2014/main" id="{633966FD-668F-48E5-870A-C4C36F3D1350}"/>
              </a:ext>
            </a:extLst>
          </p:cNvPr>
          <p:cNvSpPr/>
          <p:nvPr/>
        </p:nvSpPr>
        <p:spPr>
          <a:xfrm>
            <a:off x="1061017" y="3862790"/>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31" name="Rectangle 30">
            <a:extLst>
              <a:ext uri="{FF2B5EF4-FFF2-40B4-BE49-F238E27FC236}">
                <a16:creationId xmlns:a16="http://schemas.microsoft.com/office/drawing/2014/main" id="{633966FD-668F-48E5-870A-C4C36F3D1350}"/>
              </a:ext>
            </a:extLst>
          </p:cNvPr>
          <p:cNvSpPr/>
          <p:nvPr/>
        </p:nvSpPr>
        <p:spPr>
          <a:xfrm>
            <a:off x="1824782" y="3819242"/>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32" name="Rectangle 31">
            <a:extLst>
              <a:ext uri="{FF2B5EF4-FFF2-40B4-BE49-F238E27FC236}">
                <a16:creationId xmlns:a16="http://schemas.microsoft.com/office/drawing/2014/main" id="{633966FD-668F-48E5-870A-C4C36F3D1350}"/>
              </a:ext>
            </a:extLst>
          </p:cNvPr>
          <p:cNvSpPr/>
          <p:nvPr/>
        </p:nvSpPr>
        <p:spPr>
          <a:xfrm>
            <a:off x="2729397" y="3824967"/>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33" name="Rectangle 32">
            <a:extLst>
              <a:ext uri="{FF2B5EF4-FFF2-40B4-BE49-F238E27FC236}">
                <a16:creationId xmlns:a16="http://schemas.microsoft.com/office/drawing/2014/main" id="{633966FD-668F-48E5-870A-C4C36F3D1350}"/>
              </a:ext>
            </a:extLst>
          </p:cNvPr>
          <p:cNvSpPr/>
          <p:nvPr/>
        </p:nvSpPr>
        <p:spPr>
          <a:xfrm>
            <a:off x="3518931" y="3821712"/>
            <a:ext cx="579073" cy="514908"/>
          </a:xfrm>
          <a:prstGeom prst="rect">
            <a:avLst/>
          </a:prstGeom>
        </p:spPr>
        <p:txBody>
          <a:bodyPr wrap="square">
            <a:spAutoFit/>
          </a:bodyPr>
          <a:lstStyle/>
          <a:p>
            <a:r>
              <a:rPr lang="en-AU" altLang="en-US" sz="2755">
                <a:latin typeface="Cambria" panose="02040503050406030204" pitchFamily="18" charset="0"/>
              </a:rPr>
              <a:t>s3</a:t>
            </a:r>
          </a:p>
        </p:txBody>
      </p:sp>
      <p:sp>
        <p:nvSpPr>
          <p:cNvPr id="34" name="Rectangle 33">
            <a:extLst>
              <a:ext uri="{FF2B5EF4-FFF2-40B4-BE49-F238E27FC236}">
                <a16:creationId xmlns:a16="http://schemas.microsoft.com/office/drawing/2014/main" id="{633966FD-668F-48E5-870A-C4C36F3D1350}"/>
              </a:ext>
            </a:extLst>
          </p:cNvPr>
          <p:cNvSpPr/>
          <p:nvPr/>
        </p:nvSpPr>
        <p:spPr>
          <a:xfrm>
            <a:off x="4308466" y="3819242"/>
            <a:ext cx="579073" cy="514908"/>
          </a:xfrm>
          <a:prstGeom prst="rect">
            <a:avLst/>
          </a:prstGeom>
        </p:spPr>
        <p:txBody>
          <a:bodyPr wrap="square">
            <a:spAutoFit/>
          </a:bodyPr>
          <a:lstStyle/>
          <a:p>
            <a:r>
              <a:rPr lang="en-AU" altLang="en-US" sz="2755">
                <a:latin typeface="Cambria" panose="02040503050406030204" pitchFamily="18" charset="0"/>
              </a:rPr>
              <a:t>s4</a:t>
            </a:r>
          </a:p>
        </p:txBody>
      </p:sp>
      <p:sp>
        <p:nvSpPr>
          <p:cNvPr id="35" name="Rectangle 34">
            <a:extLst>
              <a:ext uri="{FF2B5EF4-FFF2-40B4-BE49-F238E27FC236}">
                <a16:creationId xmlns:a16="http://schemas.microsoft.com/office/drawing/2014/main" id="{633966FD-668F-48E5-870A-C4C36F3D1350}"/>
              </a:ext>
            </a:extLst>
          </p:cNvPr>
          <p:cNvSpPr/>
          <p:nvPr/>
        </p:nvSpPr>
        <p:spPr>
          <a:xfrm>
            <a:off x="4968850" y="3819242"/>
            <a:ext cx="579073" cy="514908"/>
          </a:xfrm>
          <a:prstGeom prst="rect">
            <a:avLst/>
          </a:prstGeom>
        </p:spPr>
        <p:txBody>
          <a:bodyPr wrap="square">
            <a:spAutoFit/>
          </a:bodyPr>
          <a:lstStyle/>
          <a:p>
            <a:r>
              <a:rPr lang="en-AU" altLang="en-US" sz="2755">
                <a:latin typeface="Cambria" panose="02040503050406030204" pitchFamily="18" charset="0"/>
              </a:rPr>
              <a:t>s5</a:t>
            </a:r>
          </a:p>
        </p:txBody>
      </p:sp>
      <p:sp>
        <p:nvSpPr>
          <p:cNvPr id="36" name="Rectangle 35">
            <a:extLst>
              <a:ext uri="{FF2B5EF4-FFF2-40B4-BE49-F238E27FC236}">
                <a16:creationId xmlns:a16="http://schemas.microsoft.com/office/drawing/2014/main" id="{633966FD-668F-48E5-870A-C4C36F3D1350}"/>
              </a:ext>
            </a:extLst>
          </p:cNvPr>
          <p:cNvSpPr/>
          <p:nvPr/>
        </p:nvSpPr>
        <p:spPr>
          <a:xfrm>
            <a:off x="5629234" y="3812323"/>
            <a:ext cx="2926287" cy="514908"/>
          </a:xfrm>
          <a:prstGeom prst="rect">
            <a:avLst/>
          </a:prstGeom>
        </p:spPr>
        <p:txBody>
          <a:bodyPr wrap="square">
            <a:spAutoFit/>
          </a:bodyPr>
          <a:lstStyle/>
          <a:p>
            <a:r>
              <a:rPr lang="en-AU" altLang="en-US" sz="2755">
                <a:latin typeface="Cambria" panose="02040503050406030204" pitchFamily="18" charset="0"/>
              </a:rPr>
              <a:t>and so on...</a:t>
            </a:r>
          </a:p>
        </p:txBody>
      </p:sp>
      <p:sp>
        <p:nvSpPr>
          <p:cNvPr id="37" name="Rectangle 36">
            <a:extLst>
              <a:ext uri="{FF2B5EF4-FFF2-40B4-BE49-F238E27FC236}">
                <a16:creationId xmlns:a16="http://schemas.microsoft.com/office/drawing/2014/main" id="{633966FD-668F-48E5-870A-C4C36F3D1350}"/>
              </a:ext>
            </a:extLst>
          </p:cNvPr>
          <p:cNvSpPr/>
          <p:nvPr/>
        </p:nvSpPr>
        <p:spPr>
          <a:xfrm>
            <a:off x="5668503" y="5569205"/>
            <a:ext cx="4476853" cy="938951"/>
          </a:xfrm>
          <a:prstGeom prst="rect">
            <a:avLst/>
          </a:prstGeom>
        </p:spPr>
        <p:txBody>
          <a:bodyPr wrap="square">
            <a:spAutoFit/>
          </a:bodyPr>
          <a:lstStyle/>
          <a:p>
            <a:r>
              <a:rPr lang="en-AU" altLang="en-US" sz="2755" dirty="0">
                <a:latin typeface="Cambria" panose="02040503050406030204" pitchFamily="18" charset="0"/>
              </a:rPr>
              <a:t>and so on with no further changes to x and y.</a:t>
            </a:r>
          </a:p>
        </p:txBody>
      </p:sp>
      <p:sp>
        <p:nvSpPr>
          <p:cNvPr id="38" name="Rectangle 37"/>
          <p:cNvSpPr/>
          <p:nvPr/>
        </p:nvSpPr>
        <p:spPr>
          <a:xfrm>
            <a:off x="929495" y="1672786"/>
            <a:ext cx="7669948" cy="514908"/>
          </a:xfrm>
          <a:prstGeom prst="rect">
            <a:avLst/>
          </a:prstGeom>
        </p:spPr>
        <p:txBody>
          <a:bodyPr wrap="square">
            <a:spAutoFit/>
          </a:bodyPr>
          <a:lstStyle/>
          <a:p>
            <a:r>
              <a:rPr lang="en-AU" altLang="en-US" sz="2755">
                <a:latin typeface="Cambria" panose="02040503050406030204" pitchFamily="18" charset="0"/>
              </a:rPr>
              <a:t>Does (y = 0) </a:t>
            </a:r>
            <a:r>
              <a:rPr lang="en-AU" altLang="en-US" sz="2755" b="1">
                <a:latin typeface="Cambria" panose="02040503050406030204" pitchFamily="18" charset="0"/>
              </a:rPr>
              <a:t>U </a:t>
            </a:r>
            <a:r>
              <a:rPr lang="en-AU" altLang="en-US" sz="2755">
                <a:latin typeface="Cambria" panose="02040503050406030204" pitchFamily="18" charset="0"/>
              </a:rPr>
              <a:t>(x = 4) hold on the trace below?</a:t>
            </a:r>
            <a:endParaRPr lang="en-AU" altLang="en-US" sz="2755" b="1">
              <a:latin typeface="Cambria" panose="02040503050406030204" pitchFamily="18" charset="0"/>
            </a:endParaRPr>
          </a:p>
        </p:txBody>
      </p:sp>
      <p:sp>
        <p:nvSpPr>
          <p:cNvPr id="40" name="Rectangle 39"/>
          <p:cNvSpPr/>
          <p:nvPr/>
        </p:nvSpPr>
        <p:spPr>
          <a:xfrm>
            <a:off x="675662" y="2338080"/>
            <a:ext cx="10671586" cy="938951"/>
          </a:xfrm>
          <a:prstGeom prst="rect">
            <a:avLst/>
          </a:prstGeom>
        </p:spPr>
        <p:txBody>
          <a:bodyPr wrap="square">
            <a:spAutoFit/>
          </a:bodyPr>
          <a:lstStyle/>
          <a:p>
            <a:r>
              <a:rPr lang="en-AU" altLang="en-US" sz="2755" dirty="0">
                <a:latin typeface="Cambria" panose="02040503050406030204" pitchFamily="18" charset="0"/>
              </a:rPr>
              <a:t>Remember that if the second clause (x = 4) doesn’t ever hold, then the property is </a:t>
            </a:r>
            <a:r>
              <a:rPr lang="en-AU" altLang="en-US" sz="2755" b="1" dirty="0">
                <a:solidFill>
                  <a:srgbClr val="C00000"/>
                </a:solidFill>
                <a:latin typeface="Cambria" panose="02040503050406030204" pitchFamily="18" charset="0"/>
              </a:rPr>
              <a:t>false</a:t>
            </a:r>
            <a:r>
              <a:rPr lang="en-AU" altLang="en-US" sz="2755" dirty="0">
                <a:latin typeface="Cambria" panose="02040503050406030204" pitchFamily="18" charset="0"/>
              </a:rPr>
              <a:t>.</a:t>
            </a:r>
          </a:p>
        </p:txBody>
      </p:sp>
      <p:sp>
        <p:nvSpPr>
          <p:cNvPr id="39" name="Rectangle 38"/>
          <p:cNvSpPr/>
          <p:nvPr/>
        </p:nvSpPr>
        <p:spPr>
          <a:xfrm>
            <a:off x="8390036" y="1691673"/>
            <a:ext cx="1110608" cy="514908"/>
          </a:xfrm>
          <a:prstGeom prst="rect">
            <a:avLst/>
          </a:prstGeom>
        </p:spPr>
        <p:txBody>
          <a:bodyPr wrap="square">
            <a:spAutoFit/>
          </a:bodyPr>
          <a:lstStyle/>
          <a:p>
            <a:r>
              <a:rPr lang="en-AU" altLang="en-US" sz="2755" b="1" dirty="0">
                <a:solidFill>
                  <a:srgbClr val="C00000"/>
                </a:solidFill>
                <a:latin typeface="Cambria" panose="02040503050406030204" pitchFamily="18" charset="0"/>
              </a:rPr>
              <a:t>No</a:t>
            </a:r>
          </a:p>
        </p:txBody>
      </p:sp>
    </p:spTree>
    <p:extLst>
      <p:ext uri="{BB962C8B-B14F-4D97-AF65-F5344CB8AC3E}">
        <p14:creationId xmlns:p14="http://schemas.microsoft.com/office/powerpoint/2010/main" val="182622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Until Operator</a:t>
            </a:r>
            <a:endParaRPr lang="en-US" sz="4330" dirty="0"/>
          </a:p>
        </p:txBody>
      </p:sp>
      <p:cxnSp>
        <p:nvCxnSpPr>
          <p:cNvPr id="5" name="Straight Connector 4">
            <a:extLst>
              <a:ext uri="{FF2B5EF4-FFF2-40B4-BE49-F238E27FC236}">
                <a16:creationId xmlns:a16="http://schemas.microsoft.com/office/drawing/2014/main" id="{70035E97-9653-467F-957E-E2B66FFBEEAD}"/>
              </a:ext>
            </a:extLst>
          </p:cNvPr>
          <p:cNvCxnSpPr/>
          <p:nvPr/>
        </p:nvCxnSpPr>
        <p:spPr>
          <a:xfrm>
            <a:off x="1032642" y="5049821"/>
            <a:ext cx="9957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4E3937-8BDA-4D82-9DB7-498356524063}"/>
              </a:ext>
            </a:extLst>
          </p:cNvPr>
          <p:cNvCxnSpPr/>
          <p:nvPr/>
        </p:nvCxnSpPr>
        <p:spPr>
          <a:xfrm>
            <a:off x="1335297" y="4483772"/>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5D1EE3E-2855-4ACA-82B7-B0F17EAF9374}"/>
              </a:ext>
            </a:extLst>
          </p:cNvPr>
          <p:cNvCxnSpPr/>
          <p:nvPr/>
        </p:nvCxnSpPr>
        <p:spPr>
          <a:xfrm>
            <a:off x="2133574" y="448377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9C7EEDD-840F-463E-8447-D4DA3BD04095}"/>
              </a:ext>
            </a:extLst>
          </p:cNvPr>
          <p:cNvCxnSpPr/>
          <p:nvPr/>
        </p:nvCxnSpPr>
        <p:spPr>
          <a:xfrm>
            <a:off x="3018933" y="448377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8132D7-92F3-4F11-868D-897F85B4B605}"/>
              </a:ext>
            </a:extLst>
          </p:cNvPr>
          <p:cNvCxnSpPr/>
          <p:nvPr/>
        </p:nvCxnSpPr>
        <p:spPr>
          <a:xfrm>
            <a:off x="3875266" y="4483770"/>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EA4CF88-F149-4FFC-99A4-5AB86E52C7B6}"/>
              </a:ext>
            </a:extLst>
          </p:cNvPr>
          <p:cNvCxnSpPr/>
          <p:nvPr/>
        </p:nvCxnSpPr>
        <p:spPr>
          <a:xfrm>
            <a:off x="4887539" y="4475347"/>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CBA9DCC-D712-4AA9-AC69-B7B6670C3372}"/>
              </a:ext>
            </a:extLst>
          </p:cNvPr>
          <p:cNvCxnSpPr/>
          <p:nvPr/>
        </p:nvCxnSpPr>
        <p:spPr>
          <a:xfrm>
            <a:off x="5876910" y="447534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92DD19-B05C-4B19-8987-E094CA716701}"/>
              </a:ext>
            </a:extLst>
          </p:cNvPr>
          <p:cNvCxnSpPr/>
          <p:nvPr/>
        </p:nvCxnSpPr>
        <p:spPr>
          <a:xfrm>
            <a:off x="6724682" y="448376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DBE588-C16D-423E-9050-E4C4ED6985CC}"/>
              </a:ext>
            </a:extLst>
          </p:cNvPr>
          <p:cNvCxnSpPr/>
          <p:nvPr/>
        </p:nvCxnSpPr>
        <p:spPr>
          <a:xfrm>
            <a:off x="7435873" y="448376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B5FA08C-44A5-4856-B091-F6459B0C6FF3}"/>
              </a:ext>
            </a:extLst>
          </p:cNvPr>
          <p:cNvCxnSpPr/>
          <p:nvPr/>
        </p:nvCxnSpPr>
        <p:spPr>
          <a:xfrm>
            <a:off x="8234149" y="4483767"/>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30B326A-5CF5-4191-A6AA-1F86349DE4D3}"/>
              </a:ext>
            </a:extLst>
          </p:cNvPr>
          <p:cNvCxnSpPr/>
          <p:nvPr/>
        </p:nvCxnSpPr>
        <p:spPr>
          <a:xfrm>
            <a:off x="8945340" y="4483766"/>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748AB0D-FD99-40E7-871B-D29ABEFB7F44}"/>
              </a:ext>
            </a:extLst>
          </p:cNvPr>
          <p:cNvCxnSpPr/>
          <p:nvPr/>
        </p:nvCxnSpPr>
        <p:spPr>
          <a:xfrm>
            <a:off x="9656531" y="4483765"/>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805947C-400C-49C8-9CF5-33762C0ACA92}"/>
              </a:ext>
            </a:extLst>
          </p:cNvPr>
          <p:cNvCxnSpPr/>
          <p:nvPr/>
        </p:nvCxnSpPr>
        <p:spPr>
          <a:xfrm>
            <a:off x="10469320" y="4483765"/>
            <a:ext cx="0" cy="92890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33966FD-668F-48E5-870A-C4C36F3D1350}"/>
              </a:ext>
            </a:extLst>
          </p:cNvPr>
          <p:cNvSpPr/>
          <p:nvPr/>
        </p:nvSpPr>
        <p:spPr>
          <a:xfrm>
            <a:off x="576100" y="5463814"/>
            <a:ext cx="1063989" cy="938951"/>
          </a:xfrm>
          <a:prstGeom prst="rect">
            <a:avLst/>
          </a:prstGeom>
        </p:spPr>
        <p:txBody>
          <a:bodyPr wrap="square">
            <a:spAutoFit/>
          </a:bodyPr>
          <a:lstStyle/>
          <a:p>
            <a:r>
              <a:rPr lang="en-AU" altLang="en-US" sz="2755">
                <a:latin typeface="Cambria" panose="02040503050406030204" pitchFamily="18" charset="0"/>
              </a:rPr>
              <a:t>x = 0</a:t>
            </a:r>
          </a:p>
          <a:p>
            <a:r>
              <a:rPr lang="en-AU" altLang="en-US" sz="2755">
                <a:latin typeface="Cambria" panose="02040503050406030204" pitchFamily="18" charset="0"/>
              </a:rPr>
              <a:t>y = 0</a:t>
            </a:r>
          </a:p>
        </p:txBody>
      </p:sp>
      <p:sp>
        <p:nvSpPr>
          <p:cNvPr id="26" name="Rectangle 25">
            <a:extLst>
              <a:ext uri="{FF2B5EF4-FFF2-40B4-BE49-F238E27FC236}">
                <a16:creationId xmlns:a16="http://schemas.microsoft.com/office/drawing/2014/main" id="{07C427F1-64F2-4F62-ACFC-AEECD40F3F48}"/>
              </a:ext>
            </a:extLst>
          </p:cNvPr>
          <p:cNvSpPr/>
          <p:nvPr/>
        </p:nvSpPr>
        <p:spPr>
          <a:xfrm>
            <a:off x="1582324" y="5456896"/>
            <a:ext cx="1063989" cy="938951"/>
          </a:xfrm>
          <a:prstGeom prst="rect">
            <a:avLst/>
          </a:prstGeom>
        </p:spPr>
        <p:txBody>
          <a:bodyPr wrap="square">
            <a:spAutoFit/>
          </a:bodyPr>
          <a:lstStyle/>
          <a:p>
            <a:r>
              <a:rPr lang="en-AU" altLang="en-US" sz="2755">
                <a:latin typeface="Cambria" panose="02040503050406030204" pitchFamily="18" charset="0"/>
              </a:rPr>
              <a:t>x = 1</a:t>
            </a:r>
          </a:p>
          <a:p>
            <a:r>
              <a:rPr lang="en-AU" altLang="en-US" sz="2755">
                <a:latin typeface="Cambria" panose="02040503050406030204" pitchFamily="18" charset="0"/>
              </a:rPr>
              <a:t>y = 0</a:t>
            </a:r>
          </a:p>
        </p:txBody>
      </p:sp>
      <p:sp>
        <p:nvSpPr>
          <p:cNvPr id="27" name="Rectangle 26">
            <a:extLst>
              <a:ext uri="{FF2B5EF4-FFF2-40B4-BE49-F238E27FC236}">
                <a16:creationId xmlns:a16="http://schemas.microsoft.com/office/drawing/2014/main" id="{2577E3F1-06C9-4E5F-8490-B84989434D03}"/>
              </a:ext>
            </a:extLst>
          </p:cNvPr>
          <p:cNvSpPr/>
          <p:nvPr/>
        </p:nvSpPr>
        <p:spPr>
          <a:xfrm>
            <a:off x="2588548" y="5456896"/>
            <a:ext cx="1063989" cy="938951"/>
          </a:xfrm>
          <a:prstGeom prst="rect">
            <a:avLst/>
          </a:prstGeom>
        </p:spPr>
        <p:txBody>
          <a:bodyPr wrap="square">
            <a:spAutoFit/>
          </a:bodyPr>
          <a:lstStyle/>
          <a:p>
            <a:r>
              <a:rPr lang="en-AU" altLang="en-US" sz="2755">
                <a:latin typeface="Cambria" panose="02040503050406030204" pitchFamily="18" charset="0"/>
              </a:rPr>
              <a:t>x = 2</a:t>
            </a:r>
          </a:p>
          <a:p>
            <a:r>
              <a:rPr lang="en-AU" altLang="en-US" sz="2755">
                <a:latin typeface="Cambria" panose="02040503050406030204" pitchFamily="18" charset="0"/>
              </a:rPr>
              <a:t>y = 0</a:t>
            </a:r>
          </a:p>
        </p:txBody>
      </p:sp>
      <p:sp>
        <p:nvSpPr>
          <p:cNvPr id="28" name="Rectangle 27">
            <a:extLst>
              <a:ext uri="{FF2B5EF4-FFF2-40B4-BE49-F238E27FC236}">
                <a16:creationId xmlns:a16="http://schemas.microsoft.com/office/drawing/2014/main" id="{B42785AE-9BC6-449F-870A-60BDCD016571}"/>
              </a:ext>
            </a:extLst>
          </p:cNvPr>
          <p:cNvSpPr/>
          <p:nvPr/>
        </p:nvSpPr>
        <p:spPr>
          <a:xfrm>
            <a:off x="3497414" y="5412667"/>
            <a:ext cx="1063989" cy="938951"/>
          </a:xfrm>
          <a:prstGeom prst="rect">
            <a:avLst/>
          </a:prstGeom>
        </p:spPr>
        <p:txBody>
          <a:bodyPr wrap="square">
            <a:spAutoFit/>
          </a:bodyPr>
          <a:lstStyle/>
          <a:p>
            <a:r>
              <a:rPr lang="en-AU" altLang="en-US" sz="2755" dirty="0">
                <a:latin typeface="Cambria" panose="02040503050406030204" pitchFamily="18" charset="0"/>
              </a:rPr>
              <a:t>x = 2</a:t>
            </a:r>
          </a:p>
          <a:p>
            <a:r>
              <a:rPr lang="en-AU" altLang="en-US" sz="2755" dirty="0">
                <a:latin typeface="Cambria" panose="02040503050406030204" pitchFamily="18" charset="0"/>
              </a:rPr>
              <a:t>y = 1</a:t>
            </a:r>
          </a:p>
        </p:txBody>
      </p:sp>
      <p:sp>
        <p:nvSpPr>
          <p:cNvPr id="29" name="Rectangle 28">
            <a:extLst>
              <a:ext uri="{FF2B5EF4-FFF2-40B4-BE49-F238E27FC236}">
                <a16:creationId xmlns:a16="http://schemas.microsoft.com/office/drawing/2014/main" id="{121A5028-E765-4356-93D8-3F720D9F7269}"/>
              </a:ext>
            </a:extLst>
          </p:cNvPr>
          <p:cNvSpPr/>
          <p:nvPr/>
        </p:nvSpPr>
        <p:spPr>
          <a:xfrm>
            <a:off x="4495106" y="5412667"/>
            <a:ext cx="1063989" cy="938951"/>
          </a:xfrm>
          <a:prstGeom prst="rect">
            <a:avLst/>
          </a:prstGeom>
        </p:spPr>
        <p:txBody>
          <a:bodyPr wrap="square">
            <a:spAutoFit/>
          </a:bodyPr>
          <a:lstStyle/>
          <a:p>
            <a:r>
              <a:rPr lang="en-AU" altLang="en-US" sz="2755" dirty="0">
                <a:latin typeface="Cambria" panose="02040503050406030204" pitchFamily="18" charset="0"/>
              </a:rPr>
              <a:t>x = 2</a:t>
            </a:r>
          </a:p>
          <a:p>
            <a:r>
              <a:rPr lang="en-AU" altLang="en-US" sz="2755" dirty="0">
                <a:latin typeface="Cambria" panose="02040503050406030204" pitchFamily="18" charset="0"/>
              </a:rPr>
              <a:t>y = 1</a:t>
            </a:r>
          </a:p>
        </p:txBody>
      </p:sp>
      <p:sp>
        <p:nvSpPr>
          <p:cNvPr id="30" name="Rectangle 29">
            <a:extLst>
              <a:ext uri="{FF2B5EF4-FFF2-40B4-BE49-F238E27FC236}">
                <a16:creationId xmlns:a16="http://schemas.microsoft.com/office/drawing/2014/main" id="{633966FD-668F-48E5-870A-C4C36F3D1350}"/>
              </a:ext>
            </a:extLst>
          </p:cNvPr>
          <p:cNvSpPr/>
          <p:nvPr/>
        </p:nvSpPr>
        <p:spPr>
          <a:xfrm>
            <a:off x="1061017" y="3862790"/>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31" name="Rectangle 30">
            <a:extLst>
              <a:ext uri="{FF2B5EF4-FFF2-40B4-BE49-F238E27FC236}">
                <a16:creationId xmlns:a16="http://schemas.microsoft.com/office/drawing/2014/main" id="{633966FD-668F-48E5-870A-C4C36F3D1350}"/>
              </a:ext>
            </a:extLst>
          </p:cNvPr>
          <p:cNvSpPr/>
          <p:nvPr/>
        </p:nvSpPr>
        <p:spPr>
          <a:xfrm>
            <a:off x="1824782" y="3819242"/>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32" name="Rectangle 31">
            <a:extLst>
              <a:ext uri="{FF2B5EF4-FFF2-40B4-BE49-F238E27FC236}">
                <a16:creationId xmlns:a16="http://schemas.microsoft.com/office/drawing/2014/main" id="{633966FD-668F-48E5-870A-C4C36F3D1350}"/>
              </a:ext>
            </a:extLst>
          </p:cNvPr>
          <p:cNvSpPr/>
          <p:nvPr/>
        </p:nvSpPr>
        <p:spPr>
          <a:xfrm>
            <a:off x="2729397" y="3824967"/>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33" name="Rectangle 32">
            <a:extLst>
              <a:ext uri="{FF2B5EF4-FFF2-40B4-BE49-F238E27FC236}">
                <a16:creationId xmlns:a16="http://schemas.microsoft.com/office/drawing/2014/main" id="{633966FD-668F-48E5-870A-C4C36F3D1350}"/>
              </a:ext>
            </a:extLst>
          </p:cNvPr>
          <p:cNvSpPr/>
          <p:nvPr/>
        </p:nvSpPr>
        <p:spPr>
          <a:xfrm>
            <a:off x="3583987" y="3819242"/>
            <a:ext cx="579073" cy="514908"/>
          </a:xfrm>
          <a:prstGeom prst="rect">
            <a:avLst/>
          </a:prstGeom>
        </p:spPr>
        <p:txBody>
          <a:bodyPr wrap="square">
            <a:spAutoFit/>
          </a:bodyPr>
          <a:lstStyle/>
          <a:p>
            <a:r>
              <a:rPr lang="en-AU" altLang="en-US" sz="2755">
                <a:latin typeface="Cambria" panose="02040503050406030204" pitchFamily="18" charset="0"/>
              </a:rPr>
              <a:t>s3</a:t>
            </a:r>
          </a:p>
        </p:txBody>
      </p:sp>
      <p:sp>
        <p:nvSpPr>
          <p:cNvPr id="34" name="Rectangle 33">
            <a:extLst>
              <a:ext uri="{FF2B5EF4-FFF2-40B4-BE49-F238E27FC236}">
                <a16:creationId xmlns:a16="http://schemas.microsoft.com/office/drawing/2014/main" id="{633966FD-668F-48E5-870A-C4C36F3D1350}"/>
              </a:ext>
            </a:extLst>
          </p:cNvPr>
          <p:cNvSpPr/>
          <p:nvPr/>
        </p:nvSpPr>
        <p:spPr>
          <a:xfrm>
            <a:off x="4561403" y="3819242"/>
            <a:ext cx="579073" cy="514908"/>
          </a:xfrm>
          <a:prstGeom prst="rect">
            <a:avLst/>
          </a:prstGeom>
        </p:spPr>
        <p:txBody>
          <a:bodyPr wrap="square">
            <a:spAutoFit/>
          </a:bodyPr>
          <a:lstStyle/>
          <a:p>
            <a:r>
              <a:rPr lang="en-AU" altLang="en-US" sz="2755" dirty="0">
                <a:latin typeface="Cambria" panose="02040503050406030204" pitchFamily="18" charset="0"/>
              </a:rPr>
              <a:t>s4</a:t>
            </a:r>
          </a:p>
        </p:txBody>
      </p:sp>
      <p:sp>
        <p:nvSpPr>
          <p:cNvPr id="35" name="Rectangle 34">
            <a:extLst>
              <a:ext uri="{FF2B5EF4-FFF2-40B4-BE49-F238E27FC236}">
                <a16:creationId xmlns:a16="http://schemas.microsoft.com/office/drawing/2014/main" id="{633966FD-668F-48E5-870A-C4C36F3D1350}"/>
              </a:ext>
            </a:extLst>
          </p:cNvPr>
          <p:cNvSpPr/>
          <p:nvPr/>
        </p:nvSpPr>
        <p:spPr>
          <a:xfrm>
            <a:off x="5551651" y="3832354"/>
            <a:ext cx="579073" cy="514908"/>
          </a:xfrm>
          <a:prstGeom prst="rect">
            <a:avLst/>
          </a:prstGeom>
        </p:spPr>
        <p:txBody>
          <a:bodyPr wrap="square">
            <a:spAutoFit/>
          </a:bodyPr>
          <a:lstStyle/>
          <a:p>
            <a:r>
              <a:rPr lang="en-AU" altLang="en-US" sz="2755" dirty="0">
                <a:latin typeface="Cambria" panose="02040503050406030204" pitchFamily="18" charset="0"/>
              </a:rPr>
              <a:t>s5</a:t>
            </a:r>
          </a:p>
        </p:txBody>
      </p:sp>
      <p:sp>
        <p:nvSpPr>
          <p:cNvPr id="36" name="Rectangle 35">
            <a:extLst>
              <a:ext uri="{FF2B5EF4-FFF2-40B4-BE49-F238E27FC236}">
                <a16:creationId xmlns:a16="http://schemas.microsoft.com/office/drawing/2014/main" id="{633966FD-668F-48E5-870A-C4C36F3D1350}"/>
              </a:ext>
            </a:extLst>
          </p:cNvPr>
          <p:cNvSpPr/>
          <p:nvPr/>
        </p:nvSpPr>
        <p:spPr>
          <a:xfrm>
            <a:off x="6309921" y="3812320"/>
            <a:ext cx="2926287" cy="514908"/>
          </a:xfrm>
          <a:prstGeom prst="rect">
            <a:avLst/>
          </a:prstGeom>
        </p:spPr>
        <p:txBody>
          <a:bodyPr wrap="square">
            <a:spAutoFit/>
          </a:bodyPr>
          <a:lstStyle/>
          <a:p>
            <a:r>
              <a:rPr lang="en-AU" altLang="en-US" sz="2755" dirty="0">
                <a:latin typeface="Cambria" panose="02040503050406030204" pitchFamily="18" charset="0"/>
              </a:rPr>
              <a:t>and so on...</a:t>
            </a:r>
          </a:p>
        </p:txBody>
      </p:sp>
      <p:sp>
        <p:nvSpPr>
          <p:cNvPr id="37" name="Rectangle 36">
            <a:extLst>
              <a:ext uri="{FF2B5EF4-FFF2-40B4-BE49-F238E27FC236}">
                <a16:creationId xmlns:a16="http://schemas.microsoft.com/office/drawing/2014/main" id="{633966FD-668F-48E5-870A-C4C36F3D1350}"/>
              </a:ext>
            </a:extLst>
          </p:cNvPr>
          <p:cNvSpPr/>
          <p:nvPr/>
        </p:nvSpPr>
        <p:spPr>
          <a:xfrm>
            <a:off x="8713679" y="5615872"/>
            <a:ext cx="3284646" cy="1362994"/>
          </a:xfrm>
          <a:prstGeom prst="rect">
            <a:avLst/>
          </a:prstGeom>
        </p:spPr>
        <p:txBody>
          <a:bodyPr wrap="square">
            <a:spAutoFit/>
          </a:bodyPr>
          <a:lstStyle/>
          <a:p>
            <a:r>
              <a:rPr lang="en-AU" altLang="en-US" sz="2755" dirty="0">
                <a:latin typeface="Cambria" panose="02040503050406030204" pitchFamily="18" charset="0"/>
              </a:rPr>
              <a:t>and so on with no further changes to x and y.</a:t>
            </a:r>
          </a:p>
        </p:txBody>
      </p:sp>
      <p:sp>
        <p:nvSpPr>
          <p:cNvPr id="38" name="Rectangle 37"/>
          <p:cNvSpPr/>
          <p:nvPr/>
        </p:nvSpPr>
        <p:spPr>
          <a:xfrm>
            <a:off x="929495" y="1672786"/>
            <a:ext cx="7669948" cy="514908"/>
          </a:xfrm>
          <a:prstGeom prst="rect">
            <a:avLst/>
          </a:prstGeom>
        </p:spPr>
        <p:txBody>
          <a:bodyPr wrap="square">
            <a:spAutoFit/>
          </a:bodyPr>
          <a:lstStyle/>
          <a:p>
            <a:r>
              <a:rPr lang="en-AU" altLang="en-US" sz="2755" dirty="0">
                <a:latin typeface="Cambria" panose="02040503050406030204" pitchFamily="18" charset="0"/>
              </a:rPr>
              <a:t>Does </a:t>
            </a:r>
            <a:r>
              <a:rPr lang="en-AU" altLang="en-US" sz="2755" b="1" dirty="0">
                <a:latin typeface="Cambria" panose="02040503050406030204" pitchFamily="18" charset="0"/>
              </a:rPr>
              <a:t>G</a:t>
            </a:r>
            <a:r>
              <a:rPr lang="en-AU" altLang="en-US" sz="2755" dirty="0">
                <a:latin typeface="Cambria" panose="02040503050406030204" pitchFamily="18" charset="0"/>
              </a:rPr>
              <a:t>((y = 0) </a:t>
            </a:r>
            <a:r>
              <a:rPr lang="en-AU" altLang="en-US" sz="2755" b="1" dirty="0">
                <a:latin typeface="Cambria" panose="02040503050406030204" pitchFamily="18" charset="0"/>
              </a:rPr>
              <a:t>U </a:t>
            </a:r>
            <a:r>
              <a:rPr lang="en-AU" altLang="en-US" sz="2755" dirty="0">
                <a:latin typeface="Cambria" panose="02040503050406030204" pitchFamily="18" charset="0"/>
              </a:rPr>
              <a:t>(x = 2)) hold on the trace below?</a:t>
            </a:r>
            <a:endParaRPr lang="en-AU" altLang="en-US" sz="2755" b="1" dirty="0">
              <a:latin typeface="Cambria" panose="02040503050406030204" pitchFamily="18" charset="0"/>
            </a:endParaRPr>
          </a:p>
        </p:txBody>
      </p:sp>
      <p:sp>
        <p:nvSpPr>
          <p:cNvPr id="40" name="Rectangle 39"/>
          <p:cNvSpPr/>
          <p:nvPr/>
        </p:nvSpPr>
        <p:spPr>
          <a:xfrm>
            <a:off x="929495" y="2395379"/>
            <a:ext cx="7026684" cy="514908"/>
          </a:xfrm>
          <a:prstGeom prst="rect">
            <a:avLst/>
          </a:prstGeom>
        </p:spPr>
        <p:txBody>
          <a:bodyPr wrap="square">
            <a:spAutoFit/>
          </a:bodyPr>
          <a:lstStyle/>
          <a:p>
            <a:r>
              <a:rPr lang="en-AU" altLang="en-US" sz="2755" dirty="0">
                <a:latin typeface="Cambria" panose="02040503050406030204" pitchFamily="18" charset="0"/>
              </a:rPr>
              <a:t>From any state, y should stay 0 until x is 2.</a:t>
            </a:r>
          </a:p>
        </p:txBody>
      </p:sp>
      <p:sp>
        <p:nvSpPr>
          <p:cNvPr id="39" name="Rectangle 38">
            <a:extLst>
              <a:ext uri="{FF2B5EF4-FFF2-40B4-BE49-F238E27FC236}">
                <a16:creationId xmlns:a16="http://schemas.microsoft.com/office/drawing/2014/main" id="{121A5028-E765-4356-93D8-3F720D9F7269}"/>
              </a:ext>
            </a:extLst>
          </p:cNvPr>
          <p:cNvSpPr/>
          <p:nvPr/>
        </p:nvSpPr>
        <p:spPr>
          <a:xfrm>
            <a:off x="5433495" y="5404249"/>
            <a:ext cx="1063989" cy="938951"/>
          </a:xfrm>
          <a:prstGeom prst="rect">
            <a:avLst/>
          </a:prstGeom>
        </p:spPr>
        <p:txBody>
          <a:bodyPr wrap="square">
            <a:spAutoFit/>
          </a:bodyPr>
          <a:lstStyle/>
          <a:p>
            <a:r>
              <a:rPr lang="en-AU" altLang="en-US" sz="2755" dirty="0">
                <a:latin typeface="Cambria" panose="02040503050406030204" pitchFamily="18" charset="0"/>
              </a:rPr>
              <a:t>x = 3</a:t>
            </a:r>
          </a:p>
          <a:p>
            <a:r>
              <a:rPr lang="en-AU" altLang="en-US" sz="2755" dirty="0">
                <a:latin typeface="Cambria" panose="02040503050406030204" pitchFamily="18" charset="0"/>
              </a:rPr>
              <a:t>y = 1</a:t>
            </a:r>
          </a:p>
        </p:txBody>
      </p:sp>
      <p:sp>
        <p:nvSpPr>
          <p:cNvPr id="41" name="Rectangle 40">
            <a:extLst>
              <a:ext uri="{FF2B5EF4-FFF2-40B4-BE49-F238E27FC236}">
                <a16:creationId xmlns:a16="http://schemas.microsoft.com/office/drawing/2014/main" id="{121A5028-E765-4356-93D8-3F720D9F7269}"/>
              </a:ext>
            </a:extLst>
          </p:cNvPr>
          <p:cNvSpPr/>
          <p:nvPr/>
        </p:nvSpPr>
        <p:spPr>
          <a:xfrm>
            <a:off x="6309921" y="5404249"/>
            <a:ext cx="1063989" cy="938951"/>
          </a:xfrm>
          <a:prstGeom prst="rect">
            <a:avLst/>
          </a:prstGeom>
        </p:spPr>
        <p:txBody>
          <a:bodyPr wrap="square">
            <a:spAutoFit/>
          </a:bodyPr>
          <a:lstStyle/>
          <a:p>
            <a:r>
              <a:rPr lang="en-AU" altLang="en-US" sz="2755" dirty="0">
                <a:latin typeface="Cambria" panose="02040503050406030204" pitchFamily="18" charset="0"/>
              </a:rPr>
              <a:t>x = 2</a:t>
            </a:r>
          </a:p>
          <a:p>
            <a:r>
              <a:rPr lang="en-AU" altLang="en-US" sz="2755" dirty="0">
                <a:latin typeface="Cambria" panose="02040503050406030204" pitchFamily="18" charset="0"/>
              </a:rPr>
              <a:t>y = 1</a:t>
            </a:r>
          </a:p>
        </p:txBody>
      </p:sp>
      <p:sp>
        <p:nvSpPr>
          <p:cNvPr id="42" name="Rectangle 41"/>
          <p:cNvSpPr/>
          <p:nvPr/>
        </p:nvSpPr>
        <p:spPr>
          <a:xfrm>
            <a:off x="929495" y="2995738"/>
            <a:ext cx="2945771" cy="514908"/>
          </a:xfrm>
          <a:prstGeom prst="rect">
            <a:avLst/>
          </a:prstGeom>
        </p:spPr>
        <p:txBody>
          <a:bodyPr wrap="square">
            <a:spAutoFit/>
          </a:bodyPr>
          <a:lstStyle/>
          <a:p>
            <a:r>
              <a:rPr lang="en-AU" altLang="en-US" sz="2755" dirty="0">
                <a:latin typeface="Cambria" panose="02040503050406030204" pitchFamily="18" charset="0"/>
              </a:rPr>
              <a:t>Is this true at s4?</a:t>
            </a:r>
          </a:p>
        </p:txBody>
      </p:sp>
      <p:sp>
        <p:nvSpPr>
          <p:cNvPr id="43" name="Rectangle 42"/>
          <p:cNvSpPr/>
          <p:nvPr/>
        </p:nvSpPr>
        <p:spPr>
          <a:xfrm>
            <a:off x="8713679" y="1701570"/>
            <a:ext cx="1110608" cy="514908"/>
          </a:xfrm>
          <a:prstGeom prst="rect">
            <a:avLst/>
          </a:prstGeom>
        </p:spPr>
        <p:txBody>
          <a:bodyPr wrap="square">
            <a:spAutoFit/>
          </a:bodyPr>
          <a:lstStyle/>
          <a:p>
            <a:r>
              <a:rPr lang="en-AU" altLang="en-US" sz="2755" b="1" dirty="0">
                <a:solidFill>
                  <a:srgbClr val="C00000"/>
                </a:solidFill>
                <a:latin typeface="Cambria" panose="02040503050406030204" pitchFamily="18" charset="0"/>
              </a:rPr>
              <a:t>No</a:t>
            </a:r>
          </a:p>
        </p:txBody>
      </p:sp>
      <p:sp>
        <p:nvSpPr>
          <p:cNvPr id="44" name="Rectangle 43"/>
          <p:cNvSpPr/>
          <p:nvPr/>
        </p:nvSpPr>
        <p:spPr>
          <a:xfrm>
            <a:off x="4078766" y="2961429"/>
            <a:ext cx="2945771" cy="514908"/>
          </a:xfrm>
          <a:prstGeom prst="rect">
            <a:avLst/>
          </a:prstGeom>
        </p:spPr>
        <p:txBody>
          <a:bodyPr wrap="square">
            <a:spAutoFit/>
          </a:bodyPr>
          <a:lstStyle/>
          <a:p>
            <a:r>
              <a:rPr lang="en-AU" altLang="en-US" sz="2755" dirty="0">
                <a:latin typeface="Cambria" panose="02040503050406030204" pitchFamily="18" charset="0"/>
              </a:rPr>
              <a:t>How about s5?</a:t>
            </a:r>
          </a:p>
        </p:txBody>
      </p:sp>
    </p:spTree>
    <p:extLst>
      <p:ext uri="{BB962C8B-B14F-4D97-AF65-F5344CB8AC3E}">
        <p14:creationId xmlns:p14="http://schemas.microsoft.com/office/powerpoint/2010/main" val="428708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Until Operator</a:t>
            </a:r>
            <a:endParaRPr lang="en-US" sz="4330" dirty="0"/>
          </a:p>
        </p:txBody>
      </p:sp>
      <p:cxnSp>
        <p:nvCxnSpPr>
          <p:cNvPr id="5" name="Straight Connector 4">
            <a:extLst>
              <a:ext uri="{FF2B5EF4-FFF2-40B4-BE49-F238E27FC236}">
                <a16:creationId xmlns:a16="http://schemas.microsoft.com/office/drawing/2014/main" id="{70035E97-9653-467F-957E-E2B66FFBEEAD}"/>
              </a:ext>
            </a:extLst>
          </p:cNvPr>
          <p:cNvCxnSpPr/>
          <p:nvPr/>
        </p:nvCxnSpPr>
        <p:spPr>
          <a:xfrm>
            <a:off x="1032642" y="5049821"/>
            <a:ext cx="9957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4E3937-8BDA-4D82-9DB7-498356524063}"/>
              </a:ext>
            </a:extLst>
          </p:cNvPr>
          <p:cNvCxnSpPr/>
          <p:nvPr/>
        </p:nvCxnSpPr>
        <p:spPr>
          <a:xfrm>
            <a:off x="1335297" y="4483772"/>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5D1EE3E-2855-4ACA-82B7-B0F17EAF9374}"/>
              </a:ext>
            </a:extLst>
          </p:cNvPr>
          <p:cNvCxnSpPr/>
          <p:nvPr/>
        </p:nvCxnSpPr>
        <p:spPr>
          <a:xfrm>
            <a:off x="2133574" y="448377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9C7EEDD-840F-463E-8447-D4DA3BD04095}"/>
              </a:ext>
            </a:extLst>
          </p:cNvPr>
          <p:cNvCxnSpPr/>
          <p:nvPr/>
        </p:nvCxnSpPr>
        <p:spPr>
          <a:xfrm>
            <a:off x="3018933" y="448377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8132D7-92F3-4F11-868D-897F85B4B605}"/>
              </a:ext>
            </a:extLst>
          </p:cNvPr>
          <p:cNvCxnSpPr/>
          <p:nvPr/>
        </p:nvCxnSpPr>
        <p:spPr>
          <a:xfrm>
            <a:off x="3875266" y="4483770"/>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EA4CF88-F149-4FFC-99A4-5AB86E52C7B6}"/>
              </a:ext>
            </a:extLst>
          </p:cNvPr>
          <p:cNvCxnSpPr/>
          <p:nvPr/>
        </p:nvCxnSpPr>
        <p:spPr>
          <a:xfrm>
            <a:off x="4887539" y="4475347"/>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CBA9DCC-D712-4AA9-AC69-B7B6670C3372}"/>
              </a:ext>
            </a:extLst>
          </p:cNvPr>
          <p:cNvCxnSpPr/>
          <p:nvPr/>
        </p:nvCxnSpPr>
        <p:spPr>
          <a:xfrm>
            <a:off x="5876910" y="447534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92DD19-B05C-4B19-8987-E094CA716701}"/>
              </a:ext>
            </a:extLst>
          </p:cNvPr>
          <p:cNvCxnSpPr/>
          <p:nvPr/>
        </p:nvCxnSpPr>
        <p:spPr>
          <a:xfrm>
            <a:off x="6724682" y="448376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DBE588-C16D-423E-9050-E4C4ED6985CC}"/>
              </a:ext>
            </a:extLst>
          </p:cNvPr>
          <p:cNvCxnSpPr/>
          <p:nvPr/>
        </p:nvCxnSpPr>
        <p:spPr>
          <a:xfrm>
            <a:off x="7435873" y="448376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B5FA08C-44A5-4856-B091-F6459B0C6FF3}"/>
              </a:ext>
            </a:extLst>
          </p:cNvPr>
          <p:cNvCxnSpPr/>
          <p:nvPr/>
        </p:nvCxnSpPr>
        <p:spPr>
          <a:xfrm>
            <a:off x="8234149" y="4483767"/>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30B326A-5CF5-4191-A6AA-1F86349DE4D3}"/>
              </a:ext>
            </a:extLst>
          </p:cNvPr>
          <p:cNvCxnSpPr/>
          <p:nvPr/>
        </p:nvCxnSpPr>
        <p:spPr>
          <a:xfrm>
            <a:off x="8945340" y="4483766"/>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748AB0D-FD99-40E7-871B-D29ABEFB7F44}"/>
              </a:ext>
            </a:extLst>
          </p:cNvPr>
          <p:cNvCxnSpPr/>
          <p:nvPr/>
        </p:nvCxnSpPr>
        <p:spPr>
          <a:xfrm>
            <a:off x="9656531" y="4483765"/>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805947C-400C-49C8-9CF5-33762C0ACA92}"/>
              </a:ext>
            </a:extLst>
          </p:cNvPr>
          <p:cNvCxnSpPr/>
          <p:nvPr/>
        </p:nvCxnSpPr>
        <p:spPr>
          <a:xfrm>
            <a:off x="10469320" y="4483765"/>
            <a:ext cx="0" cy="92890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33966FD-668F-48E5-870A-C4C36F3D1350}"/>
              </a:ext>
            </a:extLst>
          </p:cNvPr>
          <p:cNvSpPr/>
          <p:nvPr/>
        </p:nvSpPr>
        <p:spPr>
          <a:xfrm>
            <a:off x="576100" y="5463814"/>
            <a:ext cx="1063989" cy="938951"/>
          </a:xfrm>
          <a:prstGeom prst="rect">
            <a:avLst/>
          </a:prstGeom>
        </p:spPr>
        <p:txBody>
          <a:bodyPr wrap="square">
            <a:spAutoFit/>
          </a:bodyPr>
          <a:lstStyle/>
          <a:p>
            <a:r>
              <a:rPr lang="en-AU" altLang="en-US" sz="2755">
                <a:latin typeface="Cambria" panose="02040503050406030204" pitchFamily="18" charset="0"/>
              </a:rPr>
              <a:t>x = 0</a:t>
            </a:r>
          </a:p>
          <a:p>
            <a:r>
              <a:rPr lang="en-AU" altLang="en-US" sz="2755">
                <a:latin typeface="Cambria" panose="02040503050406030204" pitchFamily="18" charset="0"/>
              </a:rPr>
              <a:t>y = 0</a:t>
            </a:r>
          </a:p>
        </p:txBody>
      </p:sp>
      <p:sp>
        <p:nvSpPr>
          <p:cNvPr id="26" name="Rectangle 25">
            <a:extLst>
              <a:ext uri="{FF2B5EF4-FFF2-40B4-BE49-F238E27FC236}">
                <a16:creationId xmlns:a16="http://schemas.microsoft.com/office/drawing/2014/main" id="{07C427F1-64F2-4F62-ACFC-AEECD40F3F48}"/>
              </a:ext>
            </a:extLst>
          </p:cNvPr>
          <p:cNvSpPr/>
          <p:nvPr/>
        </p:nvSpPr>
        <p:spPr>
          <a:xfrm>
            <a:off x="1582324" y="5456896"/>
            <a:ext cx="1063989" cy="938951"/>
          </a:xfrm>
          <a:prstGeom prst="rect">
            <a:avLst/>
          </a:prstGeom>
        </p:spPr>
        <p:txBody>
          <a:bodyPr wrap="square">
            <a:spAutoFit/>
          </a:bodyPr>
          <a:lstStyle/>
          <a:p>
            <a:r>
              <a:rPr lang="en-AU" altLang="en-US" sz="2755">
                <a:latin typeface="Cambria" panose="02040503050406030204" pitchFamily="18" charset="0"/>
              </a:rPr>
              <a:t>x = 1</a:t>
            </a:r>
          </a:p>
          <a:p>
            <a:r>
              <a:rPr lang="en-AU" altLang="en-US" sz="2755">
                <a:latin typeface="Cambria" panose="02040503050406030204" pitchFamily="18" charset="0"/>
              </a:rPr>
              <a:t>y = 0</a:t>
            </a:r>
          </a:p>
        </p:txBody>
      </p:sp>
      <p:sp>
        <p:nvSpPr>
          <p:cNvPr id="27" name="Rectangle 26">
            <a:extLst>
              <a:ext uri="{FF2B5EF4-FFF2-40B4-BE49-F238E27FC236}">
                <a16:creationId xmlns:a16="http://schemas.microsoft.com/office/drawing/2014/main" id="{2577E3F1-06C9-4E5F-8490-B84989434D03}"/>
              </a:ext>
            </a:extLst>
          </p:cNvPr>
          <p:cNvSpPr/>
          <p:nvPr/>
        </p:nvSpPr>
        <p:spPr>
          <a:xfrm>
            <a:off x="2588548" y="5456896"/>
            <a:ext cx="1063989" cy="938951"/>
          </a:xfrm>
          <a:prstGeom prst="rect">
            <a:avLst/>
          </a:prstGeom>
        </p:spPr>
        <p:txBody>
          <a:bodyPr wrap="square">
            <a:spAutoFit/>
          </a:bodyPr>
          <a:lstStyle/>
          <a:p>
            <a:r>
              <a:rPr lang="en-AU" altLang="en-US" sz="2755">
                <a:latin typeface="Cambria" panose="02040503050406030204" pitchFamily="18" charset="0"/>
              </a:rPr>
              <a:t>x = 2</a:t>
            </a:r>
          </a:p>
          <a:p>
            <a:r>
              <a:rPr lang="en-AU" altLang="en-US" sz="2755">
                <a:latin typeface="Cambria" panose="02040503050406030204" pitchFamily="18" charset="0"/>
              </a:rPr>
              <a:t>y = 0</a:t>
            </a:r>
          </a:p>
        </p:txBody>
      </p:sp>
      <p:sp>
        <p:nvSpPr>
          <p:cNvPr id="28" name="Rectangle 27">
            <a:extLst>
              <a:ext uri="{FF2B5EF4-FFF2-40B4-BE49-F238E27FC236}">
                <a16:creationId xmlns:a16="http://schemas.microsoft.com/office/drawing/2014/main" id="{B42785AE-9BC6-449F-870A-60BDCD016571}"/>
              </a:ext>
            </a:extLst>
          </p:cNvPr>
          <p:cNvSpPr/>
          <p:nvPr/>
        </p:nvSpPr>
        <p:spPr>
          <a:xfrm>
            <a:off x="3497414" y="5412667"/>
            <a:ext cx="1063989" cy="938951"/>
          </a:xfrm>
          <a:prstGeom prst="rect">
            <a:avLst/>
          </a:prstGeom>
        </p:spPr>
        <p:txBody>
          <a:bodyPr wrap="square">
            <a:spAutoFit/>
          </a:bodyPr>
          <a:lstStyle/>
          <a:p>
            <a:r>
              <a:rPr lang="en-AU" altLang="en-US" sz="2755" dirty="0">
                <a:latin typeface="Cambria" panose="02040503050406030204" pitchFamily="18" charset="0"/>
              </a:rPr>
              <a:t>x = 2</a:t>
            </a:r>
          </a:p>
          <a:p>
            <a:r>
              <a:rPr lang="en-AU" altLang="en-US" sz="2755" dirty="0">
                <a:latin typeface="Cambria" panose="02040503050406030204" pitchFamily="18" charset="0"/>
              </a:rPr>
              <a:t>y = 1</a:t>
            </a:r>
          </a:p>
        </p:txBody>
      </p:sp>
      <p:sp>
        <p:nvSpPr>
          <p:cNvPr id="29" name="Rectangle 28">
            <a:extLst>
              <a:ext uri="{FF2B5EF4-FFF2-40B4-BE49-F238E27FC236}">
                <a16:creationId xmlns:a16="http://schemas.microsoft.com/office/drawing/2014/main" id="{121A5028-E765-4356-93D8-3F720D9F7269}"/>
              </a:ext>
            </a:extLst>
          </p:cNvPr>
          <p:cNvSpPr/>
          <p:nvPr/>
        </p:nvSpPr>
        <p:spPr>
          <a:xfrm>
            <a:off x="4495106" y="5412667"/>
            <a:ext cx="1063989" cy="938951"/>
          </a:xfrm>
          <a:prstGeom prst="rect">
            <a:avLst/>
          </a:prstGeom>
        </p:spPr>
        <p:txBody>
          <a:bodyPr wrap="square">
            <a:spAutoFit/>
          </a:bodyPr>
          <a:lstStyle/>
          <a:p>
            <a:r>
              <a:rPr lang="en-AU" altLang="en-US" sz="2755" dirty="0">
                <a:latin typeface="Cambria" panose="02040503050406030204" pitchFamily="18" charset="0"/>
              </a:rPr>
              <a:t>x = 2</a:t>
            </a:r>
          </a:p>
          <a:p>
            <a:r>
              <a:rPr lang="en-AU" altLang="en-US" sz="2755" dirty="0">
                <a:latin typeface="Cambria" panose="02040503050406030204" pitchFamily="18" charset="0"/>
              </a:rPr>
              <a:t>y = 1</a:t>
            </a:r>
          </a:p>
        </p:txBody>
      </p:sp>
      <p:sp>
        <p:nvSpPr>
          <p:cNvPr id="30" name="Rectangle 29">
            <a:extLst>
              <a:ext uri="{FF2B5EF4-FFF2-40B4-BE49-F238E27FC236}">
                <a16:creationId xmlns:a16="http://schemas.microsoft.com/office/drawing/2014/main" id="{633966FD-668F-48E5-870A-C4C36F3D1350}"/>
              </a:ext>
            </a:extLst>
          </p:cNvPr>
          <p:cNvSpPr/>
          <p:nvPr/>
        </p:nvSpPr>
        <p:spPr>
          <a:xfrm>
            <a:off x="1061017" y="3862790"/>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31" name="Rectangle 30">
            <a:extLst>
              <a:ext uri="{FF2B5EF4-FFF2-40B4-BE49-F238E27FC236}">
                <a16:creationId xmlns:a16="http://schemas.microsoft.com/office/drawing/2014/main" id="{633966FD-668F-48E5-870A-C4C36F3D1350}"/>
              </a:ext>
            </a:extLst>
          </p:cNvPr>
          <p:cNvSpPr/>
          <p:nvPr/>
        </p:nvSpPr>
        <p:spPr>
          <a:xfrm>
            <a:off x="1824782" y="3819242"/>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32" name="Rectangle 31">
            <a:extLst>
              <a:ext uri="{FF2B5EF4-FFF2-40B4-BE49-F238E27FC236}">
                <a16:creationId xmlns:a16="http://schemas.microsoft.com/office/drawing/2014/main" id="{633966FD-668F-48E5-870A-C4C36F3D1350}"/>
              </a:ext>
            </a:extLst>
          </p:cNvPr>
          <p:cNvSpPr/>
          <p:nvPr/>
        </p:nvSpPr>
        <p:spPr>
          <a:xfrm>
            <a:off x="2729397" y="3824967"/>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33" name="Rectangle 32">
            <a:extLst>
              <a:ext uri="{FF2B5EF4-FFF2-40B4-BE49-F238E27FC236}">
                <a16:creationId xmlns:a16="http://schemas.microsoft.com/office/drawing/2014/main" id="{633966FD-668F-48E5-870A-C4C36F3D1350}"/>
              </a:ext>
            </a:extLst>
          </p:cNvPr>
          <p:cNvSpPr/>
          <p:nvPr/>
        </p:nvSpPr>
        <p:spPr>
          <a:xfrm>
            <a:off x="3583987" y="3819242"/>
            <a:ext cx="579073" cy="514908"/>
          </a:xfrm>
          <a:prstGeom prst="rect">
            <a:avLst/>
          </a:prstGeom>
        </p:spPr>
        <p:txBody>
          <a:bodyPr wrap="square">
            <a:spAutoFit/>
          </a:bodyPr>
          <a:lstStyle/>
          <a:p>
            <a:r>
              <a:rPr lang="en-AU" altLang="en-US" sz="2755">
                <a:latin typeface="Cambria" panose="02040503050406030204" pitchFamily="18" charset="0"/>
              </a:rPr>
              <a:t>s3</a:t>
            </a:r>
          </a:p>
        </p:txBody>
      </p:sp>
      <p:sp>
        <p:nvSpPr>
          <p:cNvPr id="34" name="Rectangle 33">
            <a:extLst>
              <a:ext uri="{FF2B5EF4-FFF2-40B4-BE49-F238E27FC236}">
                <a16:creationId xmlns:a16="http://schemas.microsoft.com/office/drawing/2014/main" id="{633966FD-668F-48E5-870A-C4C36F3D1350}"/>
              </a:ext>
            </a:extLst>
          </p:cNvPr>
          <p:cNvSpPr/>
          <p:nvPr/>
        </p:nvSpPr>
        <p:spPr>
          <a:xfrm>
            <a:off x="4561403" y="3819242"/>
            <a:ext cx="579073" cy="514908"/>
          </a:xfrm>
          <a:prstGeom prst="rect">
            <a:avLst/>
          </a:prstGeom>
        </p:spPr>
        <p:txBody>
          <a:bodyPr wrap="square">
            <a:spAutoFit/>
          </a:bodyPr>
          <a:lstStyle/>
          <a:p>
            <a:r>
              <a:rPr lang="en-AU" altLang="en-US" sz="2755" dirty="0">
                <a:latin typeface="Cambria" panose="02040503050406030204" pitchFamily="18" charset="0"/>
              </a:rPr>
              <a:t>s4</a:t>
            </a:r>
          </a:p>
        </p:txBody>
      </p:sp>
      <p:sp>
        <p:nvSpPr>
          <p:cNvPr id="35" name="Rectangle 34">
            <a:extLst>
              <a:ext uri="{FF2B5EF4-FFF2-40B4-BE49-F238E27FC236}">
                <a16:creationId xmlns:a16="http://schemas.microsoft.com/office/drawing/2014/main" id="{633966FD-668F-48E5-870A-C4C36F3D1350}"/>
              </a:ext>
            </a:extLst>
          </p:cNvPr>
          <p:cNvSpPr/>
          <p:nvPr/>
        </p:nvSpPr>
        <p:spPr>
          <a:xfrm>
            <a:off x="5551651" y="3832354"/>
            <a:ext cx="579073" cy="514908"/>
          </a:xfrm>
          <a:prstGeom prst="rect">
            <a:avLst/>
          </a:prstGeom>
        </p:spPr>
        <p:txBody>
          <a:bodyPr wrap="square">
            <a:spAutoFit/>
          </a:bodyPr>
          <a:lstStyle/>
          <a:p>
            <a:r>
              <a:rPr lang="en-AU" altLang="en-US" sz="2755" dirty="0">
                <a:latin typeface="Cambria" panose="02040503050406030204" pitchFamily="18" charset="0"/>
              </a:rPr>
              <a:t>s5</a:t>
            </a:r>
          </a:p>
        </p:txBody>
      </p:sp>
      <p:sp>
        <p:nvSpPr>
          <p:cNvPr id="36" name="Rectangle 35">
            <a:extLst>
              <a:ext uri="{FF2B5EF4-FFF2-40B4-BE49-F238E27FC236}">
                <a16:creationId xmlns:a16="http://schemas.microsoft.com/office/drawing/2014/main" id="{633966FD-668F-48E5-870A-C4C36F3D1350}"/>
              </a:ext>
            </a:extLst>
          </p:cNvPr>
          <p:cNvSpPr/>
          <p:nvPr/>
        </p:nvSpPr>
        <p:spPr>
          <a:xfrm>
            <a:off x="6309921" y="3812320"/>
            <a:ext cx="2926287" cy="514908"/>
          </a:xfrm>
          <a:prstGeom prst="rect">
            <a:avLst/>
          </a:prstGeom>
        </p:spPr>
        <p:txBody>
          <a:bodyPr wrap="square">
            <a:spAutoFit/>
          </a:bodyPr>
          <a:lstStyle/>
          <a:p>
            <a:r>
              <a:rPr lang="en-AU" altLang="en-US" sz="2755" dirty="0">
                <a:latin typeface="Cambria" panose="02040503050406030204" pitchFamily="18" charset="0"/>
              </a:rPr>
              <a:t>and so on...</a:t>
            </a:r>
          </a:p>
        </p:txBody>
      </p:sp>
      <p:sp>
        <p:nvSpPr>
          <p:cNvPr id="37" name="Rectangle 36">
            <a:extLst>
              <a:ext uri="{FF2B5EF4-FFF2-40B4-BE49-F238E27FC236}">
                <a16:creationId xmlns:a16="http://schemas.microsoft.com/office/drawing/2014/main" id="{633966FD-668F-48E5-870A-C4C36F3D1350}"/>
              </a:ext>
            </a:extLst>
          </p:cNvPr>
          <p:cNvSpPr/>
          <p:nvPr/>
        </p:nvSpPr>
        <p:spPr>
          <a:xfrm>
            <a:off x="8713679" y="5615872"/>
            <a:ext cx="3284646" cy="1362994"/>
          </a:xfrm>
          <a:prstGeom prst="rect">
            <a:avLst/>
          </a:prstGeom>
        </p:spPr>
        <p:txBody>
          <a:bodyPr wrap="square">
            <a:spAutoFit/>
          </a:bodyPr>
          <a:lstStyle/>
          <a:p>
            <a:r>
              <a:rPr lang="en-AU" altLang="en-US" sz="2755" dirty="0">
                <a:latin typeface="Cambria" panose="02040503050406030204" pitchFamily="18" charset="0"/>
              </a:rPr>
              <a:t>and so on with no further changes to x and y.</a:t>
            </a:r>
          </a:p>
        </p:txBody>
      </p:sp>
      <p:sp>
        <p:nvSpPr>
          <p:cNvPr id="38" name="Rectangle 37"/>
          <p:cNvSpPr/>
          <p:nvPr/>
        </p:nvSpPr>
        <p:spPr>
          <a:xfrm>
            <a:off x="929495" y="1672786"/>
            <a:ext cx="9303691" cy="514908"/>
          </a:xfrm>
          <a:prstGeom prst="rect">
            <a:avLst/>
          </a:prstGeom>
        </p:spPr>
        <p:txBody>
          <a:bodyPr wrap="square">
            <a:spAutoFit/>
          </a:bodyPr>
          <a:lstStyle/>
          <a:p>
            <a:r>
              <a:rPr lang="en-AU" altLang="en-US" sz="2755" dirty="0">
                <a:latin typeface="Cambria" panose="02040503050406030204" pitchFamily="18" charset="0"/>
              </a:rPr>
              <a:t>Does </a:t>
            </a:r>
            <a:r>
              <a:rPr lang="en-AU" altLang="en-US" sz="2755" b="1" dirty="0">
                <a:latin typeface="Cambria" panose="02040503050406030204" pitchFamily="18" charset="0"/>
              </a:rPr>
              <a:t>G</a:t>
            </a:r>
            <a:r>
              <a:rPr lang="en-AU" altLang="en-US" sz="2755" dirty="0">
                <a:latin typeface="Cambria" panose="02040503050406030204" pitchFamily="18" charset="0"/>
              </a:rPr>
              <a:t>(x = 1 =&gt; ((y = 0) </a:t>
            </a:r>
            <a:r>
              <a:rPr lang="en-AU" altLang="en-US" sz="2755" b="1" dirty="0">
                <a:latin typeface="Cambria" panose="02040503050406030204" pitchFamily="18" charset="0"/>
              </a:rPr>
              <a:t>U </a:t>
            </a:r>
            <a:r>
              <a:rPr lang="en-AU" altLang="en-US" sz="2755" dirty="0">
                <a:latin typeface="Cambria" panose="02040503050406030204" pitchFamily="18" charset="0"/>
              </a:rPr>
              <a:t>(x = 2))) hold on the trace below?</a:t>
            </a:r>
            <a:endParaRPr lang="en-AU" altLang="en-US" sz="2755" b="1" dirty="0">
              <a:latin typeface="Cambria" panose="02040503050406030204" pitchFamily="18" charset="0"/>
            </a:endParaRPr>
          </a:p>
        </p:txBody>
      </p:sp>
      <p:sp>
        <p:nvSpPr>
          <p:cNvPr id="40" name="Rectangle 39"/>
          <p:cNvSpPr/>
          <p:nvPr/>
        </p:nvSpPr>
        <p:spPr>
          <a:xfrm>
            <a:off x="929495" y="2395379"/>
            <a:ext cx="9303691" cy="938951"/>
          </a:xfrm>
          <a:prstGeom prst="rect">
            <a:avLst/>
          </a:prstGeom>
        </p:spPr>
        <p:txBody>
          <a:bodyPr wrap="square">
            <a:spAutoFit/>
          </a:bodyPr>
          <a:lstStyle/>
          <a:p>
            <a:r>
              <a:rPr lang="en-AU" altLang="en-US" sz="2755" dirty="0">
                <a:latin typeface="Cambria" panose="02040503050406030204" pitchFamily="18" charset="0"/>
              </a:rPr>
              <a:t>We’re only interested in looking at s1. From here, y stays 0 until x is 2.</a:t>
            </a:r>
          </a:p>
        </p:txBody>
      </p:sp>
      <p:sp>
        <p:nvSpPr>
          <p:cNvPr id="39" name="Rectangle 38">
            <a:extLst>
              <a:ext uri="{FF2B5EF4-FFF2-40B4-BE49-F238E27FC236}">
                <a16:creationId xmlns:a16="http://schemas.microsoft.com/office/drawing/2014/main" id="{121A5028-E765-4356-93D8-3F720D9F7269}"/>
              </a:ext>
            </a:extLst>
          </p:cNvPr>
          <p:cNvSpPr/>
          <p:nvPr/>
        </p:nvSpPr>
        <p:spPr>
          <a:xfrm>
            <a:off x="5433495" y="5404249"/>
            <a:ext cx="1063989" cy="938951"/>
          </a:xfrm>
          <a:prstGeom prst="rect">
            <a:avLst/>
          </a:prstGeom>
        </p:spPr>
        <p:txBody>
          <a:bodyPr wrap="square">
            <a:spAutoFit/>
          </a:bodyPr>
          <a:lstStyle/>
          <a:p>
            <a:r>
              <a:rPr lang="en-AU" altLang="en-US" sz="2755" dirty="0">
                <a:latin typeface="Cambria" panose="02040503050406030204" pitchFamily="18" charset="0"/>
              </a:rPr>
              <a:t>x = 3</a:t>
            </a:r>
          </a:p>
          <a:p>
            <a:r>
              <a:rPr lang="en-AU" altLang="en-US" sz="2755" dirty="0">
                <a:latin typeface="Cambria" panose="02040503050406030204" pitchFamily="18" charset="0"/>
              </a:rPr>
              <a:t>y = 1</a:t>
            </a:r>
          </a:p>
        </p:txBody>
      </p:sp>
      <p:sp>
        <p:nvSpPr>
          <p:cNvPr id="41" name="Rectangle 40">
            <a:extLst>
              <a:ext uri="{FF2B5EF4-FFF2-40B4-BE49-F238E27FC236}">
                <a16:creationId xmlns:a16="http://schemas.microsoft.com/office/drawing/2014/main" id="{121A5028-E765-4356-93D8-3F720D9F7269}"/>
              </a:ext>
            </a:extLst>
          </p:cNvPr>
          <p:cNvSpPr/>
          <p:nvPr/>
        </p:nvSpPr>
        <p:spPr>
          <a:xfrm>
            <a:off x="6309921" y="5404249"/>
            <a:ext cx="1063989" cy="938951"/>
          </a:xfrm>
          <a:prstGeom prst="rect">
            <a:avLst/>
          </a:prstGeom>
        </p:spPr>
        <p:txBody>
          <a:bodyPr wrap="square">
            <a:spAutoFit/>
          </a:bodyPr>
          <a:lstStyle/>
          <a:p>
            <a:r>
              <a:rPr lang="en-AU" altLang="en-US" sz="2755" dirty="0">
                <a:latin typeface="Cambria" panose="02040503050406030204" pitchFamily="18" charset="0"/>
              </a:rPr>
              <a:t>x = 2</a:t>
            </a:r>
          </a:p>
          <a:p>
            <a:r>
              <a:rPr lang="en-AU" altLang="en-US" sz="2755" dirty="0">
                <a:latin typeface="Cambria" panose="02040503050406030204" pitchFamily="18" charset="0"/>
              </a:rPr>
              <a:t>y = 1</a:t>
            </a:r>
          </a:p>
        </p:txBody>
      </p:sp>
      <p:sp>
        <p:nvSpPr>
          <p:cNvPr id="44" name="Rectangle 43"/>
          <p:cNvSpPr/>
          <p:nvPr/>
        </p:nvSpPr>
        <p:spPr>
          <a:xfrm>
            <a:off x="9914016" y="1661595"/>
            <a:ext cx="1110608" cy="514908"/>
          </a:xfrm>
          <a:prstGeom prst="rect">
            <a:avLst/>
          </a:prstGeom>
        </p:spPr>
        <p:txBody>
          <a:bodyPr wrap="square">
            <a:spAutoFit/>
          </a:bodyPr>
          <a:lstStyle/>
          <a:p>
            <a:r>
              <a:rPr lang="en-AU" altLang="en-US" sz="2755" b="1">
                <a:solidFill>
                  <a:srgbClr val="009900"/>
                </a:solidFill>
                <a:latin typeface="Cambria" panose="02040503050406030204" pitchFamily="18" charset="0"/>
              </a:rPr>
              <a:t>Yes</a:t>
            </a:r>
          </a:p>
        </p:txBody>
      </p:sp>
    </p:spTree>
    <p:extLst>
      <p:ext uri="{BB962C8B-B14F-4D97-AF65-F5344CB8AC3E}">
        <p14:creationId xmlns:p14="http://schemas.microsoft.com/office/powerpoint/2010/main" val="73461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dirty="0">
                <a:solidFill>
                  <a:schemeClr val="accent1">
                    <a:lumMod val="75000"/>
                  </a:schemeClr>
                </a:solidFill>
                <a:latin typeface="Tw Cen MT Condensed" panose="020B0606020104020203" pitchFamily="34" charset="0"/>
              </a:rPr>
              <a:t>Until</a:t>
            </a:r>
            <a:endParaRPr lang="en-US" sz="4330" dirty="0"/>
          </a:p>
        </p:txBody>
      </p:sp>
      <p:sp>
        <p:nvSpPr>
          <p:cNvPr id="8" name="TextBox 7">
            <a:extLst>
              <a:ext uri="{FF2B5EF4-FFF2-40B4-BE49-F238E27FC236}">
                <a16:creationId xmlns:a16="http://schemas.microsoft.com/office/drawing/2014/main" id="{717704B7-7F08-4715-BC23-E39F17ED31A4}"/>
              </a:ext>
            </a:extLst>
          </p:cNvPr>
          <p:cNvSpPr txBox="1"/>
          <p:nvPr/>
        </p:nvSpPr>
        <p:spPr>
          <a:xfrm>
            <a:off x="628908" y="4232529"/>
            <a:ext cx="2548705"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idle</a:t>
            </a:r>
          </a:p>
        </p:txBody>
      </p:sp>
      <p:sp>
        <p:nvSpPr>
          <p:cNvPr id="19" name="TextBox 18">
            <a:extLst>
              <a:ext uri="{FF2B5EF4-FFF2-40B4-BE49-F238E27FC236}">
                <a16:creationId xmlns:a16="http://schemas.microsoft.com/office/drawing/2014/main" id="{7D45558C-474F-4210-A66C-639B4DDFC79F}"/>
              </a:ext>
            </a:extLst>
          </p:cNvPr>
          <p:cNvSpPr txBox="1"/>
          <p:nvPr/>
        </p:nvSpPr>
        <p:spPr>
          <a:xfrm>
            <a:off x="4467565" y="4225555"/>
            <a:ext cx="2579905" cy="1909497"/>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cooking</a:t>
            </a:r>
          </a:p>
        </p:txBody>
      </p:sp>
      <p:sp>
        <p:nvSpPr>
          <p:cNvPr id="20" name="TextBox 19">
            <a:extLst>
              <a:ext uri="{FF2B5EF4-FFF2-40B4-BE49-F238E27FC236}">
                <a16:creationId xmlns:a16="http://schemas.microsoft.com/office/drawing/2014/main" id="{0A4DDE47-FBBA-4C9A-A555-6A07912BA9ED}"/>
              </a:ext>
            </a:extLst>
          </p:cNvPr>
          <p:cNvSpPr txBox="1"/>
          <p:nvPr/>
        </p:nvSpPr>
        <p:spPr>
          <a:xfrm>
            <a:off x="8105199" y="4225555"/>
            <a:ext cx="2611739"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timeout</a:t>
            </a:r>
          </a:p>
        </p:txBody>
      </p:sp>
      <p:cxnSp>
        <p:nvCxnSpPr>
          <p:cNvPr id="4" name="Straight Arrow Connector 3">
            <a:extLst>
              <a:ext uri="{FF2B5EF4-FFF2-40B4-BE49-F238E27FC236}">
                <a16:creationId xmlns:a16="http://schemas.microsoft.com/office/drawing/2014/main" id="{5E912E09-82D4-4FD4-AC26-F99660949762}"/>
              </a:ext>
            </a:extLst>
          </p:cNvPr>
          <p:cNvCxnSpPr>
            <a:cxnSpLocks/>
            <a:stCxn id="8" idx="3"/>
            <a:endCxn id="19" idx="1"/>
          </p:cNvCxnSpPr>
          <p:nvPr/>
        </p:nvCxnSpPr>
        <p:spPr>
          <a:xfrm>
            <a:off x="3177613" y="4959459"/>
            <a:ext cx="1289952" cy="220845"/>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3815DEE-DAB6-4196-9299-3FFC31FCBA34}"/>
              </a:ext>
            </a:extLst>
          </p:cNvPr>
          <p:cNvCxnSpPr>
            <a:cxnSpLocks/>
            <a:stCxn id="19" idx="3"/>
            <a:endCxn id="20" idx="1"/>
          </p:cNvCxnSpPr>
          <p:nvPr/>
        </p:nvCxnSpPr>
        <p:spPr>
          <a:xfrm flipV="1">
            <a:off x="7047470" y="4952485"/>
            <a:ext cx="1057729" cy="227819"/>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E51D8C3-6138-4045-91C7-AB311A349040}"/>
              </a:ext>
            </a:extLst>
          </p:cNvPr>
          <p:cNvCxnSpPr>
            <a:cxnSpLocks/>
            <a:stCxn id="20" idx="3"/>
          </p:cNvCxnSpPr>
          <p:nvPr/>
        </p:nvCxnSpPr>
        <p:spPr>
          <a:xfrm>
            <a:off x="10716938" y="4952485"/>
            <a:ext cx="576800"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B0B846E-D2BC-42EA-80FE-58212F6E946A}"/>
              </a:ext>
            </a:extLst>
          </p:cNvPr>
          <p:cNvSpPr/>
          <p:nvPr/>
        </p:nvSpPr>
        <p:spPr>
          <a:xfrm>
            <a:off x="812848" y="1528507"/>
            <a:ext cx="9681139" cy="514908"/>
          </a:xfrm>
          <a:prstGeom prst="rect">
            <a:avLst/>
          </a:prstGeom>
        </p:spPr>
        <p:txBody>
          <a:bodyPr wrap="square">
            <a:spAutoFit/>
          </a:bodyPr>
          <a:lstStyle/>
          <a:p>
            <a:r>
              <a:rPr lang="en-AU" altLang="en-US" sz="2755" dirty="0">
                <a:latin typeface="Cambria" panose="02040503050406030204" pitchFamily="18" charset="0"/>
              </a:rPr>
              <a:t>Does </a:t>
            </a:r>
            <a:r>
              <a:rPr lang="en-AU" altLang="en-US" sz="2755" b="1" dirty="0">
                <a:latin typeface="Cambria" panose="02040503050406030204" pitchFamily="18" charset="0"/>
              </a:rPr>
              <a:t>G</a:t>
            </a:r>
            <a:r>
              <a:rPr lang="en-AU" altLang="en-US" sz="2755" dirty="0">
                <a:latin typeface="Cambria" panose="02040503050406030204" pitchFamily="18" charset="0"/>
              </a:rPr>
              <a:t>(light = off </a:t>
            </a:r>
            <a:r>
              <a:rPr lang="en-AU" altLang="en-US" sz="2755" b="1" dirty="0">
                <a:latin typeface="Cambria" panose="02040503050406030204" pitchFamily="18" charset="0"/>
              </a:rPr>
              <a:t>U </a:t>
            </a:r>
            <a:r>
              <a:rPr lang="en-AU" altLang="en-US" sz="2755" dirty="0">
                <a:latin typeface="Cambria" panose="02040503050406030204" pitchFamily="18" charset="0"/>
              </a:rPr>
              <a:t>oven = cooking) hold?</a:t>
            </a:r>
            <a:endParaRPr lang="en-AU" altLang="en-US" sz="2755" b="1" dirty="0">
              <a:latin typeface="Cambria" panose="02040503050406030204" pitchFamily="18" charset="0"/>
            </a:endParaRPr>
          </a:p>
        </p:txBody>
      </p:sp>
      <p:cxnSp>
        <p:nvCxnSpPr>
          <p:cNvPr id="48" name="Straight Arrow Connector 47">
            <a:extLst>
              <a:ext uri="{FF2B5EF4-FFF2-40B4-BE49-F238E27FC236}">
                <a16:creationId xmlns:a16="http://schemas.microsoft.com/office/drawing/2014/main" id="{1DCDA7CA-4836-4530-9D67-DC7835D3416D}"/>
              </a:ext>
            </a:extLst>
          </p:cNvPr>
          <p:cNvCxnSpPr>
            <a:cxnSpLocks/>
          </p:cNvCxnSpPr>
          <p:nvPr/>
        </p:nvCxnSpPr>
        <p:spPr>
          <a:xfrm flipH="1" flipV="1">
            <a:off x="10990268" y="3927165"/>
            <a:ext cx="183528" cy="1025321"/>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DCDA7CA-4836-4530-9D67-DC7835D3416D}"/>
              </a:ext>
            </a:extLst>
          </p:cNvPr>
          <p:cNvCxnSpPr>
            <a:cxnSpLocks/>
          </p:cNvCxnSpPr>
          <p:nvPr/>
        </p:nvCxnSpPr>
        <p:spPr>
          <a:xfrm flipH="1" flipV="1">
            <a:off x="2385999" y="3927165"/>
            <a:ext cx="8604269" cy="51957"/>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E51D8C3-6138-4045-91C7-AB311A349040}"/>
              </a:ext>
            </a:extLst>
          </p:cNvPr>
          <p:cNvCxnSpPr>
            <a:cxnSpLocks/>
          </p:cNvCxnSpPr>
          <p:nvPr/>
        </p:nvCxnSpPr>
        <p:spPr>
          <a:xfrm flipH="1">
            <a:off x="2033157" y="3953144"/>
            <a:ext cx="352842" cy="272412"/>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633966FD-668F-48E5-870A-C4C36F3D1350}"/>
              </a:ext>
            </a:extLst>
          </p:cNvPr>
          <p:cNvSpPr/>
          <p:nvPr/>
        </p:nvSpPr>
        <p:spPr>
          <a:xfrm>
            <a:off x="1090729" y="5721819"/>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62" name="Rectangle 61">
            <a:extLst>
              <a:ext uri="{FF2B5EF4-FFF2-40B4-BE49-F238E27FC236}">
                <a16:creationId xmlns:a16="http://schemas.microsoft.com/office/drawing/2014/main" id="{633966FD-668F-48E5-870A-C4C36F3D1350}"/>
              </a:ext>
            </a:extLst>
          </p:cNvPr>
          <p:cNvSpPr/>
          <p:nvPr/>
        </p:nvSpPr>
        <p:spPr>
          <a:xfrm>
            <a:off x="5331573" y="5679991"/>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63" name="Rectangle 62">
            <a:extLst>
              <a:ext uri="{FF2B5EF4-FFF2-40B4-BE49-F238E27FC236}">
                <a16:creationId xmlns:a16="http://schemas.microsoft.com/office/drawing/2014/main" id="{633966FD-668F-48E5-870A-C4C36F3D1350}"/>
              </a:ext>
            </a:extLst>
          </p:cNvPr>
          <p:cNvSpPr/>
          <p:nvPr/>
        </p:nvSpPr>
        <p:spPr>
          <a:xfrm>
            <a:off x="10830103" y="5206911"/>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24" name="Rectangle 23">
            <a:extLst>
              <a:ext uri="{FF2B5EF4-FFF2-40B4-BE49-F238E27FC236}">
                <a16:creationId xmlns:a16="http://schemas.microsoft.com/office/drawing/2014/main" id="{CB0B846E-D2BC-42EA-80FE-58212F6E946A}"/>
              </a:ext>
            </a:extLst>
          </p:cNvPr>
          <p:cNvSpPr/>
          <p:nvPr/>
        </p:nvSpPr>
        <p:spPr>
          <a:xfrm>
            <a:off x="628908" y="2344977"/>
            <a:ext cx="11184011" cy="514908"/>
          </a:xfrm>
          <a:prstGeom prst="rect">
            <a:avLst/>
          </a:prstGeom>
        </p:spPr>
        <p:txBody>
          <a:bodyPr wrap="square">
            <a:spAutoFit/>
          </a:bodyPr>
          <a:lstStyle/>
          <a:p>
            <a:r>
              <a:rPr lang="en-AU" altLang="en-US" sz="2755" dirty="0">
                <a:latin typeface="Cambria" panose="02040503050406030204" pitchFamily="18" charset="0"/>
              </a:rPr>
              <a:t>The light stays off until s1, where the oven is cooking.</a:t>
            </a:r>
          </a:p>
        </p:txBody>
      </p:sp>
      <p:sp>
        <p:nvSpPr>
          <p:cNvPr id="27" name="Rectangle 26">
            <a:extLst>
              <a:ext uri="{FF2B5EF4-FFF2-40B4-BE49-F238E27FC236}">
                <a16:creationId xmlns:a16="http://schemas.microsoft.com/office/drawing/2014/main" id="{A1F6AADB-6346-4C41-84E3-59822EB1C5BD}"/>
              </a:ext>
            </a:extLst>
          </p:cNvPr>
          <p:cNvSpPr/>
          <p:nvPr/>
        </p:nvSpPr>
        <p:spPr>
          <a:xfrm>
            <a:off x="7849665" y="1522955"/>
            <a:ext cx="1110608" cy="514908"/>
          </a:xfrm>
          <a:prstGeom prst="rect">
            <a:avLst/>
          </a:prstGeom>
        </p:spPr>
        <p:txBody>
          <a:bodyPr wrap="square">
            <a:spAutoFit/>
          </a:bodyPr>
          <a:lstStyle/>
          <a:p>
            <a:r>
              <a:rPr lang="en-AU" altLang="en-US" sz="2755" b="1" dirty="0">
                <a:solidFill>
                  <a:srgbClr val="009900"/>
                </a:solidFill>
                <a:latin typeface="Cambria" panose="02040503050406030204" pitchFamily="18" charset="0"/>
              </a:rPr>
              <a:t>Yes</a:t>
            </a:r>
          </a:p>
        </p:txBody>
      </p:sp>
    </p:spTree>
    <p:extLst>
      <p:ext uri="{BB962C8B-B14F-4D97-AF65-F5344CB8AC3E}">
        <p14:creationId xmlns:p14="http://schemas.microsoft.com/office/powerpoint/2010/main" val="127651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dirty="0">
                <a:solidFill>
                  <a:schemeClr val="accent1">
                    <a:lumMod val="75000"/>
                  </a:schemeClr>
                </a:solidFill>
                <a:latin typeface="Tw Cen MT Condensed" panose="020B0606020104020203" pitchFamily="34" charset="0"/>
              </a:rPr>
              <a:t>Until</a:t>
            </a:r>
            <a:endParaRPr lang="en-US" sz="5314" dirty="0"/>
          </a:p>
        </p:txBody>
      </p:sp>
      <p:sp>
        <p:nvSpPr>
          <p:cNvPr id="8" name="TextBox 7">
            <a:extLst>
              <a:ext uri="{FF2B5EF4-FFF2-40B4-BE49-F238E27FC236}">
                <a16:creationId xmlns:a16="http://schemas.microsoft.com/office/drawing/2014/main" id="{717704B7-7F08-4715-BC23-E39F17ED31A4}"/>
              </a:ext>
            </a:extLst>
          </p:cNvPr>
          <p:cNvSpPr txBox="1"/>
          <p:nvPr/>
        </p:nvSpPr>
        <p:spPr>
          <a:xfrm>
            <a:off x="902239" y="3367265"/>
            <a:ext cx="2548705"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idle</a:t>
            </a:r>
          </a:p>
        </p:txBody>
      </p:sp>
      <p:sp>
        <p:nvSpPr>
          <p:cNvPr id="19" name="TextBox 18">
            <a:extLst>
              <a:ext uri="{FF2B5EF4-FFF2-40B4-BE49-F238E27FC236}">
                <a16:creationId xmlns:a16="http://schemas.microsoft.com/office/drawing/2014/main" id="{7D45558C-474F-4210-A66C-639B4DDFC79F}"/>
              </a:ext>
            </a:extLst>
          </p:cNvPr>
          <p:cNvSpPr txBox="1"/>
          <p:nvPr/>
        </p:nvSpPr>
        <p:spPr>
          <a:xfrm>
            <a:off x="4740896" y="3360291"/>
            <a:ext cx="2579905" cy="1909497"/>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cooking</a:t>
            </a:r>
          </a:p>
        </p:txBody>
      </p:sp>
      <p:sp>
        <p:nvSpPr>
          <p:cNvPr id="20" name="TextBox 19">
            <a:extLst>
              <a:ext uri="{FF2B5EF4-FFF2-40B4-BE49-F238E27FC236}">
                <a16:creationId xmlns:a16="http://schemas.microsoft.com/office/drawing/2014/main" id="{0A4DDE47-FBBA-4C9A-A555-6A07912BA9ED}"/>
              </a:ext>
            </a:extLst>
          </p:cNvPr>
          <p:cNvSpPr txBox="1"/>
          <p:nvPr/>
        </p:nvSpPr>
        <p:spPr>
          <a:xfrm>
            <a:off x="8378530" y="3360291"/>
            <a:ext cx="2611739"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timeout</a:t>
            </a:r>
          </a:p>
        </p:txBody>
      </p:sp>
      <p:cxnSp>
        <p:nvCxnSpPr>
          <p:cNvPr id="4" name="Straight Arrow Connector 3">
            <a:extLst>
              <a:ext uri="{FF2B5EF4-FFF2-40B4-BE49-F238E27FC236}">
                <a16:creationId xmlns:a16="http://schemas.microsoft.com/office/drawing/2014/main" id="{5E912E09-82D4-4FD4-AC26-F99660949762}"/>
              </a:ext>
            </a:extLst>
          </p:cNvPr>
          <p:cNvCxnSpPr>
            <a:cxnSpLocks/>
            <a:stCxn id="8" idx="3"/>
            <a:endCxn id="19" idx="1"/>
          </p:cNvCxnSpPr>
          <p:nvPr/>
        </p:nvCxnSpPr>
        <p:spPr>
          <a:xfrm>
            <a:off x="3450944" y="4094195"/>
            <a:ext cx="1289952" cy="220845"/>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3815DEE-DAB6-4196-9299-3FFC31FCBA34}"/>
              </a:ext>
            </a:extLst>
          </p:cNvPr>
          <p:cNvCxnSpPr>
            <a:cxnSpLocks/>
            <a:stCxn id="19" idx="3"/>
            <a:endCxn id="20" idx="1"/>
          </p:cNvCxnSpPr>
          <p:nvPr/>
        </p:nvCxnSpPr>
        <p:spPr>
          <a:xfrm flipV="1">
            <a:off x="7320801" y="4087221"/>
            <a:ext cx="1057729" cy="227819"/>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C85589-A3CF-428A-903B-C777159F7AF7}"/>
              </a:ext>
            </a:extLst>
          </p:cNvPr>
          <p:cNvSpPr txBox="1"/>
          <p:nvPr/>
        </p:nvSpPr>
        <p:spPr>
          <a:xfrm>
            <a:off x="5136684" y="5326478"/>
            <a:ext cx="2611739"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open</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open </a:t>
            </a:r>
          </a:p>
        </p:txBody>
      </p:sp>
      <p:cxnSp>
        <p:nvCxnSpPr>
          <p:cNvPr id="18" name="Straight Arrow Connector 17">
            <a:extLst>
              <a:ext uri="{FF2B5EF4-FFF2-40B4-BE49-F238E27FC236}">
                <a16:creationId xmlns:a16="http://schemas.microsoft.com/office/drawing/2014/main" id="{973BA001-11EC-486F-8702-6C95379FB839}"/>
              </a:ext>
            </a:extLst>
          </p:cNvPr>
          <p:cNvCxnSpPr>
            <a:cxnSpLocks/>
            <a:endCxn id="16" idx="1"/>
          </p:cNvCxnSpPr>
          <p:nvPr/>
        </p:nvCxnSpPr>
        <p:spPr>
          <a:xfrm>
            <a:off x="2503317" y="4811570"/>
            <a:ext cx="2633367" cy="1241839"/>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E51D8C3-6138-4045-91C7-AB311A349040}"/>
              </a:ext>
            </a:extLst>
          </p:cNvPr>
          <p:cNvCxnSpPr>
            <a:cxnSpLocks/>
            <a:stCxn id="20" idx="3"/>
          </p:cNvCxnSpPr>
          <p:nvPr/>
        </p:nvCxnSpPr>
        <p:spPr>
          <a:xfrm>
            <a:off x="10990269" y="4087221"/>
            <a:ext cx="576800"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DCDA7CA-4836-4530-9D67-DC7835D3416D}"/>
              </a:ext>
            </a:extLst>
          </p:cNvPr>
          <p:cNvCxnSpPr>
            <a:cxnSpLocks/>
            <a:stCxn id="16" idx="0"/>
          </p:cNvCxnSpPr>
          <p:nvPr/>
        </p:nvCxnSpPr>
        <p:spPr>
          <a:xfrm flipV="1">
            <a:off x="6442554" y="4811570"/>
            <a:ext cx="486353" cy="514908"/>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B0B846E-D2BC-42EA-80FE-58212F6E946A}"/>
              </a:ext>
            </a:extLst>
          </p:cNvPr>
          <p:cNvSpPr/>
          <p:nvPr/>
        </p:nvSpPr>
        <p:spPr>
          <a:xfrm>
            <a:off x="812848" y="1528507"/>
            <a:ext cx="9681139" cy="514908"/>
          </a:xfrm>
          <a:prstGeom prst="rect">
            <a:avLst/>
          </a:prstGeom>
        </p:spPr>
        <p:txBody>
          <a:bodyPr wrap="square">
            <a:spAutoFit/>
          </a:bodyPr>
          <a:lstStyle/>
          <a:p>
            <a:r>
              <a:rPr lang="en-AU" altLang="en-US" sz="2755" dirty="0">
                <a:latin typeface="Cambria" panose="02040503050406030204" pitchFamily="18" charset="0"/>
              </a:rPr>
              <a:t>Does </a:t>
            </a:r>
            <a:r>
              <a:rPr lang="en-AU" altLang="en-US" sz="2755" b="1" dirty="0">
                <a:latin typeface="Cambria" panose="02040503050406030204" pitchFamily="18" charset="0"/>
              </a:rPr>
              <a:t>G</a:t>
            </a:r>
            <a:r>
              <a:rPr lang="en-AU" altLang="en-US" sz="2755" dirty="0">
                <a:latin typeface="Cambria" panose="02040503050406030204" pitchFamily="18" charset="0"/>
              </a:rPr>
              <a:t>(light = off </a:t>
            </a:r>
            <a:r>
              <a:rPr lang="en-AU" altLang="en-US" sz="2755" b="1" dirty="0">
                <a:latin typeface="Cambria" panose="02040503050406030204" pitchFamily="18" charset="0"/>
              </a:rPr>
              <a:t>U</a:t>
            </a:r>
            <a:r>
              <a:rPr lang="en-AU" altLang="en-US" sz="2755" dirty="0">
                <a:latin typeface="Cambria" panose="02040503050406030204" pitchFamily="18" charset="0"/>
              </a:rPr>
              <a:t> oven = cooking) hold?</a:t>
            </a:r>
            <a:endParaRPr lang="en-AU" altLang="en-US" sz="2755" b="1" dirty="0">
              <a:latin typeface="Cambria" panose="02040503050406030204" pitchFamily="18" charset="0"/>
            </a:endParaRPr>
          </a:p>
        </p:txBody>
      </p:sp>
      <p:cxnSp>
        <p:nvCxnSpPr>
          <p:cNvPr id="48" name="Straight Arrow Connector 47">
            <a:extLst>
              <a:ext uri="{FF2B5EF4-FFF2-40B4-BE49-F238E27FC236}">
                <a16:creationId xmlns:a16="http://schemas.microsoft.com/office/drawing/2014/main" id="{1DCDA7CA-4836-4530-9D67-DC7835D3416D}"/>
              </a:ext>
            </a:extLst>
          </p:cNvPr>
          <p:cNvCxnSpPr>
            <a:cxnSpLocks/>
          </p:cNvCxnSpPr>
          <p:nvPr/>
        </p:nvCxnSpPr>
        <p:spPr>
          <a:xfrm flipH="1" flipV="1">
            <a:off x="11263599" y="3061901"/>
            <a:ext cx="183528" cy="1025321"/>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DCDA7CA-4836-4530-9D67-DC7835D3416D}"/>
              </a:ext>
            </a:extLst>
          </p:cNvPr>
          <p:cNvCxnSpPr>
            <a:cxnSpLocks/>
          </p:cNvCxnSpPr>
          <p:nvPr/>
        </p:nvCxnSpPr>
        <p:spPr>
          <a:xfrm flipH="1" flipV="1">
            <a:off x="2659330" y="3061901"/>
            <a:ext cx="8604269" cy="51957"/>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E51D8C3-6138-4045-91C7-AB311A349040}"/>
              </a:ext>
            </a:extLst>
          </p:cNvPr>
          <p:cNvCxnSpPr>
            <a:cxnSpLocks/>
          </p:cNvCxnSpPr>
          <p:nvPr/>
        </p:nvCxnSpPr>
        <p:spPr>
          <a:xfrm flipH="1">
            <a:off x="2306488" y="3061902"/>
            <a:ext cx="352842" cy="29839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633966FD-668F-48E5-870A-C4C36F3D1350}"/>
              </a:ext>
            </a:extLst>
          </p:cNvPr>
          <p:cNvSpPr/>
          <p:nvPr/>
        </p:nvSpPr>
        <p:spPr>
          <a:xfrm>
            <a:off x="1364060" y="4856555"/>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62" name="Rectangle 61">
            <a:extLst>
              <a:ext uri="{FF2B5EF4-FFF2-40B4-BE49-F238E27FC236}">
                <a16:creationId xmlns:a16="http://schemas.microsoft.com/office/drawing/2014/main" id="{633966FD-668F-48E5-870A-C4C36F3D1350}"/>
              </a:ext>
            </a:extLst>
          </p:cNvPr>
          <p:cNvSpPr/>
          <p:nvPr/>
        </p:nvSpPr>
        <p:spPr>
          <a:xfrm>
            <a:off x="4149634" y="4190650"/>
            <a:ext cx="579073" cy="514908"/>
          </a:xfrm>
          <a:prstGeom prst="rect">
            <a:avLst/>
          </a:prstGeom>
        </p:spPr>
        <p:txBody>
          <a:bodyPr wrap="square">
            <a:spAutoFit/>
          </a:bodyPr>
          <a:lstStyle/>
          <a:p>
            <a:r>
              <a:rPr lang="en-AU" altLang="en-US" sz="2755" dirty="0">
                <a:latin typeface="Cambria" panose="02040503050406030204" pitchFamily="18" charset="0"/>
              </a:rPr>
              <a:t>s1</a:t>
            </a:r>
          </a:p>
        </p:txBody>
      </p:sp>
      <p:sp>
        <p:nvSpPr>
          <p:cNvPr id="63" name="Rectangle 62">
            <a:extLst>
              <a:ext uri="{FF2B5EF4-FFF2-40B4-BE49-F238E27FC236}">
                <a16:creationId xmlns:a16="http://schemas.microsoft.com/office/drawing/2014/main" id="{633966FD-668F-48E5-870A-C4C36F3D1350}"/>
              </a:ext>
            </a:extLst>
          </p:cNvPr>
          <p:cNvSpPr/>
          <p:nvPr/>
        </p:nvSpPr>
        <p:spPr>
          <a:xfrm>
            <a:off x="11103434" y="4341647"/>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64" name="Rectangle 63">
            <a:extLst>
              <a:ext uri="{FF2B5EF4-FFF2-40B4-BE49-F238E27FC236}">
                <a16:creationId xmlns:a16="http://schemas.microsoft.com/office/drawing/2014/main" id="{633966FD-668F-48E5-870A-C4C36F3D1350}"/>
              </a:ext>
            </a:extLst>
          </p:cNvPr>
          <p:cNvSpPr/>
          <p:nvPr/>
        </p:nvSpPr>
        <p:spPr>
          <a:xfrm>
            <a:off x="4451359" y="6159419"/>
            <a:ext cx="579073" cy="514908"/>
          </a:xfrm>
          <a:prstGeom prst="rect">
            <a:avLst/>
          </a:prstGeom>
        </p:spPr>
        <p:txBody>
          <a:bodyPr wrap="square">
            <a:spAutoFit/>
          </a:bodyPr>
          <a:lstStyle/>
          <a:p>
            <a:r>
              <a:rPr lang="en-AU" altLang="en-US" sz="2755">
                <a:latin typeface="Cambria" panose="02040503050406030204" pitchFamily="18" charset="0"/>
              </a:rPr>
              <a:t>s3</a:t>
            </a:r>
          </a:p>
        </p:txBody>
      </p:sp>
      <p:sp>
        <p:nvSpPr>
          <p:cNvPr id="24" name="Rectangle 23">
            <a:extLst>
              <a:ext uri="{FF2B5EF4-FFF2-40B4-BE49-F238E27FC236}">
                <a16:creationId xmlns:a16="http://schemas.microsoft.com/office/drawing/2014/main" id="{CB0B846E-D2BC-42EA-80FE-58212F6E946A}"/>
              </a:ext>
            </a:extLst>
          </p:cNvPr>
          <p:cNvSpPr/>
          <p:nvPr/>
        </p:nvSpPr>
        <p:spPr>
          <a:xfrm>
            <a:off x="812849" y="2134981"/>
            <a:ext cx="4724839" cy="514908"/>
          </a:xfrm>
          <a:prstGeom prst="rect">
            <a:avLst/>
          </a:prstGeom>
        </p:spPr>
        <p:txBody>
          <a:bodyPr wrap="square">
            <a:spAutoFit/>
          </a:bodyPr>
          <a:lstStyle/>
          <a:p>
            <a:r>
              <a:rPr lang="en-AU" altLang="en-US" sz="2755" dirty="0">
                <a:latin typeface="Cambria" panose="02040503050406030204" pitchFamily="18" charset="0"/>
              </a:rPr>
              <a:t>Counterexample: s0, s3, s1.</a:t>
            </a:r>
          </a:p>
        </p:txBody>
      </p:sp>
      <p:sp>
        <p:nvSpPr>
          <p:cNvPr id="22" name="Rectangle 21"/>
          <p:cNvSpPr/>
          <p:nvPr/>
        </p:nvSpPr>
        <p:spPr>
          <a:xfrm>
            <a:off x="7525383" y="1528507"/>
            <a:ext cx="1110608" cy="514908"/>
          </a:xfrm>
          <a:prstGeom prst="rect">
            <a:avLst/>
          </a:prstGeom>
        </p:spPr>
        <p:txBody>
          <a:bodyPr wrap="square">
            <a:spAutoFit/>
          </a:bodyPr>
          <a:lstStyle/>
          <a:p>
            <a:r>
              <a:rPr lang="en-AU" altLang="en-US" sz="2755" b="1" dirty="0">
                <a:solidFill>
                  <a:srgbClr val="C00000"/>
                </a:solidFill>
                <a:latin typeface="Cambria" panose="02040503050406030204" pitchFamily="18" charset="0"/>
              </a:rPr>
              <a:t>No</a:t>
            </a:r>
          </a:p>
        </p:txBody>
      </p:sp>
    </p:spTree>
    <p:extLst>
      <p:ext uri="{BB962C8B-B14F-4D97-AF65-F5344CB8AC3E}">
        <p14:creationId xmlns:p14="http://schemas.microsoft.com/office/powerpoint/2010/main" val="219157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dirty="0">
                <a:solidFill>
                  <a:schemeClr val="accent1">
                    <a:lumMod val="75000"/>
                  </a:schemeClr>
                </a:solidFill>
                <a:latin typeface="Tw Cen MT Condensed" panose="020B0606020104020203" pitchFamily="34" charset="0"/>
              </a:rPr>
              <a:t>Implies with Until</a:t>
            </a:r>
            <a:endParaRPr lang="en-US" sz="5314" dirty="0"/>
          </a:p>
        </p:txBody>
      </p:sp>
      <p:sp>
        <p:nvSpPr>
          <p:cNvPr id="8" name="TextBox 7">
            <a:extLst>
              <a:ext uri="{FF2B5EF4-FFF2-40B4-BE49-F238E27FC236}">
                <a16:creationId xmlns:a16="http://schemas.microsoft.com/office/drawing/2014/main" id="{717704B7-7F08-4715-BC23-E39F17ED31A4}"/>
              </a:ext>
            </a:extLst>
          </p:cNvPr>
          <p:cNvSpPr txBox="1"/>
          <p:nvPr/>
        </p:nvSpPr>
        <p:spPr>
          <a:xfrm>
            <a:off x="902239" y="3367265"/>
            <a:ext cx="2548705"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idle</a:t>
            </a:r>
          </a:p>
        </p:txBody>
      </p:sp>
      <p:sp>
        <p:nvSpPr>
          <p:cNvPr id="19" name="TextBox 18">
            <a:extLst>
              <a:ext uri="{FF2B5EF4-FFF2-40B4-BE49-F238E27FC236}">
                <a16:creationId xmlns:a16="http://schemas.microsoft.com/office/drawing/2014/main" id="{7D45558C-474F-4210-A66C-639B4DDFC79F}"/>
              </a:ext>
            </a:extLst>
          </p:cNvPr>
          <p:cNvSpPr txBox="1"/>
          <p:nvPr/>
        </p:nvSpPr>
        <p:spPr>
          <a:xfrm>
            <a:off x="4740896" y="3360291"/>
            <a:ext cx="2579905" cy="1909497"/>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cooking</a:t>
            </a:r>
          </a:p>
        </p:txBody>
      </p:sp>
      <p:sp>
        <p:nvSpPr>
          <p:cNvPr id="20" name="TextBox 19">
            <a:extLst>
              <a:ext uri="{FF2B5EF4-FFF2-40B4-BE49-F238E27FC236}">
                <a16:creationId xmlns:a16="http://schemas.microsoft.com/office/drawing/2014/main" id="{0A4DDE47-FBBA-4C9A-A555-6A07912BA9ED}"/>
              </a:ext>
            </a:extLst>
          </p:cNvPr>
          <p:cNvSpPr txBox="1"/>
          <p:nvPr/>
        </p:nvSpPr>
        <p:spPr>
          <a:xfrm>
            <a:off x="8378530" y="3360291"/>
            <a:ext cx="2611739"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closed</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off</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timeout</a:t>
            </a:r>
          </a:p>
        </p:txBody>
      </p:sp>
      <p:cxnSp>
        <p:nvCxnSpPr>
          <p:cNvPr id="4" name="Straight Arrow Connector 3">
            <a:extLst>
              <a:ext uri="{FF2B5EF4-FFF2-40B4-BE49-F238E27FC236}">
                <a16:creationId xmlns:a16="http://schemas.microsoft.com/office/drawing/2014/main" id="{5E912E09-82D4-4FD4-AC26-F99660949762}"/>
              </a:ext>
            </a:extLst>
          </p:cNvPr>
          <p:cNvCxnSpPr>
            <a:cxnSpLocks/>
            <a:stCxn id="8" idx="3"/>
            <a:endCxn id="19" idx="1"/>
          </p:cNvCxnSpPr>
          <p:nvPr/>
        </p:nvCxnSpPr>
        <p:spPr>
          <a:xfrm>
            <a:off x="3450944" y="4094195"/>
            <a:ext cx="1289952" cy="220845"/>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3815DEE-DAB6-4196-9299-3FFC31FCBA34}"/>
              </a:ext>
            </a:extLst>
          </p:cNvPr>
          <p:cNvCxnSpPr>
            <a:cxnSpLocks/>
            <a:stCxn id="19" idx="3"/>
            <a:endCxn id="20" idx="1"/>
          </p:cNvCxnSpPr>
          <p:nvPr/>
        </p:nvCxnSpPr>
        <p:spPr>
          <a:xfrm flipV="1">
            <a:off x="7320801" y="4087221"/>
            <a:ext cx="1057729" cy="227819"/>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C85589-A3CF-428A-903B-C777159F7AF7}"/>
              </a:ext>
            </a:extLst>
          </p:cNvPr>
          <p:cNvSpPr txBox="1"/>
          <p:nvPr/>
        </p:nvSpPr>
        <p:spPr>
          <a:xfrm>
            <a:off x="5136684" y="5326478"/>
            <a:ext cx="2611739" cy="1453860"/>
          </a:xfrm>
          <a:prstGeom prst="rect">
            <a:avLst/>
          </a:prstGeom>
          <a:noFill/>
          <a:ln w="12700">
            <a:solidFill>
              <a:schemeClr val="tx1"/>
            </a:solidFill>
          </a:ln>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door = open</a:t>
            </a:r>
          </a:p>
          <a:p>
            <a:r>
              <a:rPr lang="en-US" sz="2952">
                <a:latin typeface="Cambria" panose="02040503050406030204" pitchFamily="18" charset="0"/>
                <a:ea typeface="Microsoft Himalaya" panose="01010100010101010101" pitchFamily="2" charset="0"/>
                <a:cs typeface="Times New Roman" panose="02020603050405020304" pitchFamily="18" charset="0"/>
              </a:rPr>
              <a:t>light = on</a:t>
            </a:r>
          </a:p>
          <a:p>
            <a:r>
              <a:rPr lang="en-US" sz="2952">
                <a:latin typeface="Cambria" panose="02040503050406030204" pitchFamily="18" charset="0"/>
                <a:ea typeface="Microsoft Himalaya" panose="01010100010101010101" pitchFamily="2" charset="0"/>
                <a:cs typeface="Times New Roman" panose="02020603050405020304" pitchFamily="18" charset="0"/>
              </a:rPr>
              <a:t>oven = open </a:t>
            </a:r>
          </a:p>
        </p:txBody>
      </p:sp>
      <p:cxnSp>
        <p:nvCxnSpPr>
          <p:cNvPr id="18" name="Straight Arrow Connector 17">
            <a:extLst>
              <a:ext uri="{FF2B5EF4-FFF2-40B4-BE49-F238E27FC236}">
                <a16:creationId xmlns:a16="http://schemas.microsoft.com/office/drawing/2014/main" id="{973BA001-11EC-486F-8702-6C95379FB839}"/>
              </a:ext>
            </a:extLst>
          </p:cNvPr>
          <p:cNvCxnSpPr>
            <a:cxnSpLocks/>
            <a:endCxn id="16" idx="1"/>
          </p:cNvCxnSpPr>
          <p:nvPr/>
        </p:nvCxnSpPr>
        <p:spPr>
          <a:xfrm>
            <a:off x="2503317" y="4811570"/>
            <a:ext cx="2633367" cy="1241839"/>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E51D8C3-6138-4045-91C7-AB311A349040}"/>
              </a:ext>
            </a:extLst>
          </p:cNvPr>
          <p:cNvCxnSpPr>
            <a:cxnSpLocks/>
            <a:stCxn id="20" idx="3"/>
          </p:cNvCxnSpPr>
          <p:nvPr/>
        </p:nvCxnSpPr>
        <p:spPr>
          <a:xfrm>
            <a:off x="10990269" y="4087221"/>
            <a:ext cx="576800" cy="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DCDA7CA-4836-4530-9D67-DC7835D3416D}"/>
              </a:ext>
            </a:extLst>
          </p:cNvPr>
          <p:cNvCxnSpPr>
            <a:cxnSpLocks/>
            <a:stCxn id="16" idx="0"/>
          </p:cNvCxnSpPr>
          <p:nvPr/>
        </p:nvCxnSpPr>
        <p:spPr>
          <a:xfrm flipV="1">
            <a:off x="6442554" y="4811570"/>
            <a:ext cx="486353" cy="514908"/>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B0B846E-D2BC-42EA-80FE-58212F6E946A}"/>
              </a:ext>
            </a:extLst>
          </p:cNvPr>
          <p:cNvSpPr/>
          <p:nvPr/>
        </p:nvSpPr>
        <p:spPr>
          <a:xfrm>
            <a:off x="720553" y="1722877"/>
            <a:ext cx="9681139" cy="514908"/>
          </a:xfrm>
          <a:prstGeom prst="rect">
            <a:avLst/>
          </a:prstGeom>
        </p:spPr>
        <p:txBody>
          <a:bodyPr wrap="square">
            <a:spAutoFit/>
          </a:bodyPr>
          <a:lstStyle/>
          <a:p>
            <a:r>
              <a:rPr lang="en-AU" altLang="en-US" sz="2755" dirty="0">
                <a:latin typeface="Cambria" panose="02040503050406030204" pitchFamily="18" charset="0"/>
              </a:rPr>
              <a:t>Does </a:t>
            </a:r>
            <a:r>
              <a:rPr lang="en-AU" altLang="en-US" sz="2755" b="1" dirty="0">
                <a:latin typeface="Cambria" panose="02040503050406030204" pitchFamily="18" charset="0"/>
              </a:rPr>
              <a:t>G</a:t>
            </a:r>
            <a:r>
              <a:rPr lang="en-AU" altLang="en-US" sz="2755" dirty="0">
                <a:latin typeface="Cambria" panose="02040503050406030204" pitchFamily="18" charset="0"/>
              </a:rPr>
              <a:t>(oven = open =&gt; (light = on </a:t>
            </a:r>
            <a:r>
              <a:rPr lang="en-AU" altLang="en-US" sz="2755" b="1" dirty="0">
                <a:latin typeface="Cambria" panose="02040503050406030204" pitchFamily="18" charset="0"/>
              </a:rPr>
              <a:t>U </a:t>
            </a:r>
            <a:r>
              <a:rPr lang="en-AU" altLang="en-US" sz="2755" dirty="0">
                <a:latin typeface="Cambria" panose="02040503050406030204" pitchFamily="18" charset="0"/>
              </a:rPr>
              <a:t>oven = timeout)) hold?</a:t>
            </a:r>
            <a:endParaRPr lang="en-AU" altLang="en-US" sz="2755" b="1" dirty="0">
              <a:latin typeface="Cambria" panose="02040503050406030204" pitchFamily="18" charset="0"/>
            </a:endParaRPr>
          </a:p>
        </p:txBody>
      </p:sp>
      <p:cxnSp>
        <p:nvCxnSpPr>
          <p:cNvPr id="48" name="Straight Arrow Connector 47">
            <a:extLst>
              <a:ext uri="{FF2B5EF4-FFF2-40B4-BE49-F238E27FC236}">
                <a16:creationId xmlns:a16="http://schemas.microsoft.com/office/drawing/2014/main" id="{1DCDA7CA-4836-4530-9D67-DC7835D3416D}"/>
              </a:ext>
            </a:extLst>
          </p:cNvPr>
          <p:cNvCxnSpPr>
            <a:cxnSpLocks/>
          </p:cNvCxnSpPr>
          <p:nvPr/>
        </p:nvCxnSpPr>
        <p:spPr>
          <a:xfrm flipH="1" flipV="1">
            <a:off x="11263599" y="3061901"/>
            <a:ext cx="183528" cy="1025321"/>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DCDA7CA-4836-4530-9D67-DC7835D3416D}"/>
              </a:ext>
            </a:extLst>
          </p:cNvPr>
          <p:cNvCxnSpPr>
            <a:cxnSpLocks/>
          </p:cNvCxnSpPr>
          <p:nvPr/>
        </p:nvCxnSpPr>
        <p:spPr>
          <a:xfrm flipH="1" flipV="1">
            <a:off x="2659330" y="3061901"/>
            <a:ext cx="8604269" cy="51957"/>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E51D8C3-6138-4045-91C7-AB311A349040}"/>
              </a:ext>
            </a:extLst>
          </p:cNvPr>
          <p:cNvCxnSpPr>
            <a:cxnSpLocks/>
          </p:cNvCxnSpPr>
          <p:nvPr/>
        </p:nvCxnSpPr>
        <p:spPr>
          <a:xfrm flipH="1">
            <a:off x="2306488" y="3061902"/>
            <a:ext cx="352842" cy="29839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633966FD-668F-48E5-870A-C4C36F3D1350}"/>
              </a:ext>
            </a:extLst>
          </p:cNvPr>
          <p:cNvSpPr/>
          <p:nvPr/>
        </p:nvSpPr>
        <p:spPr>
          <a:xfrm>
            <a:off x="1364060" y="4856555"/>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62" name="Rectangle 61">
            <a:extLst>
              <a:ext uri="{FF2B5EF4-FFF2-40B4-BE49-F238E27FC236}">
                <a16:creationId xmlns:a16="http://schemas.microsoft.com/office/drawing/2014/main" id="{633966FD-668F-48E5-870A-C4C36F3D1350}"/>
              </a:ext>
            </a:extLst>
          </p:cNvPr>
          <p:cNvSpPr/>
          <p:nvPr/>
        </p:nvSpPr>
        <p:spPr>
          <a:xfrm>
            <a:off x="4149634" y="4190650"/>
            <a:ext cx="579073" cy="514908"/>
          </a:xfrm>
          <a:prstGeom prst="rect">
            <a:avLst/>
          </a:prstGeom>
        </p:spPr>
        <p:txBody>
          <a:bodyPr wrap="square">
            <a:spAutoFit/>
          </a:bodyPr>
          <a:lstStyle/>
          <a:p>
            <a:r>
              <a:rPr lang="en-AU" altLang="en-US" sz="2755" dirty="0">
                <a:latin typeface="Cambria" panose="02040503050406030204" pitchFamily="18" charset="0"/>
              </a:rPr>
              <a:t>s1</a:t>
            </a:r>
          </a:p>
        </p:txBody>
      </p:sp>
      <p:sp>
        <p:nvSpPr>
          <p:cNvPr id="63" name="Rectangle 62">
            <a:extLst>
              <a:ext uri="{FF2B5EF4-FFF2-40B4-BE49-F238E27FC236}">
                <a16:creationId xmlns:a16="http://schemas.microsoft.com/office/drawing/2014/main" id="{633966FD-668F-48E5-870A-C4C36F3D1350}"/>
              </a:ext>
            </a:extLst>
          </p:cNvPr>
          <p:cNvSpPr/>
          <p:nvPr/>
        </p:nvSpPr>
        <p:spPr>
          <a:xfrm>
            <a:off x="11103434" y="4341647"/>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64" name="Rectangle 63">
            <a:extLst>
              <a:ext uri="{FF2B5EF4-FFF2-40B4-BE49-F238E27FC236}">
                <a16:creationId xmlns:a16="http://schemas.microsoft.com/office/drawing/2014/main" id="{633966FD-668F-48E5-870A-C4C36F3D1350}"/>
              </a:ext>
            </a:extLst>
          </p:cNvPr>
          <p:cNvSpPr/>
          <p:nvPr/>
        </p:nvSpPr>
        <p:spPr>
          <a:xfrm>
            <a:off x="4451359" y="6159419"/>
            <a:ext cx="579073" cy="514908"/>
          </a:xfrm>
          <a:prstGeom prst="rect">
            <a:avLst/>
          </a:prstGeom>
        </p:spPr>
        <p:txBody>
          <a:bodyPr wrap="square">
            <a:spAutoFit/>
          </a:bodyPr>
          <a:lstStyle/>
          <a:p>
            <a:r>
              <a:rPr lang="en-AU" altLang="en-US" sz="2755">
                <a:latin typeface="Cambria" panose="02040503050406030204" pitchFamily="18" charset="0"/>
              </a:rPr>
              <a:t>s3</a:t>
            </a:r>
          </a:p>
        </p:txBody>
      </p:sp>
      <p:sp>
        <p:nvSpPr>
          <p:cNvPr id="23" name="Rectangle 22">
            <a:extLst>
              <a:ext uri="{FF2B5EF4-FFF2-40B4-BE49-F238E27FC236}">
                <a16:creationId xmlns:a16="http://schemas.microsoft.com/office/drawing/2014/main" id="{A1F6AADB-6346-4C41-84E3-59822EB1C5BD}"/>
              </a:ext>
            </a:extLst>
          </p:cNvPr>
          <p:cNvSpPr/>
          <p:nvPr/>
        </p:nvSpPr>
        <p:spPr>
          <a:xfrm>
            <a:off x="10244756" y="1722877"/>
            <a:ext cx="1110608" cy="514908"/>
          </a:xfrm>
          <a:prstGeom prst="rect">
            <a:avLst/>
          </a:prstGeom>
        </p:spPr>
        <p:txBody>
          <a:bodyPr wrap="square">
            <a:spAutoFit/>
          </a:bodyPr>
          <a:lstStyle/>
          <a:p>
            <a:r>
              <a:rPr lang="en-AU" altLang="en-US" sz="2755" b="1" dirty="0">
                <a:solidFill>
                  <a:srgbClr val="009900"/>
                </a:solidFill>
                <a:latin typeface="Cambria" panose="02040503050406030204" pitchFamily="18" charset="0"/>
              </a:rPr>
              <a:t>Yes</a:t>
            </a:r>
          </a:p>
        </p:txBody>
      </p:sp>
    </p:spTree>
    <p:extLst>
      <p:ext uri="{BB962C8B-B14F-4D97-AF65-F5344CB8AC3E}">
        <p14:creationId xmlns:p14="http://schemas.microsoft.com/office/powerpoint/2010/main" val="184447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LTL Operators Overview</a:t>
            </a:r>
            <a:endParaRPr lang="en-US" sz="4330" dirty="0"/>
          </a:p>
        </p:txBody>
      </p:sp>
      <p:sp>
        <p:nvSpPr>
          <p:cNvPr id="4" name="Rectangle 3"/>
          <p:cNvSpPr/>
          <p:nvPr/>
        </p:nvSpPr>
        <p:spPr>
          <a:xfrm>
            <a:off x="561583" y="1700355"/>
            <a:ext cx="10671587" cy="514908"/>
          </a:xfrm>
          <a:prstGeom prst="rect">
            <a:avLst/>
          </a:prstGeom>
        </p:spPr>
        <p:txBody>
          <a:bodyPr wrap="square">
            <a:spAutoFit/>
          </a:bodyPr>
          <a:lstStyle/>
          <a:p>
            <a:r>
              <a:rPr lang="en-AU" altLang="en-US" sz="2755" b="1">
                <a:latin typeface="Cambria" panose="02040503050406030204" pitchFamily="18" charset="0"/>
              </a:rPr>
              <a:t>G</a:t>
            </a:r>
            <a:r>
              <a:rPr lang="en-AU" altLang="en-US" sz="2755">
                <a:latin typeface="Cambria" panose="02040503050406030204" pitchFamily="18" charset="0"/>
              </a:rPr>
              <a:t>(p) – p must hold on </a:t>
            </a:r>
            <a:r>
              <a:rPr lang="en-AU" altLang="en-US" sz="2755" b="1">
                <a:latin typeface="Cambria" panose="02040503050406030204" pitchFamily="18" charset="0"/>
              </a:rPr>
              <a:t>every</a:t>
            </a:r>
            <a:r>
              <a:rPr lang="en-AU" altLang="en-US" sz="2755">
                <a:latin typeface="Cambria" panose="02040503050406030204" pitchFamily="18" charset="0"/>
              </a:rPr>
              <a:t> state.</a:t>
            </a:r>
            <a:endParaRPr lang="en-AU" altLang="en-US" sz="2755" b="1">
              <a:latin typeface="Cambria" panose="02040503050406030204" pitchFamily="18" charset="0"/>
            </a:endParaRPr>
          </a:p>
        </p:txBody>
      </p:sp>
      <p:sp>
        <p:nvSpPr>
          <p:cNvPr id="41" name="Rectangle 40">
            <a:extLst>
              <a:ext uri="{FF2B5EF4-FFF2-40B4-BE49-F238E27FC236}">
                <a16:creationId xmlns:a16="http://schemas.microsoft.com/office/drawing/2014/main" id="{EA20A936-7484-4566-A642-D3F8D01B5A59}"/>
              </a:ext>
            </a:extLst>
          </p:cNvPr>
          <p:cNvSpPr/>
          <p:nvPr/>
        </p:nvSpPr>
        <p:spPr>
          <a:xfrm>
            <a:off x="561583" y="3685896"/>
            <a:ext cx="10671587" cy="514908"/>
          </a:xfrm>
          <a:prstGeom prst="rect">
            <a:avLst/>
          </a:prstGeom>
        </p:spPr>
        <p:txBody>
          <a:bodyPr wrap="square">
            <a:spAutoFit/>
          </a:bodyPr>
          <a:lstStyle/>
          <a:p>
            <a:r>
              <a:rPr lang="en-AU" altLang="en-US" sz="2755" b="1">
                <a:latin typeface="Cambria" panose="02040503050406030204" pitchFamily="18" charset="0"/>
              </a:rPr>
              <a:t>G</a:t>
            </a:r>
            <a:r>
              <a:rPr lang="en-AU" altLang="en-US" sz="2755">
                <a:latin typeface="Cambria" panose="02040503050406030204" pitchFamily="18" charset="0"/>
              </a:rPr>
              <a:t>(p =&gt; q) – on every state, if p holds then q holds.</a:t>
            </a:r>
            <a:endParaRPr lang="en-AU" altLang="en-US" sz="2755" b="1">
              <a:latin typeface="Cambria" panose="02040503050406030204" pitchFamily="18" charset="0"/>
            </a:endParaRPr>
          </a:p>
        </p:txBody>
      </p:sp>
      <p:cxnSp>
        <p:nvCxnSpPr>
          <p:cNvPr id="44" name="Straight Connector 43">
            <a:extLst>
              <a:ext uri="{FF2B5EF4-FFF2-40B4-BE49-F238E27FC236}">
                <a16:creationId xmlns:a16="http://schemas.microsoft.com/office/drawing/2014/main" id="{EB38C5FD-BC6A-497B-87F8-DECD1EBDF8F0}"/>
              </a:ext>
            </a:extLst>
          </p:cNvPr>
          <p:cNvCxnSpPr/>
          <p:nvPr/>
        </p:nvCxnSpPr>
        <p:spPr>
          <a:xfrm>
            <a:off x="6574889" y="1657096"/>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47CB334-C4F6-4400-A5E5-ADB84DAA31F8}"/>
              </a:ext>
            </a:extLst>
          </p:cNvPr>
          <p:cNvCxnSpPr/>
          <p:nvPr/>
        </p:nvCxnSpPr>
        <p:spPr>
          <a:xfrm>
            <a:off x="7373165" y="1657095"/>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4613740-84BA-4758-8BAE-F62D38109FEE}"/>
              </a:ext>
            </a:extLst>
          </p:cNvPr>
          <p:cNvCxnSpPr/>
          <p:nvPr/>
        </p:nvCxnSpPr>
        <p:spPr>
          <a:xfrm>
            <a:off x="8258525" y="1657095"/>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1C6926E-6D82-4013-B836-9159D9409DAD}"/>
              </a:ext>
            </a:extLst>
          </p:cNvPr>
          <p:cNvCxnSpPr/>
          <p:nvPr/>
        </p:nvCxnSpPr>
        <p:spPr>
          <a:xfrm>
            <a:off x="9114857" y="1657094"/>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1291563-635A-4DB7-A044-807AAF719456}"/>
              </a:ext>
            </a:extLst>
          </p:cNvPr>
          <p:cNvCxnSpPr/>
          <p:nvPr/>
        </p:nvCxnSpPr>
        <p:spPr>
          <a:xfrm>
            <a:off x="9869590" y="1657093"/>
            <a:ext cx="0" cy="928903"/>
          </a:xfrm>
          <a:prstGeom prst="line">
            <a:avLst/>
          </a:prstGeom>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45871E87-CE21-4B72-ADCB-A71ED3AEBFD8}"/>
              </a:ext>
            </a:extLst>
          </p:cNvPr>
          <p:cNvSpPr/>
          <p:nvPr/>
        </p:nvSpPr>
        <p:spPr>
          <a:xfrm>
            <a:off x="6405745" y="2690515"/>
            <a:ext cx="338287" cy="514908"/>
          </a:xfrm>
          <a:prstGeom prst="rect">
            <a:avLst/>
          </a:prstGeom>
        </p:spPr>
        <p:txBody>
          <a:bodyPr wrap="square">
            <a:spAutoFit/>
          </a:bodyPr>
          <a:lstStyle/>
          <a:p>
            <a:r>
              <a:rPr lang="en-AU" altLang="en-US" sz="2755">
                <a:latin typeface="Cambria" panose="02040503050406030204" pitchFamily="18" charset="0"/>
              </a:rPr>
              <a:t>p</a:t>
            </a:r>
          </a:p>
        </p:txBody>
      </p:sp>
      <p:sp>
        <p:nvSpPr>
          <p:cNvPr id="50" name="Rectangle 49">
            <a:extLst>
              <a:ext uri="{FF2B5EF4-FFF2-40B4-BE49-F238E27FC236}">
                <a16:creationId xmlns:a16="http://schemas.microsoft.com/office/drawing/2014/main" id="{CB009DCA-0910-462B-8407-F0C5DDD21459}"/>
              </a:ext>
            </a:extLst>
          </p:cNvPr>
          <p:cNvSpPr/>
          <p:nvPr/>
        </p:nvSpPr>
        <p:spPr>
          <a:xfrm>
            <a:off x="7221054" y="2702918"/>
            <a:ext cx="469192" cy="514908"/>
          </a:xfrm>
          <a:prstGeom prst="rect">
            <a:avLst/>
          </a:prstGeom>
        </p:spPr>
        <p:txBody>
          <a:bodyPr wrap="square">
            <a:spAutoFit/>
          </a:bodyPr>
          <a:lstStyle/>
          <a:p>
            <a:r>
              <a:rPr lang="en-AU" altLang="en-US" sz="2755">
                <a:latin typeface="Cambria" panose="02040503050406030204" pitchFamily="18" charset="0"/>
              </a:rPr>
              <a:t>p</a:t>
            </a:r>
          </a:p>
        </p:txBody>
      </p:sp>
      <p:sp>
        <p:nvSpPr>
          <p:cNvPr id="53" name="Rectangle 52">
            <a:extLst>
              <a:ext uri="{FF2B5EF4-FFF2-40B4-BE49-F238E27FC236}">
                <a16:creationId xmlns:a16="http://schemas.microsoft.com/office/drawing/2014/main" id="{BC49661E-2192-4562-859B-788858B3229D}"/>
              </a:ext>
            </a:extLst>
          </p:cNvPr>
          <p:cNvSpPr/>
          <p:nvPr/>
        </p:nvSpPr>
        <p:spPr>
          <a:xfrm>
            <a:off x="8023929" y="2690515"/>
            <a:ext cx="469192" cy="514908"/>
          </a:xfrm>
          <a:prstGeom prst="rect">
            <a:avLst/>
          </a:prstGeom>
        </p:spPr>
        <p:txBody>
          <a:bodyPr wrap="square">
            <a:spAutoFit/>
          </a:bodyPr>
          <a:lstStyle/>
          <a:p>
            <a:r>
              <a:rPr lang="en-AU" altLang="en-US" sz="2755">
                <a:latin typeface="Cambria" panose="02040503050406030204" pitchFamily="18" charset="0"/>
              </a:rPr>
              <a:t>p</a:t>
            </a:r>
          </a:p>
        </p:txBody>
      </p:sp>
      <p:sp>
        <p:nvSpPr>
          <p:cNvPr id="54" name="Rectangle 53">
            <a:extLst>
              <a:ext uri="{FF2B5EF4-FFF2-40B4-BE49-F238E27FC236}">
                <a16:creationId xmlns:a16="http://schemas.microsoft.com/office/drawing/2014/main" id="{A7832B10-C6DA-4034-A15C-89A840AACDD4}"/>
              </a:ext>
            </a:extLst>
          </p:cNvPr>
          <p:cNvSpPr/>
          <p:nvPr/>
        </p:nvSpPr>
        <p:spPr>
          <a:xfrm>
            <a:off x="8880261" y="2727753"/>
            <a:ext cx="469192" cy="514908"/>
          </a:xfrm>
          <a:prstGeom prst="rect">
            <a:avLst/>
          </a:prstGeom>
        </p:spPr>
        <p:txBody>
          <a:bodyPr wrap="square">
            <a:spAutoFit/>
          </a:bodyPr>
          <a:lstStyle/>
          <a:p>
            <a:r>
              <a:rPr lang="en-AU" altLang="en-US" sz="2755">
                <a:latin typeface="Cambria" panose="02040503050406030204" pitchFamily="18" charset="0"/>
              </a:rPr>
              <a:t>p</a:t>
            </a:r>
          </a:p>
        </p:txBody>
      </p:sp>
      <p:sp>
        <p:nvSpPr>
          <p:cNvPr id="55" name="Rectangle 54">
            <a:extLst>
              <a:ext uri="{FF2B5EF4-FFF2-40B4-BE49-F238E27FC236}">
                <a16:creationId xmlns:a16="http://schemas.microsoft.com/office/drawing/2014/main" id="{0D037DB6-377B-4A38-9D7B-28D03B872135}"/>
              </a:ext>
            </a:extLst>
          </p:cNvPr>
          <p:cNvSpPr/>
          <p:nvPr/>
        </p:nvSpPr>
        <p:spPr>
          <a:xfrm>
            <a:off x="9736593" y="2740451"/>
            <a:ext cx="469192" cy="514908"/>
          </a:xfrm>
          <a:prstGeom prst="rect">
            <a:avLst/>
          </a:prstGeom>
        </p:spPr>
        <p:txBody>
          <a:bodyPr wrap="square">
            <a:spAutoFit/>
          </a:bodyPr>
          <a:lstStyle/>
          <a:p>
            <a:r>
              <a:rPr lang="en-AU" altLang="en-US" sz="2755">
                <a:latin typeface="Cambria" panose="02040503050406030204" pitchFamily="18" charset="0"/>
              </a:rPr>
              <a:t>p</a:t>
            </a:r>
          </a:p>
        </p:txBody>
      </p:sp>
      <p:cxnSp>
        <p:nvCxnSpPr>
          <p:cNvPr id="56" name="Straight Connector 55">
            <a:extLst>
              <a:ext uri="{FF2B5EF4-FFF2-40B4-BE49-F238E27FC236}">
                <a16:creationId xmlns:a16="http://schemas.microsoft.com/office/drawing/2014/main" id="{CFE7ADD0-21D5-4D9A-8DB4-0C50C3F0B237}"/>
              </a:ext>
            </a:extLst>
          </p:cNvPr>
          <p:cNvCxnSpPr>
            <a:cxnSpLocks/>
          </p:cNvCxnSpPr>
          <p:nvPr/>
        </p:nvCxnSpPr>
        <p:spPr>
          <a:xfrm>
            <a:off x="6257720" y="2141077"/>
            <a:ext cx="394806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EFEDD90-3BD2-4AAC-AB92-4A7527085017}"/>
              </a:ext>
            </a:extLst>
          </p:cNvPr>
          <p:cNvCxnSpPr/>
          <p:nvPr/>
        </p:nvCxnSpPr>
        <p:spPr>
          <a:xfrm>
            <a:off x="3742268" y="4387092"/>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8BF0518-7C55-4ADB-8B8B-C54A2CEA3A6F}"/>
              </a:ext>
            </a:extLst>
          </p:cNvPr>
          <p:cNvCxnSpPr/>
          <p:nvPr/>
        </p:nvCxnSpPr>
        <p:spPr>
          <a:xfrm>
            <a:off x="4540545" y="438709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9AB52B3-86AA-41DF-A1FE-321637EB5CC7}"/>
              </a:ext>
            </a:extLst>
          </p:cNvPr>
          <p:cNvCxnSpPr/>
          <p:nvPr/>
        </p:nvCxnSpPr>
        <p:spPr>
          <a:xfrm>
            <a:off x="5425904" y="438709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EC7FFC2-6C94-452E-8188-474F1EFC1088}"/>
              </a:ext>
            </a:extLst>
          </p:cNvPr>
          <p:cNvCxnSpPr/>
          <p:nvPr/>
        </p:nvCxnSpPr>
        <p:spPr>
          <a:xfrm>
            <a:off x="6282237" y="4387090"/>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675CCFD-299F-4683-9BCD-B4CA2F44F60C}"/>
              </a:ext>
            </a:extLst>
          </p:cNvPr>
          <p:cNvCxnSpPr/>
          <p:nvPr/>
        </p:nvCxnSpPr>
        <p:spPr>
          <a:xfrm>
            <a:off x="7036970" y="4387089"/>
            <a:ext cx="0" cy="928903"/>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B92FC126-F93E-4C19-95ED-CAD380BFA03F}"/>
                  </a:ext>
                </a:extLst>
              </p:cNvPr>
              <p:cNvSpPr/>
              <p:nvPr/>
            </p:nvSpPr>
            <p:spPr>
              <a:xfrm>
                <a:off x="3573132" y="5381276"/>
                <a:ext cx="694015" cy="514908"/>
              </a:xfrm>
              <a:prstGeom prst="rect">
                <a:avLst/>
              </a:prstGeom>
            </p:spPr>
            <p:txBody>
              <a:bodyPr wrap="square">
                <a:spAutoFit/>
              </a:bodyPr>
              <a:lstStyle/>
              <a:p>
                <a14:m>
                  <m:oMath xmlns:m="http://schemas.openxmlformats.org/officeDocument/2006/math">
                    <m:r>
                      <a:rPr lang="en-AU" altLang="en-US" sz="2755" i="1">
                        <a:latin typeface="Cambria Math" panose="02040503050406030204" pitchFamily="18" charset="0"/>
                        <a:ea typeface="Cambria Math" panose="02040503050406030204" pitchFamily="18" charset="0"/>
                      </a:rPr>
                      <m:t>¬</m:t>
                    </m:r>
                  </m:oMath>
                </a14:m>
                <a:r>
                  <a:rPr lang="en-AU" altLang="en-US" sz="2755">
                    <a:latin typeface="Cambria" panose="02040503050406030204" pitchFamily="18" charset="0"/>
                  </a:rPr>
                  <a:t>p</a:t>
                </a:r>
              </a:p>
            </p:txBody>
          </p:sp>
        </mc:Choice>
        <mc:Fallback xmlns="">
          <p:sp>
            <p:nvSpPr>
              <p:cNvPr id="62" name="Rectangle 61">
                <a:extLst>
                  <a:ext uri="{FF2B5EF4-FFF2-40B4-BE49-F238E27FC236}">
                    <a16:creationId xmlns:a16="http://schemas.microsoft.com/office/drawing/2014/main" id="{B92FC126-F93E-4C19-95ED-CAD380BFA03F}"/>
                  </a:ext>
                </a:extLst>
              </p:cNvPr>
              <p:cNvSpPr>
                <a:spLocks noRot="1" noChangeAspect="1" noMove="1" noResize="1" noEditPoints="1" noAdjustHandles="1" noChangeArrowheads="1" noChangeShapeType="1" noTextEdit="1"/>
              </p:cNvSpPr>
              <p:nvPr/>
            </p:nvSpPr>
            <p:spPr>
              <a:xfrm>
                <a:off x="3573132" y="5381276"/>
                <a:ext cx="694015" cy="514908"/>
              </a:xfrm>
              <a:prstGeom prst="rect">
                <a:avLst/>
              </a:prstGeom>
              <a:blipFill>
                <a:blip r:embed="rId2"/>
                <a:stretch>
                  <a:fillRect t="-10714" r="-9649" b="-32143"/>
                </a:stretch>
              </a:blipFill>
            </p:spPr>
            <p:txBody>
              <a:bodyPr/>
              <a:lstStyle/>
              <a:p>
                <a:r>
                  <a:rPr lang="en-AU">
                    <a:noFill/>
                  </a:rPr>
                  <a:t> </a:t>
                </a:r>
              </a:p>
            </p:txBody>
          </p:sp>
        </mc:Fallback>
      </mc:AlternateContent>
      <p:sp>
        <p:nvSpPr>
          <p:cNvPr id="65" name="Rectangle 64">
            <a:extLst>
              <a:ext uri="{FF2B5EF4-FFF2-40B4-BE49-F238E27FC236}">
                <a16:creationId xmlns:a16="http://schemas.microsoft.com/office/drawing/2014/main" id="{F40E38DE-BA1A-467B-BEBF-3E1316C14782}"/>
              </a:ext>
            </a:extLst>
          </p:cNvPr>
          <p:cNvSpPr/>
          <p:nvPr/>
        </p:nvSpPr>
        <p:spPr>
          <a:xfrm>
            <a:off x="6105697" y="5392732"/>
            <a:ext cx="469192" cy="514908"/>
          </a:xfrm>
          <a:prstGeom prst="rect">
            <a:avLst/>
          </a:prstGeom>
        </p:spPr>
        <p:txBody>
          <a:bodyPr wrap="square">
            <a:spAutoFit/>
          </a:bodyPr>
          <a:lstStyle/>
          <a:p>
            <a:r>
              <a:rPr lang="en-AU" altLang="en-US" sz="2755" b="1">
                <a:solidFill>
                  <a:srgbClr val="FF0000"/>
                </a:solidFill>
                <a:latin typeface="Cambria" panose="02040503050406030204" pitchFamily="18" charset="0"/>
              </a:rPr>
              <a:t>p</a:t>
            </a:r>
          </a:p>
        </p:txBody>
      </p:sp>
      <p:cxnSp>
        <p:nvCxnSpPr>
          <p:cNvPr id="67" name="Straight Connector 66">
            <a:extLst>
              <a:ext uri="{FF2B5EF4-FFF2-40B4-BE49-F238E27FC236}">
                <a16:creationId xmlns:a16="http://schemas.microsoft.com/office/drawing/2014/main" id="{ECDB0C6E-4E6C-4832-B868-97FC2A8EB055}"/>
              </a:ext>
            </a:extLst>
          </p:cNvPr>
          <p:cNvCxnSpPr>
            <a:cxnSpLocks/>
          </p:cNvCxnSpPr>
          <p:nvPr/>
        </p:nvCxnSpPr>
        <p:spPr>
          <a:xfrm>
            <a:off x="3425100" y="4871072"/>
            <a:ext cx="3948066"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81194CAE-759C-4749-8A97-0C3AD1DFC8BE}"/>
                  </a:ext>
                </a:extLst>
              </p:cNvPr>
              <p:cNvSpPr/>
              <p:nvPr/>
            </p:nvSpPr>
            <p:spPr>
              <a:xfrm>
                <a:off x="4267147" y="5381276"/>
                <a:ext cx="694015" cy="514908"/>
              </a:xfrm>
              <a:prstGeom prst="rect">
                <a:avLst/>
              </a:prstGeom>
            </p:spPr>
            <p:txBody>
              <a:bodyPr wrap="square">
                <a:spAutoFit/>
              </a:bodyPr>
              <a:lstStyle/>
              <a:p>
                <a14:m>
                  <m:oMath xmlns:m="http://schemas.openxmlformats.org/officeDocument/2006/math">
                    <m:r>
                      <a:rPr lang="en-AU" altLang="en-US" sz="2755" i="1">
                        <a:latin typeface="Cambria Math" panose="02040503050406030204" pitchFamily="18" charset="0"/>
                        <a:ea typeface="Cambria Math" panose="02040503050406030204" pitchFamily="18" charset="0"/>
                      </a:rPr>
                      <m:t>¬</m:t>
                    </m:r>
                  </m:oMath>
                </a14:m>
                <a:r>
                  <a:rPr lang="en-AU" altLang="en-US" sz="2755">
                    <a:latin typeface="Cambria" panose="02040503050406030204" pitchFamily="18" charset="0"/>
                  </a:rPr>
                  <a:t>p</a:t>
                </a:r>
              </a:p>
            </p:txBody>
          </p:sp>
        </mc:Choice>
        <mc:Fallback xmlns="">
          <p:sp>
            <p:nvSpPr>
              <p:cNvPr id="68" name="Rectangle 67">
                <a:extLst>
                  <a:ext uri="{FF2B5EF4-FFF2-40B4-BE49-F238E27FC236}">
                    <a16:creationId xmlns:a16="http://schemas.microsoft.com/office/drawing/2014/main" id="{81194CAE-759C-4749-8A97-0C3AD1DFC8BE}"/>
                  </a:ext>
                </a:extLst>
              </p:cNvPr>
              <p:cNvSpPr>
                <a:spLocks noRot="1" noChangeAspect="1" noMove="1" noResize="1" noEditPoints="1" noAdjustHandles="1" noChangeArrowheads="1" noChangeShapeType="1" noTextEdit="1"/>
              </p:cNvSpPr>
              <p:nvPr/>
            </p:nvSpPr>
            <p:spPr>
              <a:xfrm>
                <a:off x="4267147" y="5381276"/>
                <a:ext cx="694015" cy="514908"/>
              </a:xfrm>
              <a:prstGeom prst="rect">
                <a:avLst/>
              </a:prstGeom>
              <a:blipFill>
                <a:blip r:embed="rId3"/>
                <a:stretch>
                  <a:fillRect t="-10714" r="-8772" b="-3214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9F866B11-2013-40EB-86F9-0880B8C5D7EB}"/>
                  </a:ext>
                </a:extLst>
              </p:cNvPr>
              <p:cNvSpPr/>
              <p:nvPr/>
            </p:nvSpPr>
            <p:spPr>
              <a:xfrm>
                <a:off x="5078897" y="5381276"/>
                <a:ext cx="694015" cy="514908"/>
              </a:xfrm>
              <a:prstGeom prst="rect">
                <a:avLst/>
              </a:prstGeom>
            </p:spPr>
            <p:txBody>
              <a:bodyPr wrap="square">
                <a:spAutoFit/>
              </a:bodyPr>
              <a:lstStyle/>
              <a:p>
                <a14:m>
                  <m:oMath xmlns:m="http://schemas.openxmlformats.org/officeDocument/2006/math">
                    <m:r>
                      <a:rPr lang="en-AU" altLang="en-US" sz="2755" i="1">
                        <a:latin typeface="Cambria Math" panose="02040503050406030204" pitchFamily="18" charset="0"/>
                        <a:ea typeface="Cambria Math" panose="02040503050406030204" pitchFamily="18" charset="0"/>
                      </a:rPr>
                      <m:t>¬</m:t>
                    </m:r>
                  </m:oMath>
                </a14:m>
                <a:r>
                  <a:rPr lang="en-AU" altLang="en-US" sz="2755">
                    <a:latin typeface="Cambria" panose="02040503050406030204" pitchFamily="18" charset="0"/>
                  </a:rPr>
                  <a:t>p</a:t>
                </a:r>
              </a:p>
            </p:txBody>
          </p:sp>
        </mc:Choice>
        <mc:Fallback xmlns="">
          <p:sp>
            <p:nvSpPr>
              <p:cNvPr id="69" name="Rectangle 68">
                <a:extLst>
                  <a:ext uri="{FF2B5EF4-FFF2-40B4-BE49-F238E27FC236}">
                    <a16:creationId xmlns:a16="http://schemas.microsoft.com/office/drawing/2014/main" id="{9F866B11-2013-40EB-86F9-0880B8C5D7EB}"/>
                  </a:ext>
                </a:extLst>
              </p:cNvPr>
              <p:cNvSpPr>
                <a:spLocks noRot="1" noChangeAspect="1" noMove="1" noResize="1" noEditPoints="1" noAdjustHandles="1" noChangeArrowheads="1" noChangeShapeType="1" noTextEdit="1"/>
              </p:cNvSpPr>
              <p:nvPr/>
            </p:nvSpPr>
            <p:spPr>
              <a:xfrm>
                <a:off x="5078897" y="5381276"/>
                <a:ext cx="694015" cy="514908"/>
              </a:xfrm>
              <a:prstGeom prst="rect">
                <a:avLst/>
              </a:prstGeom>
              <a:blipFill>
                <a:blip r:embed="rId4"/>
                <a:stretch>
                  <a:fillRect t="-10714" r="-9649" b="-3214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1" name="Rectangle 70">
                <a:extLst>
                  <a:ext uri="{FF2B5EF4-FFF2-40B4-BE49-F238E27FC236}">
                    <a16:creationId xmlns:a16="http://schemas.microsoft.com/office/drawing/2014/main" id="{F95D1927-74CF-4D8A-884B-8741ED1DEB05}"/>
                  </a:ext>
                </a:extLst>
              </p:cNvPr>
              <p:cNvSpPr/>
              <p:nvPr/>
            </p:nvSpPr>
            <p:spPr>
              <a:xfrm>
                <a:off x="3573132" y="5928863"/>
                <a:ext cx="694015" cy="514908"/>
              </a:xfrm>
              <a:prstGeom prst="rect">
                <a:avLst/>
              </a:prstGeom>
            </p:spPr>
            <p:txBody>
              <a:bodyPr wrap="square">
                <a:spAutoFit/>
              </a:bodyPr>
              <a:lstStyle/>
              <a:p>
                <a14:m>
                  <m:oMath xmlns:m="http://schemas.openxmlformats.org/officeDocument/2006/math">
                    <m:r>
                      <a:rPr lang="en-AU" altLang="en-US" sz="2755" i="1">
                        <a:latin typeface="Cambria Math" panose="02040503050406030204" pitchFamily="18" charset="0"/>
                        <a:ea typeface="Cambria Math" panose="02040503050406030204" pitchFamily="18" charset="0"/>
                      </a:rPr>
                      <m:t>¬</m:t>
                    </m:r>
                  </m:oMath>
                </a14:m>
                <a:r>
                  <a:rPr lang="en-AU" altLang="en-US" sz="2755">
                    <a:latin typeface="Cambria" panose="02040503050406030204" pitchFamily="18" charset="0"/>
                  </a:rPr>
                  <a:t>q</a:t>
                </a:r>
              </a:p>
            </p:txBody>
          </p:sp>
        </mc:Choice>
        <mc:Fallback xmlns="">
          <p:sp>
            <p:nvSpPr>
              <p:cNvPr id="71" name="Rectangle 70">
                <a:extLst>
                  <a:ext uri="{FF2B5EF4-FFF2-40B4-BE49-F238E27FC236}">
                    <a16:creationId xmlns:a16="http://schemas.microsoft.com/office/drawing/2014/main" id="{F95D1927-74CF-4D8A-884B-8741ED1DEB05}"/>
                  </a:ext>
                </a:extLst>
              </p:cNvPr>
              <p:cNvSpPr>
                <a:spLocks noRot="1" noChangeAspect="1" noMove="1" noResize="1" noEditPoints="1" noAdjustHandles="1" noChangeArrowheads="1" noChangeShapeType="1" noTextEdit="1"/>
              </p:cNvSpPr>
              <p:nvPr/>
            </p:nvSpPr>
            <p:spPr>
              <a:xfrm>
                <a:off x="3573132" y="5928863"/>
                <a:ext cx="694015" cy="514908"/>
              </a:xfrm>
              <a:prstGeom prst="rect">
                <a:avLst/>
              </a:prstGeom>
              <a:blipFill>
                <a:blip r:embed="rId5"/>
                <a:stretch>
                  <a:fillRect t="-10714" r="-8772" b="-32143"/>
                </a:stretch>
              </a:blipFill>
            </p:spPr>
            <p:txBody>
              <a:bodyPr/>
              <a:lstStyle/>
              <a:p>
                <a:r>
                  <a:rPr lang="en-AU">
                    <a:noFill/>
                  </a:rPr>
                  <a:t> </a:t>
                </a:r>
              </a:p>
            </p:txBody>
          </p:sp>
        </mc:Fallback>
      </mc:AlternateContent>
      <p:sp>
        <p:nvSpPr>
          <p:cNvPr id="72" name="Rectangle 71">
            <a:extLst>
              <a:ext uri="{FF2B5EF4-FFF2-40B4-BE49-F238E27FC236}">
                <a16:creationId xmlns:a16="http://schemas.microsoft.com/office/drawing/2014/main" id="{A34ECBEC-DB56-4CAD-8CD4-67104809BE1B}"/>
              </a:ext>
            </a:extLst>
          </p:cNvPr>
          <p:cNvSpPr/>
          <p:nvPr/>
        </p:nvSpPr>
        <p:spPr>
          <a:xfrm>
            <a:off x="6105697" y="5940319"/>
            <a:ext cx="469192" cy="514908"/>
          </a:xfrm>
          <a:prstGeom prst="rect">
            <a:avLst/>
          </a:prstGeom>
        </p:spPr>
        <p:txBody>
          <a:bodyPr wrap="square">
            <a:spAutoFit/>
          </a:bodyPr>
          <a:lstStyle/>
          <a:p>
            <a:r>
              <a:rPr lang="en-AU" altLang="en-US" sz="2755" b="1">
                <a:solidFill>
                  <a:srgbClr val="FF0000"/>
                </a:solidFill>
                <a:latin typeface="Cambria" panose="02040503050406030204" pitchFamily="18" charset="0"/>
              </a:rPr>
              <a:t>q</a:t>
            </a:r>
          </a:p>
        </p:txBody>
      </p:sp>
      <mc:AlternateContent xmlns:mc="http://schemas.openxmlformats.org/markup-compatibility/2006" xmlns:a14="http://schemas.microsoft.com/office/drawing/2010/main">
        <mc:Choice Requires="a14">
          <p:sp>
            <p:nvSpPr>
              <p:cNvPr id="73" name="Rectangle 72">
                <a:extLst>
                  <a:ext uri="{FF2B5EF4-FFF2-40B4-BE49-F238E27FC236}">
                    <a16:creationId xmlns:a16="http://schemas.microsoft.com/office/drawing/2014/main" id="{D519FA9A-A0B4-4F56-9105-8D20E0525284}"/>
                  </a:ext>
                </a:extLst>
              </p:cNvPr>
              <p:cNvSpPr/>
              <p:nvPr/>
            </p:nvSpPr>
            <p:spPr>
              <a:xfrm>
                <a:off x="4267147" y="5928863"/>
                <a:ext cx="694015" cy="51490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en-US" sz="2755">
                          <a:latin typeface="Cambria Math" panose="02040503050406030204" pitchFamily="18" charset="0"/>
                          <a:ea typeface="Cambria Math" panose="02040503050406030204" pitchFamily="18" charset="0"/>
                        </a:rPr>
                        <m:t>q</m:t>
                      </m:r>
                    </m:oMath>
                  </m:oMathPara>
                </a14:m>
                <a:endParaRPr lang="en-AU" altLang="en-US" sz="2755">
                  <a:latin typeface="Cambria" panose="02040503050406030204" pitchFamily="18" charset="0"/>
                </a:endParaRPr>
              </a:p>
            </p:txBody>
          </p:sp>
        </mc:Choice>
        <mc:Fallback xmlns="">
          <p:sp>
            <p:nvSpPr>
              <p:cNvPr id="73" name="Rectangle 72">
                <a:extLst>
                  <a:ext uri="{FF2B5EF4-FFF2-40B4-BE49-F238E27FC236}">
                    <a16:creationId xmlns:a16="http://schemas.microsoft.com/office/drawing/2014/main" id="{D519FA9A-A0B4-4F56-9105-8D20E0525284}"/>
                  </a:ext>
                </a:extLst>
              </p:cNvPr>
              <p:cNvSpPr>
                <a:spLocks noRot="1" noChangeAspect="1" noMove="1" noResize="1" noEditPoints="1" noAdjustHandles="1" noChangeArrowheads="1" noChangeShapeType="1" noTextEdit="1"/>
              </p:cNvSpPr>
              <p:nvPr/>
            </p:nvSpPr>
            <p:spPr>
              <a:xfrm>
                <a:off x="4267147" y="5928863"/>
                <a:ext cx="694015" cy="514908"/>
              </a:xfrm>
              <a:prstGeom prst="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D6EEF497-0A86-4C71-A5FE-04316D8D0E57}"/>
                  </a:ext>
                </a:extLst>
              </p:cNvPr>
              <p:cNvSpPr/>
              <p:nvPr/>
            </p:nvSpPr>
            <p:spPr>
              <a:xfrm>
                <a:off x="5078897" y="5928863"/>
                <a:ext cx="694015" cy="514908"/>
              </a:xfrm>
              <a:prstGeom prst="rect">
                <a:avLst/>
              </a:prstGeom>
            </p:spPr>
            <p:txBody>
              <a:bodyPr wrap="square">
                <a:spAutoFit/>
              </a:bodyPr>
              <a:lstStyle/>
              <a:p>
                <a14:m>
                  <m:oMath xmlns:m="http://schemas.openxmlformats.org/officeDocument/2006/math">
                    <m:r>
                      <a:rPr lang="en-AU" altLang="en-US" sz="2755" i="1">
                        <a:latin typeface="Cambria Math" panose="02040503050406030204" pitchFamily="18" charset="0"/>
                        <a:ea typeface="Cambria Math" panose="02040503050406030204" pitchFamily="18" charset="0"/>
                      </a:rPr>
                      <m:t>¬</m:t>
                    </m:r>
                  </m:oMath>
                </a14:m>
                <a:r>
                  <a:rPr lang="en-AU" altLang="en-US" sz="2755">
                    <a:latin typeface="Cambria" panose="02040503050406030204" pitchFamily="18" charset="0"/>
                  </a:rPr>
                  <a:t>q</a:t>
                </a:r>
              </a:p>
            </p:txBody>
          </p:sp>
        </mc:Choice>
        <mc:Fallback xmlns="">
          <p:sp>
            <p:nvSpPr>
              <p:cNvPr id="74" name="Rectangle 73">
                <a:extLst>
                  <a:ext uri="{FF2B5EF4-FFF2-40B4-BE49-F238E27FC236}">
                    <a16:creationId xmlns:a16="http://schemas.microsoft.com/office/drawing/2014/main" id="{D6EEF497-0A86-4C71-A5FE-04316D8D0E57}"/>
                  </a:ext>
                </a:extLst>
              </p:cNvPr>
              <p:cNvSpPr>
                <a:spLocks noRot="1" noChangeAspect="1" noMove="1" noResize="1" noEditPoints="1" noAdjustHandles="1" noChangeArrowheads="1" noChangeShapeType="1" noTextEdit="1"/>
              </p:cNvSpPr>
              <p:nvPr/>
            </p:nvSpPr>
            <p:spPr>
              <a:xfrm>
                <a:off x="5078897" y="5928863"/>
                <a:ext cx="694015" cy="514908"/>
              </a:xfrm>
              <a:prstGeom prst="rect">
                <a:avLst/>
              </a:prstGeom>
              <a:blipFill>
                <a:blip r:embed="rId7"/>
                <a:stretch>
                  <a:fillRect t="-10714" r="-8772" b="-3214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5" name="Rectangle 74">
                <a:extLst>
                  <a:ext uri="{FF2B5EF4-FFF2-40B4-BE49-F238E27FC236}">
                    <a16:creationId xmlns:a16="http://schemas.microsoft.com/office/drawing/2014/main" id="{84FE1A82-2E0D-47C6-9D35-619DEE4EFF16}"/>
                  </a:ext>
                </a:extLst>
              </p:cNvPr>
              <p:cNvSpPr/>
              <p:nvPr/>
            </p:nvSpPr>
            <p:spPr>
              <a:xfrm>
                <a:off x="6738710" y="5425411"/>
                <a:ext cx="694015" cy="514908"/>
              </a:xfrm>
              <a:prstGeom prst="rect">
                <a:avLst/>
              </a:prstGeom>
            </p:spPr>
            <p:txBody>
              <a:bodyPr wrap="square">
                <a:spAutoFit/>
              </a:bodyPr>
              <a:lstStyle/>
              <a:p>
                <a14:m>
                  <m:oMath xmlns:m="http://schemas.openxmlformats.org/officeDocument/2006/math">
                    <m:r>
                      <a:rPr lang="en-AU" altLang="en-US" sz="2755" i="1">
                        <a:latin typeface="Cambria Math" panose="02040503050406030204" pitchFamily="18" charset="0"/>
                        <a:ea typeface="Cambria Math" panose="02040503050406030204" pitchFamily="18" charset="0"/>
                      </a:rPr>
                      <m:t>¬</m:t>
                    </m:r>
                  </m:oMath>
                </a14:m>
                <a:r>
                  <a:rPr lang="en-AU" altLang="en-US" sz="2755">
                    <a:latin typeface="Cambria" panose="02040503050406030204" pitchFamily="18" charset="0"/>
                  </a:rPr>
                  <a:t>p</a:t>
                </a:r>
              </a:p>
            </p:txBody>
          </p:sp>
        </mc:Choice>
        <mc:Fallback xmlns="">
          <p:sp>
            <p:nvSpPr>
              <p:cNvPr id="75" name="Rectangle 74">
                <a:extLst>
                  <a:ext uri="{FF2B5EF4-FFF2-40B4-BE49-F238E27FC236}">
                    <a16:creationId xmlns:a16="http://schemas.microsoft.com/office/drawing/2014/main" id="{84FE1A82-2E0D-47C6-9D35-619DEE4EFF16}"/>
                  </a:ext>
                </a:extLst>
              </p:cNvPr>
              <p:cNvSpPr>
                <a:spLocks noRot="1" noChangeAspect="1" noMove="1" noResize="1" noEditPoints="1" noAdjustHandles="1" noChangeArrowheads="1" noChangeShapeType="1" noTextEdit="1"/>
              </p:cNvSpPr>
              <p:nvPr/>
            </p:nvSpPr>
            <p:spPr>
              <a:xfrm>
                <a:off x="6738710" y="5425411"/>
                <a:ext cx="694015" cy="514908"/>
              </a:xfrm>
              <a:prstGeom prst="rect">
                <a:avLst/>
              </a:prstGeom>
              <a:blipFill>
                <a:blip r:embed="rId8"/>
                <a:stretch>
                  <a:fillRect t="-10714" r="-9649" b="-3214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02A8DC4A-C317-4267-8BF5-18FDFC07D04D}"/>
                  </a:ext>
                </a:extLst>
              </p:cNvPr>
              <p:cNvSpPr/>
              <p:nvPr/>
            </p:nvSpPr>
            <p:spPr>
              <a:xfrm>
                <a:off x="6738710" y="5870329"/>
                <a:ext cx="694015" cy="514908"/>
              </a:xfrm>
              <a:prstGeom prst="rect">
                <a:avLst/>
              </a:prstGeom>
            </p:spPr>
            <p:txBody>
              <a:bodyPr wrap="square">
                <a:spAutoFit/>
              </a:bodyPr>
              <a:lstStyle/>
              <a:p>
                <a14:m>
                  <m:oMath xmlns:m="http://schemas.openxmlformats.org/officeDocument/2006/math">
                    <m:r>
                      <a:rPr lang="en-AU" altLang="en-US" sz="2755" i="1">
                        <a:latin typeface="Cambria Math" panose="02040503050406030204" pitchFamily="18" charset="0"/>
                        <a:ea typeface="Cambria Math" panose="02040503050406030204" pitchFamily="18" charset="0"/>
                      </a:rPr>
                      <m:t>¬</m:t>
                    </m:r>
                  </m:oMath>
                </a14:m>
                <a:r>
                  <a:rPr lang="en-AU" altLang="en-US" sz="2755">
                    <a:latin typeface="Cambria" panose="02040503050406030204" pitchFamily="18" charset="0"/>
                  </a:rPr>
                  <a:t>q</a:t>
                </a:r>
              </a:p>
            </p:txBody>
          </p:sp>
        </mc:Choice>
        <mc:Fallback xmlns="">
          <p:sp>
            <p:nvSpPr>
              <p:cNvPr id="76" name="Rectangle 75">
                <a:extLst>
                  <a:ext uri="{FF2B5EF4-FFF2-40B4-BE49-F238E27FC236}">
                    <a16:creationId xmlns:a16="http://schemas.microsoft.com/office/drawing/2014/main" id="{02A8DC4A-C317-4267-8BF5-18FDFC07D04D}"/>
                  </a:ext>
                </a:extLst>
              </p:cNvPr>
              <p:cNvSpPr>
                <a:spLocks noRot="1" noChangeAspect="1" noMove="1" noResize="1" noEditPoints="1" noAdjustHandles="1" noChangeArrowheads="1" noChangeShapeType="1" noTextEdit="1"/>
              </p:cNvSpPr>
              <p:nvPr/>
            </p:nvSpPr>
            <p:spPr>
              <a:xfrm>
                <a:off x="6738710" y="5870329"/>
                <a:ext cx="694015" cy="514908"/>
              </a:xfrm>
              <a:prstGeom prst="rect">
                <a:avLst/>
              </a:prstGeom>
              <a:blipFill>
                <a:blip r:embed="rId9"/>
                <a:stretch>
                  <a:fillRect t="-10714" r="-8772" b="-32143"/>
                </a:stretch>
              </a:blipFill>
            </p:spPr>
            <p:txBody>
              <a:bodyPr/>
              <a:lstStyle/>
              <a:p>
                <a:r>
                  <a:rPr lang="en-AU">
                    <a:noFill/>
                  </a:rPr>
                  <a:t> </a:t>
                </a:r>
              </a:p>
            </p:txBody>
          </p:sp>
        </mc:Fallback>
      </mc:AlternateContent>
      <p:sp>
        <p:nvSpPr>
          <p:cNvPr id="77" name="Rectangle 76">
            <a:extLst>
              <a:ext uri="{FF2B5EF4-FFF2-40B4-BE49-F238E27FC236}">
                <a16:creationId xmlns:a16="http://schemas.microsoft.com/office/drawing/2014/main" id="{AEF8DAB7-469E-4FD0-9B49-DF3C0BF7A257}"/>
              </a:ext>
            </a:extLst>
          </p:cNvPr>
          <p:cNvSpPr/>
          <p:nvPr/>
        </p:nvSpPr>
        <p:spPr>
          <a:xfrm>
            <a:off x="8023929" y="4287193"/>
            <a:ext cx="3541440" cy="2211078"/>
          </a:xfrm>
          <a:prstGeom prst="rect">
            <a:avLst/>
          </a:prstGeom>
        </p:spPr>
        <p:txBody>
          <a:bodyPr wrap="square">
            <a:spAutoFit/>
          </a:bodyPr>
          <a:lstStyle/>
          <a:p>
            <a:r>
              <a:rPr lang="en-AU" altLang="en-US" sz="2755">
                <a:latin typeface="Cambria" panose="02040503050406030204" pitchFamily="18" charset="0"/>
              </a:rPr>
              <a:t>Remember that it doesn’t matter whether q holds or not on the states where p doesn’t hold.</a:t>
            </a:r>
          </a:p>
        </p:txBody>
      </p:sp>
    </p:spTree>
    <p:extLst>
      <p:ext uri="{BB962C8B-B14F-4D97-AF65-F5344CB8AC3E}">
        <p14:creationId xmlns:p14="http://schemas.microsoft.com/office/powerpoint/2010/main" val="358821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dirty="0">
                <a:solidFill>
                  <a:schemeClr val="accent1">
                    <a:lumMod val="75000"/>
                  </a:schemeClr>
                </a:solidFill>
                <a:latin typeface="Tw Cen MT Condensed" panose="020B0606020104020203" pitchFamily="34" charset="0"/>
              </a:rPr>
              <a:t>State Transition Diagram</a:t>
            </a:r>
            <a:endParaRPr lang="en-US" sz="4330" dirty="0"/>
          </a:p>
        </p:txBody>
      </p:sp>
      <p:sp>
        <p:nvSpPr>
          <p:cNvPr id="9" name="Rectangle 8">
            <a:extLst>
              <a:ext uri="{FF2B5EF4-FFF2-40B4-BE49-F238E27FC236}">
                <a16:creationId xmlns:a16="http://schemas.microsoft.com/office/drawing/2014/main" id="{76B85009-7600-48BD-B79C-0D5080745B67}"/>
              </a:ext>
            </a:extLst>
          </p:cNvPr>
          <p:cNvSpPr/>
          <p:nvPr/>
        </p:nvSpPr>
        <p:spPr>
          <a:xfrm>
            <a:off x="7716732" y="1338795"/>
            <a:ext cx="4401312" cy="3059162"/>
          </a:xfrm>
          <a:prstGeom prst="rect">
            <a:avLst/>
          </a:prstGeom>
        </p:spPr>
        <p:txBody>
          <a:bodyPr wrap="square">
            <a:spAutoFit/>
          </a:bodyPr>
          <a:lstStyle/>
          <a:p>
            <a:r>
              <a:rPr lang="en-AU" altLang="en-US" sz="2755" dirty="0">
                <a:latin typeface="Cambria" panose="02040503050406030204" pitchFamily="18" charset="0"/>
              </a:rPr>
              <a:t>Consider this program:</a:t>
            </a:r>
          </a:p>
          <a:p>
            <a:r>
              <a:rPr lang="en-AU" altLang="en-US" sz="2755" dirty="0">
                <a:latin typeface="Cambria" panose="02040503050406030204" pitchFamily="18" charset="0"/>
              </a:rPr>
              <a:t>P1: </a:t>
            </a:r>
            <a:r>
              <a:rPr lang="en-AU" altLang="en-US" sz="2755" dirty="0" err="1">
                <a:latin typeface="Cambria" panose="02040503050406030204" pitchFamily="18" charset="0"/>
              </a:rPr>
              <a:t>int</a:t>
            </a:r>
            <a:r>
              <a:rPr lang="en-AU" altLang="en-US" sz="2755" dirty="0">
                <a:latin typeface="Cambria" panose="02040503050406030204" pitchFamily="18" charset="0"/>
              </a:rPr>
              <a:t> x = 4</a:t>
            </a:r>
          </a:p>
          <a:p>
            <a:r>
              <a:rPr lang="en-AU" altLang="en-US" sz="2755" dirty="0">
                <a:latin typeface="Cambria" panose="02040503050406030204" pitchFamily="18" charset="0"/>
              </a:rPr>
              <a:t>P2: </a:t>
            </a:r>
            <a:r>
              <a:rPr lang="en-AU" altLang="en-US" sz="2755" dirty="0" err="1">
                <a:latin typeface="Cambria" panose="02040503050406030204" pitchFamily="18" charset="0"/>
              </a:rPr>
              <a:t>boolean</a:t>
            </a:r>
            <a:r>
              <a:rPr lang="en-AU" altLang="en-US" sz="2755" dirty="0">
                <a:latin typeface="Cambria" panose="02040503050406030204" pitchFamily="18" charset="0"/>
              </a:rPr>
              <a:t> y = </a:t>
            </a:r>
            <a:r>
              <a:rPr lang="en-AU" altLang="en-US" sz="2755" dirty="0" err="1">
                <a:latin typeface="Cambria" panose="02040503050406030204" pitchFamily="18" charset="0"/>
              </a:rPr>
              <a:t>getInput</a:t>
            </a:r>
            <a:r>
              <a:rPr lang="en-AU" altLang="en-US" sz="2755" dirty="0">
                <a:latin typeface="Cambria" panose="02040503050406030204" pitchFamily="18" charset="0"/>
              </a:rPr>
              <a:t>();</a:t>
            </a:r>
          </a:p>
          <a:p>
            <a:r>
              <a:rPr lang="en-AU" altLang="en-US" sz="2755" dirty="0">
                <a:latin typeface="Cambria" panose="02040503050406030204" pitchFamily="18" charset="0"/>
              </a:rPr>
              <a:t>P3: if (y){</a:t>
            </a:r>
          </a:p>
          <a:p>
            <a:r>
              <a:rPr lang="en-AU" altLang="en-US" sz="2755" dirty="0">
                <a:latin typeface="Cambria" panose="02040503050406030204" pitchFamily="18" charset="0"/>
              </a:rPr>
              <a:t>P4: 	</a:t>
            </a:r>
            <a:r>
              <a:rPr lang="en-AU" altLang="en-US" sz="2755" dirty="0" err="1">
                <a:latin typeface="Cambria" panose="02040503050406030204" pitchFamily="18" charset="0"/>
              </a:rPr>
              <a:t>System.out.println</a:t>
            </a:r>
            <a:r>
              <a:rPr lang="en-AU" altLang="en-US" sz="2755" dirty="0">
                <a:latin typeface="Cambria" panose="02040503050406030204" pitchFamily="18" charset="0"/>
              </a:rPr>
              <a:t>(x);</a:t>
            </a:r>
          </a:p>
          <a:p>
            <a:r>
              <a:rPr lang="en-AU" altLang="en-US" sz="2755" dirty="0">
                <a:latin typeface="Cambria" panose="02040503050406030204" pitchFamily="18" charset="0"/>
              </a:rPr>
              <a:t>       }</a:t>
            </a:r>
          </a:p>
          <a:p>
            <a:r>
              <a:rPr lang="en-AU" altLang="en-US" sz="2755" dirty="0">
                <a:latin typeface="Cambria" panose="02040503050406030204" pitchFamily="18" charset="0"/>
              </a:rPr>
              <a:t>P5:  y = false;</a:t>
            </a:r>
          </a:p>
        </p:txBody>
      </p:sp>
      <p:sp>
        <p:nvSpPr>
          <p:cNvPr id="3" name="Rectangle 2"/>
          <p:cNvSpPr/>
          <p:nvPr/>
        </p:nvSpPr>
        <p:spPr>
          <a:xfrm>
            <a:off x="4376097" y="1583737"/>
            <a:ext cx="3340634" cy="73962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rPr>
              <a:t>x = 4; y = true; pc1=2</a:t>
            </a:r>
            <a:endParaRPr lang="en-GB" sz="2400" dirty="0">
              <a:solidFill>
                <a:schemeClr val="tx1"/>
              </a:solidFill>
            </a:endParaRPr>
          </a:p>
        </p:txBody>
      </p:sp>
      <p:sp>
        <p:nvSpPr>
          <p:cNvPr id="13" name="Rectangle 12"/>
          <p:cNvSpPr/>
          <p:nvPr/>
        </p:nvSpPr>
        <p:spPr>
          <a:xfrm>
            <a:off x="4475365" y="3413391"/>
            <a:ext cx="3340635" cy="73962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rPr>
              <a:t>x = 4; y = true; pc1=3</a:t>
            </a:r>
            <a:endParaRPr lang="en-GB" sz="2400" dirty="0">
              <a:solidFill>
                <a:schemeClr val="tx1"/>
              </a:solidFill>
            </a:endParaRPr>
          </a:p>
        </p:txBody>
      </p:sp>
      <p:sp>
        <p:nvSpPr>
          <p:cNvPr id="15" name="Rectangle 14"/>
          <p:cNvSpPr/>
          <p:nvPr/>
        </p:nvSpPr>
        <p:spPr>
          <a:xfrm>
            <a:off x="4895796" y="4786584"/>
            <a:ext cx="3340635" cy="73962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rPr>
              <a:t>x = 4; y = true; pc1=4</a:t>
            </a:r>
            <a:endParaRPr lang="en-GB" sz="2400" dirty="0">
              <a:solidFill>
                <a:schemeClr val="tx1"/>
              </a:solidFill>
            </a:endParaRPr>
          </a:p>
        </p:txBody>
      </p:sp>
      <p:sp>
        <p:nvSpPr>
          <p:cNvPr id="31" name="Rectangle 30"/>
          <p:cNvSpPr/>
          <p:nvPr/>
        </p:nvSpPr>
        <p:spPr>
          <a:xfrm>
            <a:off x="416280" y="3257004"/>
            <a:ext cx="3357653" cy="73962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rPr>
              <a:t>x = 4; y = false; pc1=2</a:t>
            </a:r>
            <a:endParaRPr lang="en-GB" sz="2400" dirty="0">
              <a:solidFill>
                <a:schemeClr val="tx1"/>
              </a:solidFill>
            </a:endParaRPr>
          </a:p>
        </p:txBody>
      </p:sp>
      <p:sp>
        <p:nvSpPr>
          <p:cNvPr id="38" name="Rectangle 37"/>
          <p:cNvSpPr/>
          <p:nvPr/>
        </p:nvSpPr>
        <p:spPr>
          <a:xfrm>
            <a:off x="200305" y="1680747"/>
            <a:ext cx="3340634" cy="73962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rPr>
              <a:t>x = 4; pc1=1</a:t>
            </a:r>
            <a:endParaRPr lang="en-GB" sz="2400" dirty="0">
              <a:solidFill>
                <a:schemeClr val="tx1"/>
              </a:solidFill>
            </a:endParaRPr>
          </a:p>
        </p:txBody>
      </p:sp>
      <p:cxnSp>
        <p:nvCxnSpPr>
          <p:cNvPr id="41" name="Straight Arrow Connector 40">
            <a:extLst>
              <a:ext uri="{FF2B5EF4-FFF2-40B4-BE49-F238E27FC236}">
                <a16:creationId xmlns:a16="http://schemas.microsoft.com/office/drawing/2014/main" id="{5E912E09-82D4-4FD4-AC26-F99660949762}"/>
              </a:ext>
            </a:extLst>
          </p:cNvPr>
          <p:cNvCxnSpPr>
            <a:cxnSpLocks/>
            <a:stCxn id="38" idx="3"/>
            <a:endCxn id="3" idx="1"/>
          </p:cNvCxnSpPr>
          <p:nvPr/>
        </p:nvCxnSpPr>
        <p:spPr>
          <a:xfrm flipV="1">
            <a:off x="3540940" y="1953549"/>
            <a:ext cx="835158" cy="9701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E912E09-82D4-4FD4-AC26-F99660949762}"/>
              </a:ext>
            </a:extLst>
          </p:cNvPr>
          <p:cNvCxnSpPr>
            <a:cxnSpLocks/>
            <a:stCxn id="3" idx="2"/>
            <a:endCxn id="13" idx="0"/>
          </p:cNvCxnSpPr>
          <p:nvPr/>
        </p:nvCxnSpPr>
        <p:spPr>
          <a:xfrm>
            <a:off x="6046415" y="2323360"/>
            <a:ext cx="99269" cy="1090031"/>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E912E09-82D4-4FD4-AC26-F99660949762}"/>
              </a:ext>
            </a:extLst>
          </p:cNvPr>
          <p:cNvCxnSpPr>
            <a:cxnSpLocks/>
            <a:stCxn id="38" idx="2"/>
            <a:endCxn id="31" idx="0"/>
          </p:cNvCxnSpPr>
          <p:nvPr/>
        </p:nvCxnSpPr>
        <p:spPr>
          <a:xfrm>
            <a:off x="1870622" y="2420370"/>
            <a:ext cx="224484" cy="836633"/>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788379" y="4604269"/>
            <a:ext cx="3357653" cy="73962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rPr>
              <a:t>x = 4; y = false; pc1=3</a:t>
            </a:r>
            <a:endParaRPr lang="en-GB" sz="2400" dirty="0">
              <a:solidFill>
                <a:schemeClr val="tx1"/>
              </a:solidFill>
            </a:endParaRPr>
          </a:p>
        </p:txBody>
      </p:sp>
      <p:sp>
        <p:nvSpPr>
          <p:cNvPr id="49" name="Rectangle 48"/>
          <p:cNvSpPr/>
          <p:nvPr/>
        </p:nvSpPr>
        <p:spPr>
          <a:xfrm>
            <a:off x="1063077" y="5951535"/>
            <a:ext cx="3357653" cy="73962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solidFill>
                  <a:schemeClr val="tx1"/>
                </a:solidFill>
              </a:rPr>
              <a:t>x = 4; y = false; pc1=5</a:t>
            </a:r>
            <a:endParaRPr lang="en-GB" sz="2400" dirty="0">
              <a:solidFill>
                <a:schemeClr val="tx1"/>
              </a:solidFill>
            </a:endParaRPr>
          </a:p>
        </p:txBody>
      </p:sp>
      <p:cxnSp>
        <p:nvCxnSpPr>
          <p:cNvPr id="50" name="Straight Arrow Connector 49">
            <a:extLst>
              <a:ext uri="{FF2B5EF4-FFF2-40B4-BE49-F238E27FC236}">
                <a16:creationId xmlns:a16="http://schemas.microsoft.com/office/drawing/2014/main" id="{5E912E09-82D4-4FD4-AC26-F99660949762}"/>
              </a:ext>
            </a:extLst>
          </p:cNvPr>
          <p:cNvCxnSpPr>
            <a:cxnSpLocks/>
            <a:stCxn id="13" idx="2"/>
            <a:endCxn id="15" idx="0"/>
          </p:cNvCxnSpPr>
          <p:nvPr/>
        </p:nvCxnSpPr>
        <p:spPr>
          <a:xfrm>
            <a:off x="6145684" y="4153015"/>
            <a:ext cx="420430" cy="633570"/>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5E912E09-82D4-4FD4-AC26-F99660949762}"/>
              </a:ext>
            </a:extLst>
          </p:cNvPr>
          <p:cNvCxnSpPr>
            <a:cxnSpLocks/>
            <a:stCxn id="15" idx="2"/>
            <a:endCxn id="49" idx="3"/>
          </p:cNvCxnSpPr>
          <p:nvPr/>
        </p:nvCxnSpPr>
        <p:spPr>
          <a:xfrm flipH="1">
            <a:off x="4420730" y="5526207"/>
            <a:ext cx="2145384" cy="795139"/>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E912E09-82D4-4FD4-AC26-F99660949762}"/>
              </a:ext>
            </a:extLst>
          </p:cNvPr>
          <p:cNvCxnSpPr>
            <a:cxnSpLocks/>
            <a:stCxn id="31" idx="2"/>
            <a:endCxn id="48" idx="0"/>
          </p:cNvCxnSpPr>
          <p:nvPr/>
        </p:nvCxnSpPr>
        <p:spPr>
          <a:xfrm>
            <a:off x="2095107" y="3996627"/>
            <a:ext cx="372099" cy="607643"/>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5E912E09-82D4-4FD4-AC26-F99660949762}"/>
              </a:ext>
            </a:extLst>
          </p:cNvPr>
          <p:cNvCxnSpPr>
            <a:cxnSpLocks/>
            <a:stCxn id="48" idx="2"/>
            <a:endCxn id="49" idx="0"/>
          </p:cNvCxnSpPr>
          <p:nvPr/>
        </p:nvCxnSpPr>
        <p:spPr>
          <a:xfrm>
            <a:off x="2467205" y="5343893"/>
            <a:ext cx="274698" cy="607643"/>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912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LTL Operators Overview</a:t>
            </a:r>
            <a:endParaRPr lang="en-US" sz="5314" dirty="0"/>
          </a:p>
        </p:txBody>
      </p:sp>
      <p:sp>
        <p:nvSpPr>
          <p:cNvPr id="41" name="Rectangle 40">
            <a:extLst>
              <a:ext uri="{FF2B5EF4-FFF2-40B4-BE49-F238E27FC236}">
                <a16:creationId xmlns:a16="http://schemas.microsoft.com/office/drawing/2014/main" id="{EA20A936-7484-4566-A642-D3F8D01B5A59}"/>
              </a:ext>
            </a:extLst>
          </p:cNvPr>
          <p:cNvSpPr/>
          <p:nvPr/>
        </p:nvSpPr>
        <p:spPr>
          <a:xfrm>
            <a:off x="769903" y="1440930"/>
            <a:ext cx="10671587" cy="938951"/>
          </a:xfrm>
          <a:prstGeom prst="rect">
            <a:avLst/>
          </a:prstGeom>
        </p:spPr>
        <p:txBody>
          <a:bodyPr wrap="square">
            <a:spAutoFit/>
          </a:bodyPr>
          <a:lstStyle/>
          <a:p>
            <a:r>
              <a:rPr lang="en-AU" altLang="en-US" sz="2755" b="1">
                <a:latin typeface="Cambria" panose="02040503050406030204" pitchFamily="18" charset="0"/>
              </a:rPr>
              <a:t>F</a:t>
            </a:r>
            <a:r>
              <a:rPr lang="en-AU" altLang="en-US" sz="2755">
                <a:latin typeface="Cambria" panose="02040503050406030204" pitchFamily="18" charset="0"/>
              </a:rPr>
              <a:t>(p) – p must </a:t>
            </a:r>
            <a:r>
              <a:rPr lang="en-AU" altLang="en-US" sz="2755" b="1">
                <a:latin typeface="Cambria" panose="02040503050406030204" pitchFamily="18" charset="0"/>
              </a:rPr>
              <a:t>eventually</a:t>
            </a:r>
            <a:r>
              <a:rPr lang="en-AU" altLang="en-US" sz="2755">
                <a:latin typeface="Cambria" panose="02040503050406030204" pitchFamily="18" charset="0"/>
              </a:rPr>
              <a:t> hold. There must be a state in the future where p holds.</a:t>
            </a:r>
            <a:endParaRPr lang="en-AU" altLang="en-US" sz="2755" b="1">
              <a:latin typeface="Cambria" panose="02040503050406030204" pitchFamily="18" charset="0"/>
            </a:endParaRPr>
          </a:p>
        </p:txBody>
      </p:sp>
      <p:cxnSp>
        <p:nvCxnSpPr>
          <p:cNvPr id="57" name="Straight Connector 56">
            <a:extLst>
              <a:ext uri="{FF2B5EF4-FFF2-40B4-BE49-F238E27FC236}">
                <a16:creationId xmlns:a16="http://schemas.microsoft.com/office/drawing/2014/main" id="{3EFEDD90-3BD2-4AAC-AB92-4A7527085017}"/>
              </a:ext>
            </a:extLst>
          </p:cNvPr>
          <p:cNvCxnSpPr/>
          <p:nvPr/>
        </p:nvCxnSpPr>
        <p:spPr>
          <a:xfrm>
            <a:off x="3950588" y="2142126"/>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8BF0518-7C55-4ADB-8B8B-C54A2CEA3A6F}"/>
              </a:ext>
            </a:extLst>
          </p:cNvPr>
          <p:cNvCxnSpPr/>
          <p:nvPr/>
        </p:nvCxnSpPr>
        <p:spPr>
          <a:xfrm>
            <a:off x="4748864" y="2142125"/>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9AB52B3-86AA-41DF-A1FE-321637EB5CC7}"/>
              </a:ext>
            </a:extLst>
          </p:cNvPr>
          <p:cNvCxnSpPr/>
          <p:nvPr/>
        </p:nvCxnSpPr>
        <p:spPr>
          <a:xfrm>
            <a:off x="5634224" y="2142125"/>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EC7FFC2-6C94-452E-8188-474F1EFC1088}"/>
              </a:ext>
            </a:extLst>
          </p:cNvPr>
          <p:cNvCxnSpPr/>
          <p:nvPr/>
        </p:nvCxnSpPr>
        <p:spPr>
          <a:xfrm>
            <a:off x="6490556" y="2142124"/>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675CCFD-299F-4683-9BCD-B4CA2F44F60C}"/>
              </a:ext>
            </a:extLst>
          </p:cNvPr>
          <p:cNvCxnSpPr/>
          <p:nvPr/>
        </p:nvCxnSpPr>
        <p:spPr>
          <a:xfrm>
            <a:off x="7245289" y="2142123"/>
            <a:ext cx="0" cy="928903"/>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B92FC126-F93E-4C19-95ED-CAD380BFA03F}"/>
                  </a:ext>
                </a:extLst>
              </p:cNvPr>
              <p:cNvSpPr/>
              <p:nvPr/>
            </p:nvSpPr>
            <p:spPr>
              <a:xfrm>
                <a:off x="3781451" y="3136310"/>
                <a:ext cx="694015" cy="514908"/>
              </a:xfrm>
              <a:prstGeom prst="rect">
                <a:avLst/>
              </a:prstGeom>
            </p:spPr>
            <p:txBody>
              <a:bodyPr wrap="square">
                <a:spAutoFit/>
              </a:bodyPr>
              <a:lstStyle/>
              <a:p>
                <a14:m>
                  <m:oMath xmlns:m="http://schemas.openxmlformats.org/officeDocument/2006/math">
                    <m:r>
                      <a:rPr lang="en-AU" altLang="en-US" sz="2755" i="1">
                        <a:latin typeface="Cambria Math" panose="02040503050406030204" pitchFamily="18" charset="0"/>
                        <a:ea typeface="Cambria Math" panose="02040503050406030204" pitchFamily="18" charset="0"/>
                      </a:rPr>
                      <m:t>¬</m:t>
                    </m:r>
                  </m:oMath>
                </a14:m>
                <a:r>
                  <a:rPr lang="en-AU" altLang="en-US" sz="2755">
                    <a:latin typeface="Cambria" panose="02040503050406030204" pitchFamily="18" charset="0"/>
                  </a:rPr>
                  <a:t>p</a:t>
                </a:r>
              </a:p>
            </p:txBody>
          </p:sp>
        </mc:Choice>
        <mc:Fallback xmlns="">
          <p:sp>
            <p:nvSpPr>
              <p:cNvPr id="62" name="Rectangle 61">
                <a:extLst>
                  <a:ext uri="{FF2B5EF4-FFF2-40B4-BE49-F238E27FC236}">
                    <a16:creationId xmlns:a16="http://schemas.microsoft.com/office/drawing/2014/main" id="{B92FC126-F93E-4C19-95ED-CAD380BFA03F}"/>
                  </a:ext>
                </a:extLst>
              </p:cNvPr>
              <p:cNvSpPr>
                <a:spLocks noRot="1" noChangeAspect="1" noMove="1" noResize="1" noEditPoints="1" noAdjustHandles="1" noChangeArrowheads="1" noChangeShapeType="1" noTextEdit="1"/>
              </p:cNvSpPr>
              <p:nvPr/>
            </p:nvSpPr>
            <p:spPr>
              <a:xfrm>
                <a:off x="3781451" y="3136310"/>
                <a:ext cx="694015" cy="514908"/>
              </a:xfrm>
              <a:prstGeom prst="rect">
                <a:avLst/>
              </a:prstGeom>
              <a:blipFill>
                <a:blip r:embed="rId2"/>
                <a:stretch>
                  <a:fillRect t="-10588" r="-9649" b="-30588"/>
                </a:stretch>
              </a:blipFill>
            </p:spPr>
            <p:txBody>
              <a:bodyPr/>
              <a:lstStyle/>
              <a:p>
                <a:r>
                  <a:rPr lang="en-AU">
                    <a:noFill/>
                  </a:rPr>
                  <a:t> </a:t>
                </a:r>
              </a:p>
            </p:txBody>
          </p:sp>
        </mc:Fallback>
      </mc:AlternateContent>
      <p:sp>
        <p:nvSpPr>
          <p:cNvPr id="65" name="Rectangle 64">
            <a:extLst>
              <a:ext uri="{FF2B5EF4-FFF2-40B4-BE49-F238E27FC236}">
                <a16:creationId xmlns:a16="http://schemas.microsoft.com/office/drawing/2014/main" id="{F40E38DE-BA1A-467B-BEBF-3E1316C14782}"/>
              </a:ext>
            </a:extLst>
          </p:cNvPr>
          <p:cNvSpPr/>
          <p:nvPr/>
        </p:nvSpPr>
        <p:spPr>
          <a:xfrm>
            <a:off x="6314016" y="3147766"/>
            <a:ext cx="469192" cy="514908"/>
          </a:xfrm>
          <a:prstGeom prst="rect">
            <a:avLst/>
          </a:prstGeom>
        </p:spPr>
        <p:txBody>
          <a:bodyPr wrap="square">
            <a:spAutoFit/>
          </a:bodyPr>
          <a:lstStyle/>
          <a:p>
            <a:r>
              <a:rPr lang="en-AU" altLang="en-US" sz="2755" b="1">
                <a:latin typeface="Cambria" panose="02040503050406030204" pitchFamily="18" charset="0"/>
              </a:rPr>
              <a:t>p</a:t>
            </a:r>
          </a:p>
        </p:txBody>
      </p:sp>
      <p:cxnSp>
        <p:nvCxnSpPr>
          <p:cNvPr id="67" name="Straight Connector 66">
            <a:extLst>
              <a:ext uri="{FF2B5EF4-FFF2-40B4-BE49-F238E27FC236}">
                <a16:creationId xmlns:a16="http://schemas.microsoft.com/office/drawing/2014/main" id="{ECDB0C6E-4E6C-4832-B868-97FC2A8EB055}"/>
              </a:ext>
            </a:extLst>
          </p:cNvPr>
          <p:cNvCxnSpPr>
            <a:cxnSpLocks/>
          </p:cNvCxnSpPr>
          <p:nvPr/>
        </p:nvCxnSpPr>
        <p:spPr>
          <a:xfrm>
            <a:off x="3633419" y="2626106"/>
            <a:ext cx="3948066"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81194CAE-759C-4749-8A97-0C3AD1DFC8BE}"/>
                  </a:ext>
                </a:extLst>
              </p:cNvPr>
              <p:cNvSpPr/>
              <p:nvPr/>
            </p:nvSpPr>
            <p:spPr>
              <a:xfrm>
                <a:off x="4475466" y="3136310"/>
                <a:ext cx="694015" cy="514908"/>
              </a:xfrm>
              <a:prstGeom prst="rect">
                <a:avLst/>
              </a:prstGeom>
            </p:spPr>
            <p:txBody>
              <a:bodyPr wrap="square">
                <a:spAutoFit/>
              </a:bodyPr>
              <a:lstStyle/>
              <a:p>
                <a14:m>
                  <m:oMath xmlns:m="http://schemas.openxmlformats.org/officeDocument/2006/math">
                    <m:r>
                      <a:rPr lang="en-AU" altLang="en-US" sz="2755" i="1">
                        <a:latin typeface="Cambria Math" panose="02040503050406030204" pitchFamily="18" charset="0"/>
                        <a:ea typeface="Cambria Math" panose="02040503050406030204" pitchFamily="18" charset="0"/>
                      </a:rPr>
                      <m:t>¬</m:t>
                    </m:r>
                  </m:oMath>
                </a14:m>
                <a:r>
                  <a:rPr lang="en-AU" altLang="en-US" sz="2755">
                    <a:latin typeface="Cambria" panose="02040503050406030204" pitchFamily="18" charset="0"/>
                  </a:rPr>
                  <a:t>p</a:t>
                </a:r>
              </a:p>
            </p:txBody>
          </p:sp>
        </mc:Choice>
        <mc:Fallback xmlns="">
          <p:sp>
            <p:nvSpPr>
              <p:cNvPr id="68" name="Rectangle 67">
                <a:extLst>
                  <a:ext uri="{FF2B5EF4-FFF2-40B4-BE49-F238E27FC236}">
                    <a16:creationId xmlns:a16="http://schemas.microsoft.com/office/drawing/2014/main" id="{81194CAE-759C-4749-8A97-0C3AD1DFC8BE}"/>
                  </a:ext>
                </a:extLst>
              </p:cNvPr>
              <p:cNvSpPr>
                <a:spLocks noRot="1" noChangeAspect="1" noMove="1" noResize="1" noEditPoints="1" noAdjustHandles="1" noChangeArrowheads="1" noChangeShapeType="1" noTextEdit="1"/>
              </p:cNvSpPr>
              <p:nvPr/>
            </p:nvSpPr>
            <p:spPr>
              <a:xfrm>
                <a:off x="4475466" y="3136310"/>
                <a:ext cx="694015" cy="514908"/>
              </a:xfrm>
              <a:prstGeom prst="rect">
                <a:avLst/>
              </a:prstGeom>
              <a:blipFill>
                <a:blip r:embed="rId3"/>
                <a:stretch>
                  <a:fillRect t="-10588" r="-9649" b="-3058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9F866B11-2013-40EB-86F9-0880B8C5D7EB}"/>
                  </a:ext>
                </a:extLst>
              </p:cNvPr>
              <p:cNvSpPr/>
              <p:nvPr/>
            </p:nvSpPr>
            <p:spPr>
              <a:xfrm>
                <a:off x="5287216" y="3136310"/>
                <a:ext cx="694015" cy="514908"/>
              </a:xfrm>
              <a:prstGeom prst="rect">
                <a:avLst/>
              </a:prstGeom>
            </p:spPr>
            <p:txBody>
              <a:bodyPr wrap="square">
                <a:spAutoFit/>
              </a:bodyPr>
              <a:lstStyle/>
              <a:p>
                <a14:m>
                  <m:oMath xmlns:m="http://schemas.openxmlformats.org/officeDocument/2006/math">
                    <m:r>
                      <a:rPr lang="en-AU" altLang="en-US" sz="2755" i="1">
                        <a:latin typeface="Cambria Math" panose="02040503050406030204" pitchFamily="18" charset="0"/>
                        <a:ea typeface="Cambria Math" panose="02040503050406030204" pitchFamily="18" charset="0"/>
                      </a:rPr>
                      <m:t>¬</m:t>
                    </m:r>
                  </m:oMath>
                </a14:m>
                <a:r>
                  <a:rPr lang="en-AU" altLang="en-US" sz="2755">
                    <a:latin typeface="Cambria" panose="02040503050406030204" pitchFamily="18" charset="0"/>
                  </a:rPr>
                  <a:t>p</a:t>
                </a:r>
              </a:p>
            </p:txBody>
          </p:sp>
        </mc:Choice>
        <mc:Fallback xmlns="">
          <p:sp>
            <p:nvSpPr>
              <p:cNvPr id="69" name="Rectangle 68">
                <a:extLst>
                  <a:ext uri="{FF2B5EF4-FFF2-40B4-BE49-F238E27FC236}">
                    <a16:creationId xmlns:a16="http://schemas.microsoft.com/office/drawing/2014/main" id="{9F866B11-2013-40EB-86F9-0880B8C5D7EB}"/>
                  </a:ext>
                </a:extLst>
              </p:cNvPr>
              <p:cNvSpPr>
                <a:spLocks noRot="1" noChangeAspect="1" noMove="1" noResize="1" noEditPoints="1" noAdjustHandles="1" noChangeArrowheads="1" noChangeShapeType="1" noTextEdit="1"/>
              </p:cNvSpPr>
              <p:nvPr/>
            </p:nvSpPr>
            <p:spPr>
              <a:xfrm>
                <a:off x="5287216" y="3136310"/>
                <a:ext cx="694015" cy="514908"/>
              </a:xfrm>
              <a:prstGeom prst="rect">
                <a:avLst/>
              </a:prstGeom>
              <a:blipFill>
                <a:blip r:embed="rId4"/>
                <a:stretch>
                  <a:fillRect t="-10588" r="-9649" b="-30588"/>
                </a:stretch>
              </a:blipFill>
            </p:spPr>
            <p:txBody>
              <a:bodyPr/>
              <a:lstStyle/>
              <a:p>
                <a:r>
                  <a:rPr lang="en-AU">
                    <a:noFill/>
                  </a:rPr>
                  <a:t> </a:t>
                </a:r>
              </a:p>
            </p:txBody>
          </p:sp>
        </mc:Fallback>
      </mc:AlternateContent>
      <p:sp>
        <p:nvSpPr>
          <p:cNvPr id="26" name="Rectangle 25">
            <a:extLst>
              <a:ext uri="{FF2B5EF4-FFF2-40B4-BE49-F238E27FC236}">
                <a16:creationId xmlns:a16="http://schemas.microsoft.com/office/drawing/2014/main" id="{4AB76D4A-FEF0-41DC-86DB-7C924E378B98}"/>
              </a:ext>
            </a:extLst>
          </p:cNvPr>
          <p:cNvSpPr/>
          <p:nvPr/>
        </p:nvSpPr>
        <p:spPr>
          <a:xfrm>
            <a:off x="561583" y="3685896"/>
            <a:ext cx="10671587" cy="514908"/>
          </a:xfrm>
          <a:prstGeom prst="rect">
            <a:avLst/>
          </a:prstGeom>
        </p:spPr>
        <p:txBody>
          <a:bodyPr wrap="square">
            <a:spAutoFit/>
          </a:bodyPr>
          <a:lstStyle/>
          <a:p>
            <a:r>
              <a:rPr lang="en-AU" altLang="en-US" sz="2755" b="1">
                <a:latin typeface="Cambria" panose="02040503050406030204" pitchFamily="18" charset="0"/>
              </a:rPr>
              <a:t>G</a:t>
            </a:r>
            <a:r>
              <a:rPr lang="en-AU" altLang="en-US" sz="2755">
                <a:latin typeface="Cambria" panose="02040503050406030204" pitchFamily="18" charset="0"/>
              </a:rPr>
              <a:t>(p =&gt; </a:t>
            </a:r>
            <a:r>
              <a:rPr lang="en-AU" altLang="en-US" sz="2755" b="1">
                <a:latin typeface="Cambria" panose="02040503050406030204" pitchFamily="18" charset="0"/>
              </a:rPr>
              <a:t>F</a:t>
            </a:r>
            <a:r>
              <a:rPr lang="en-AU" altLang="en-US" sz="2755">
                <a:latin typeface="Cambria" panose="02040503050406030204" pitchFamily="18" charset="0"/>
              </a:rPr>
              <a:t>(q)) – on every state, if p holds then eventually q holds.</a:t>
            </a:r>
            <a:endParaRPr lang="en-AU" altLang="en-US" sz="2755" b="1">
              <a:latin typeface="Cambria" panose="02040503050406030204" pitchFamily="18" charset="0"/>
            </a:endParaRPr>
          </a:p>
        </p:txBody>
      </p:sp>
      <p:cxnSp>
        <p:nvCxnSpPr>
          <p:cNvPr id="27" name="Straight Connector 26">
            <a:extLst>
              <a:ext uri="{FF2B5EF4-FFF2-40B4-BE49-F238E27FC236}">
                <a16:creationId xmlns:a16="http://schemas.microsoft.com/office/drawing/2014/main" id="{C3842D5E-3952-47C3-AB6F-47940CF3B143}"/>
              </a:ext>
            </a:extLst>
          </p:cNvPr>
          <p:cNvCxnSpPr/>
          <p:nvPr/>
        </p:nvCxnSpPr>
        <p:spPr>
          <a:xfrm>
            <a:off x="3742268" y="4387092"/>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089E539-4D2D-4645-8FA2-1DF87FDE15BE}"/>
              </a:ext>
            </a:extLst>
          </p:cNvPr>
          <p:cNvCxnSpPr/>
          <p:nvPr/>
        </p:nvCxnSpPr>
        <p:spPr>
          <a:xfrm>
            <a:off x="4540545" y="438709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30556EF-9FE8-4AEA-8F28-7C8C1A900818}"/>
              </a:ext>
            </a:extLst>
          </p:cNvPr>
          <p:cNvCxnSpPr/>
          <p:nvPr/>
        </p:nvCxnSpPr>
        <p:spPr>
          <a:xfrm>
            <a:off x="5425904" y="438709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760EE23-B1ED-43A3-A32B-512E139AB625}"/>
              </a:ext>
            </a:extLst>
          </p:cNvPr>
          <p:cNvCxnSpPr/>
          <p:nvPr/>
        </p:nvCxnSpPr>
        <p:spPr>
          <a:xfrm>
            <a:off x="6282237" y="4387090"/>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D7AD8D0-6D79-45D1-BADD-F7B34F9AA45E}"/>
              </a:ext>
            </a:extLst>
          </p:cNvPr>
          <p:cNvCxnSpPr/>
          <p:nvPr/>
        </p:nvCxnSpPr>
        <p:spPr>
          <a:xfrm>
            <a:off x="7036970" y="4387089"/>
            <a:ext cx="0" cy="928903"/>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267F9836-C253-4A6C-864B-9EBE7B64FEE4}"/>
                  </a:ext>
                </a:extLst>
              </p:cNvPr>
              <p:cNvSpPr/>
              <p:nvPr/>
            </p:nvSpPr>
            <p:spPr>
              <a:xfrm>
                <a:off x="3573132" y="5381276"/>
                <a:ext cx="694015" cy="514908"/>
              </a:xfrm>
              <a:prstGeom prst="rect">
                <a:avLst/>
              </a:prstGeom>
            </p:spPr>
            <p:txBody>
              <a:bodyPr wrap="square">
                <a:spAutoFit/>
              </a:bodyPr>
              <a:lstStyle/>
              <a:p>
                <a14:m>
                  <m:oMath xmlns:m="http://schemas.openxmlformats.org/officeDocument/2006/math">
                    <m:r>
                      <a:rPr lang="en-AU" altLang="en-US" sz="2755" i="1">
                        <a:latin typeface="Cambria Math" panose="02040503050406030204" pitchFamily="18" charset="0"/>
                        <a:ea typeface="Cambria Math" panose="02040503050406030204" pitchFamily="18" charset="0"/>
                      </a:rPr>
                      <m:t>¬</m:t>
                    </m:r>
                  </m:oMath>
                </a14:m>
                <a:r>
                  <a:rPr lang="en-AU" altLang="en-US" sz="2755">
                    <a:latin typeface="Cambria" panose="02040503050406030204" pitchFamily="18" charset="0"/>
                  </a:rPr>
                  <a:t>p</a:t>
                </a:r>
              </a:p>
            </p:txBody>
          </p:sp>
        </mc:Choice>
        <mc:Fallback xmlns="">
          <p:sp>
            <p:nvSpPr>
              <p:cNvPr id="32" name="Rectangle 31">
                <a:extLst>
                  <a:ext uri="{FF2B5EF4-FFF2-40B4-BE49-F238E27FC236}">
                    <a16:creationId xmlns:a16="http://schemas.microsoft.com/office/drawing/2014/main" id="{267F9836-C253-4A6C-864B-9EBE7B64FEE4}"/>
                  </a:ext>
                </a:extLst>
              </p:cNvPr>
              <p:cNvSpPr>
                <a:spLocks noRot="1" noChangeAspect="1" noMove="1" noResize="1" noEditPoints="1" noAdjustHandles="1" noChangeArrowheads="1" noChangeShapeType="1" noTextEdit="1"/>
              </p:cNvSpPr>
              <p:nvPr/>
            </p:nvSpPr>
            <p:spPr>
              <a:xfrm>
                <a:off x="3573132" y="5381276"/>
                <a:ext cx="694015" cy="514908"/>
              </a:xfrm>
              <a:prstGeom prst="rect">
                <a:avLst/>
              </a:prstGeom>
              <a:blipFill>
                <a:blip r:embed="rId5"/>
                <a:stretch>
                  <a:fillRect t="-10714" r="-9649" b="-32143"/>
                </a:stretch>
              </a:blipFill>
            </p:spPr>
            <p:txBody>
              <a:bodyPr/>
              <a:lstStyle/>
              <a:p>
                <a:r>
                  <a:rPr lang="en-AU">
                    <a:noFill/>
                  </a:rPr>
                  <a:t> </a:t>
                </a:r>
              </a:p>
            </p:txBody>
          </p:sp>
        </mc:Fallback>
      </mc:AlternateContent>
      <p:cxnSp>
        <p:nvCxnSpPr>
          <p:cNvPr id="34" name="Straight Connector 33">
            <a:extLst>
              <a:ext uri="{FF2B5EF4-FFF2-40B4-BE49-F238E27FC236}">
                <a16:creationId xmlns:a16="http://schemas.microsoft.com/office/drawing/2014/main" id="{0788125C-EECC-4825-93FD-2EE02FC2B2E4}"/>
              </a:ext>
            </a:extLst>
          </p:cNvPr>
          <p:cNvCxnSpPr>
            <a:cxnSpLocks/>
          </p:cNvCxnSpPr>
          <p:nvPr/>
        </p:nvCxnSpPr>
        <p:spPr>
          <a:xfrm>
            <a:off x="3425100" y="4871072"/>
            <a:ext cx="3948066"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3C5A3183-ABAE-4831-8814-80B654DCBFF9}"/>
              </a:ext>
            </a:extLst>
          </p:cNvPr>
          <p:cNvSpPr/>
          <p:nvPr/>
        </p:nvSpPr>
        <p:spPr>
          <a:xfrm>
            <a:off x="4267147" y="5381276"/>
            <a:ext cx="694015" cy="514908"/>
          </a:xfrm>
          <a:prstGeom prst="rect">
            <a:avLst/>
          </a:prstGeom>
        </p:spPr>
        <p:txBody>
          <a:bodyPr wrap="square">
            <a:spAutoFit/>
          </a:bodyPr>
          <a:lstStyle/>
          <a:p>
            <a:r>
              <a:rPr lang="en-AU" altLang="en-US" sz="2755">
                <a:latin typeface="Cambria" panose="02040503050406030204" pitchFamily="18" charset="0"/>
              </a:rPr>
              <a:t>  </a:t>
            </a:r>
            <a:r>
              <a:rPr lang="en-AU" altLang="en-US" sz="2755" b="1">
                <a:solidFill>
                  <a:srgbClr val="FF0000"/>
                </a:solidFill>
                <a:latin typeface="Cambria" panose="02040503050406030204" pitchFamily="18" charset="0"/>
              </a:rPr>
              <a:t>p</a:t>
            </a:r>
          </a:p>
        </p:txBody>
      </p: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638A18E7-12C3-4653-BE16-B65C90518448}"/>
                  </a:ext>
                </a:extLst>
              </p:cNvPr>
              <p:cNvSpPr/>
              <p:nvPr/>
            </p:nvSpPr>
            <p:spPr>
              <a:xfrm>
                <a:off x="5078897" y="5381276"/>
                <a:ext cx="694015" cy="514908"/>
              </a:xfrm>
              <a:prstGeom prst="rect">
                <a:avLst/>
              </a:prstGeom>
            </p:spPr>
            <p:txBody>
              <a:bodyPr wrap="square">
                <a:spAutoFit/>
              </a:bodyPr>
              <a:lstStyle/>
              <a:p>
                <a14:m>
                  <m:oMath xmlns:m="http://schemas.openxmlformats.org/officeDocument/2006/math">
                    <m:r>
                      <a:rPr lang="en-AU" altLang="en-US" sz="2755" i="1">
                        <a:latin typeface="Cambria Math" panose="02040503050406030204" pitchFamily="18" charset="0"/>
                        <a:ea typeface="Cambria Math" panose="02040503050406030204" pitchFamily="18" charset="0"/>
                      </a:rPr>
                      <m:t>¬</m:t>
                    </m:r>
                  </m:oMath>
                </a14:m>
                <a:r>
                  <a:rPr lang="en-AU" altLang="en-US" sz="2755">
                    <a:latin typeface="Cambria" panose="02040503050406030204" pitchFamily="18" charset="0"/>
                  </a:rPr>
                  <a:t>p</a:t>
                </a:r>
              </a:p>
            </p:txBody>
          </p:sp>
        </mc:Choice>
        <mc:Fallback xmlns="">
          <p:sp>
            <p:nvSpPr>
              <p:cNvPr id="36" name="Rectangle 35">
                <a:extLst>
                  <a:ext uri="{FF2B5EF4-FFF2-40B4-BE49-F238E27FC236}">
                    <a16:creationId xmlns:a16="http://schemas.microsoft.com/office/drawing/2014/main" id="{638A18E7-12C3-4653-BE16-B65C90518448}"/>
                  </a:ext>
                </a:extLst>
              </p:cNvPr>
              <p:cNvSpPr>
                <a:spLocks noRot="1" noChangeAspect="1" noMove="1" noResize="1" noEditPoints="1" noAdjustHandles="1" noChangeArrowheads="1" noChangeShapeType="1" noTextEdit="1"/>
              </p:cNvSpPr>
              <p:nvPr/>
            </p:nvSpPr>
            <p:spPr>
              <a:xfrm>
                <a:off x="5078897" y="5381276"/>
                <a:ext cx="694015" cy="514908"/>
              </a:xfrm>
              <a:prstGeom prst="rect">
                <a:avLst/>
              </a:prstGeom>
              <a:blipFill>
                <a:blip r:embed="rId6"/>
                <a:stretch>
                  <a:fillRect t="-10714" r="-9649" b="-3214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8B9E7A79-F7BF-47D5-8DC9-4FFF5E0535A6}"/>
                  </a:ext>
                </a:extLst>
              </p:cNvPr>
              <p:cNvSpPr/>
              <p:nvPr/>
            </p:nvSpPr>
            <p:spPr>
              <a:xfrm>
                <a:off x="3573132" y="5928863"/>
                <a:ext cx="694015" cy="514908"/>
              </a:xfrm>
              <a:prstGeom prst="rect">
                <a:avLst/>
              </a:prstGeom>
            </p:spPr>
            <p:txBody>
              <a:bodyPr wrap="square">
                <a:spAutoFit/>
              </a:bodyPr>
              <a:lstStyle/>
              <a:p>
                <a14:m>
                  <m:oMath xmlns:m="http://schemas.openxmlformats.org/officeDocument/2006/math">
                    <m:r>
                      <a:rPr lang="en-AU" altLang="en-US" sz="2755" i="1">
                        <a:latin typeface="Cambria Math" panose="02040503050406030204" pitchFamily="18" charset="0"/>
                        <a:ea typeface="Cambria Math" panose="02040503050406030204" pitchFamily="18" charset="0"/>
                      </a:rPr>
                      <m:t>¬</m:t>
                    </m:r>
                  </m:oMath>
                </a14:m>
                <a:r>
                  <a:rPr lang="en-AU" altLang="en-US" sz="2755">
                    <a:latin typeface="Cambria" panose="02040503050406030204" pitchFamily="18" charset="0"/>
                  </a:rPr>
                  <a:t>q</a:t>
                </a:r>
              </a:p>
            </p:txBody>
          </p:sp>
        </mc:Choice>
        <mc:Fallback xmlns="">
          <p:sp>
            <p:nvSpPr>
              <p:cNvPr id="37" name="Rectangle 36">
                <a:extLst>
                  <a:ext uri="{FF2B5EF4-FFF2-40B4-BE49-F238E27FC236}">
                    <a16:creationId xmlns:a16="http://schemas.microsoft.com/office/drawing/2014/main" id="{8B9E7A79-F7BF-47D5-8DC9-4FFF5E0535A6}"/>
                  </a:ext>
                </a:extLst>
              </p:cNvPr>
              <p:cNvSpPr>
                <a:spLocks noRot="1" noChangeAspect="1" noMove="1" noResize="1" noEditPoints="1" noAdjustHandles="1" noChangeArrowheads="1" noChangeShapeType="1" noTextEdit="1"/>
              </p:cNvSpPr>
              <p:nvPr/>
            </p:nvSpPr>
            <p:spPr>
              <a:xfrm>
                <a:off x="3573132" y="5928863"/>
                <a:ext cx="694015" cy="514908"/>
              </a:xfrm>
              <a:prstGeom prst="rect">
                <a:avLst/>
              </a:prstGeom>
              <a:blipFill>
                <a:blip r:embed="rId7"/>
                <a:stretch>
                  <a:fillRect t="-10714" r="-8772" b="-32143"/>
                </a:stretch>
              </a:blipFill>
            </p:spPr>
            <p:txBody>
              <a:bodyPr/>
              <a:lstStyle/>
              <a:p>
                <a:r>
                  <a:rPr lang="en-AU">
                    <a:noFill/>
                  </a:rPr>
                  <a:t> </a:t>
                </a:r>
              </a:p>
            </p:txBody>
          </p:sp>
        </mc:Fallback>
      </mc:AlternateContent>
      <p:sp>
        <p:nvSpPr>
          <p:cNvPr id="38" name="Rectangle 37">
            <a:extLst>
              <a:ext uri="{FF2B5EF4-FFF2-40B4-BE49-F238E27FC236}">
                <a16:creationId xmlns:a16="http://schemas.microsoft.com/office/drawing/2014/main" id="{B99A3B92-F266-40EB-AB31-D19AB2D932AD}"/>
              </a:ext>
            </a:extLst>
          </p:cNvPr>
          <p:cNvSpPr/>
          <p:nvPr/>
        </p:nvSpPr>
        <p:spPr>
          <a:xfrm>
            <a:off x="6105697" y="5940319"/>
            <a:ext cx="469192" cy="514908"/>
          </a:xfrm>
          <a:prstGeom prst="rect">
            <a:avLst/>
          </a:prstGeom>
        </p:spPr>
        <p:txBody>
          <a:bodyPr wrap="square">
            <a:spAutoFit/>
          </a:bodyPr>
          <a:lstStyle/>
          <a:p>
            <a:r>
              <a:rPr lang="en-AU" altLang="en-US" sz="2755" b="1">
                <a:solidFill>
                  <a:srgbClr val="FF0000"/>
                </a:solidFill>
                <a:latin typeface="Cambria" panose="02040503050406030204" pitchFamily="18" charset="0"/>
              </a:rPr>
              <a:t>q</a:t>
            </a:r>
          </a:p>
        </p:txBody>
      </p:sp>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5B6D5411-9FC5-44F8-B3C7-AE961D5AF8BC}"/>
                  </a:ext>
                </a:extLst>
              </p:cNvPr>
              <p:cNvSpPr/>
              <p:nvPr/>
            </p:nvSpPr>
            <p:spPr>
              <a:xfrm>
                <a:off x="5078897" y="5928863"/>
                <a:ext cx="694015" cy="514908"/>
              </a:xfrm>
              <a:prstGeom prst="rect">
                <a:avLst/>
              </a:prstGeom>
            </p:spPr>
            <p:txBody>
              <a:bodyPr wrap="square">
                <a:spAutoFit/>
              </a:bodyPr>
              <a:lstStyle/>
              <a:p>
                <a14:m>
                  <m:oMath xmlns:m="http://schemas.openxmlformats.org/officeDocument/2006/math">
                    <m:r>
                      <a:rPr lang="en-AU" altLang="en-US" sz="2755" i="1">
                        <a:latin typeface="Cambria Math" panose="02040503050406030204" pitchFamily="18" charset="0"/>
                        <a:ea typeface="Cambria Math" panose="02040503050406030204" pitchFamily="18" charset="0"/>
                      </a:rPr>
                      <m:t>¬</m:t>
                    </m:r>
                  </m:oMath>
                </a14:m>
                <a:r>
                  <a:rPr lang="en-AU" altLang="en-US" sz="2755">
                    <a:latin typeface="Cambria" panose="02040503050406030204" pitchFamily="18" charset="0"/>
                  </a:rPr>
                  <a:t>q</a:t>
                </a:r>
              </a:p>
            </p:txBody>
          </p:sp>
        </mc:Choice>
        <mc:Fallback xmlns="">
          <p:sp>
            <p:nvSpPr>
              <p:cNvPr id="40" name="Rectangle 39">
                <a:extLst>
                  <a:ext uri="{FF2B5EF4-FFF2-40B4-BE49-F238E27FC236}">
                    <a16:creationId xmlns:a16="http://schemas.microsoft.com/office/drawing/2014/main" id="{5B6D5411-9FC5-44F8-B3C7-AE961D5AF8BC}"/>
                  </a:ext>
                </a:extLst>
              </p:cNvPr>
              <p:cNvSpPr>
                <a:spLocks noRot="1" noChangeAspect="1" noMove="1" noResize="1" noEditPoints="1" noAdjustHandles="1" noChangeArrowheads="1" noChangeShapeType="1" noTextEdit="1"/>
              </p:cNvSpPr>
              <p:nvPr/>
            </p:nvSpPr>
            <p:spPr>
              <a:xfrm>
                <a:off x="5078897" y="5928863"/>
                <a:ext cx="694015" cy="514908"/>
              </a:xfrm>
              <a:prstGeom prst="rect">
                <a:avLst/>
              </a:prstGeom>
              <a:blipFill>
                <a:blip r:embed="rId8"/>
                <a:stretch>
                  <a:fillRect t="-10714" r="-8772" b="-3214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8C4066DB-C8A9-403A-B3CD-A8D1FC2664BF}"/>
                  </a:ext>
                </a:extLst>
              </p:cNvPr>
              <p:cNvSpPr/>
              <p:nvPr/>
            </p:nvSpPr>
            <p:spPr>
              <a:xfrm>
                <a:off x="6738710" y="5425411"/>
                <a:ext cx="694015" cy="514908"/>
              </a:xfrm>
              <a:prstGeom prst="rect">
                <a:avLst/>
              </a:prstGeom>
            </p:spPr>
            <p:txBody>
              <a:bodyPr wrap="square">
                <a:spAutoFit/>
              </a:bodyPr>
              <a:lstStyle/>
              <a:p>
                <a14:m>
                  <m:oMath xmlns:m="http://schemas.openxmlformats.org/officeDocument/2006/math">
                    <m:r>
                      <a:rPr lang="en-AU" altLang="en-US" sz="2755" i="1">
                        <a:latin typeface="Cambria Math" panose="02040503050406030204" pitchFamily="18" charset="0"/>
                        <a:ea typeface="Cambria Math" panose="02040503050406030204" pitchFamily="18" charset="0"/>
                      </a:rPr>
                      <m:t>¬</m:t>
                    </m:r>
                  </m:oMath>
                </a14:m>
                <a:r>
                  <a:rPr lang="en-AU" altLang="en-US" sz="2755">
                    <a:latin typeface="Cambria" panose="02040503050406030204" pitchFamily="18" charset="0"/>
                  </a:rPr>
                  <a:t>p</a:t>
                </a:r>
              </a:p>
            </p:txBody>
          </p:sp>
        </mc:Choice>
        <mc:Fallback xmlns="">
          <p:sp>
            <p:nvSpPr>
              <p:cNvPr id="42" name="Rectangle 41">
                <a:extLst>
                  <a:ext uri="{FF2B5EF4-FFF2-40B4-BE49-F238E27FC236}">
                    <a16:creationId xmlns:a16="http://schemas.microsoft.com/office/drawing/2014/main" id="{8C4066DB-C8A9-403A-B3CD-A8D1FC2664BF}"/>
                  </a:ext>
                </a:extLst>
              </p:cNvPr>
              <p:cNvSpPr>
                <a:spLocks noRot="1" noChangeAspect="1" noMove="1" noResize="1" noEditPoints="1" noAdjustHandles="1" noChangeArrowheads="1" noChangeShapeType="1" noTextEdit="1"/>
              </p:cNvSpPr>
              <p:nvPr/>
            </p:nvSpPr>
            <p:spPr>
              <a:xfrm>
                <a:off x="6738710" y="5425411"/>
                <a:ext cx="694015" cy="514908"/>
              </a:xfrm>
              <a:prstGeom prst="rect">
                <a:avLst/>
              </a:prstGeom>
              <a:blipFill>
                <a:blip r:embed="rId9"/>
                <a:stretch>
                  <a:fillRect t="-10714" r="-9649" b="-3214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CE802C6A-B7D1-40D8-AC8C-2FC037514CD1}"/>
                  </a:ext>
                </a:extLst>
              </p:cNvPr>
              <p:cNvSpPr/>
              <p:nvPr/>
            </p:nvSpPr>
            <p:spPr>
              <a:xfrm>
                <a:off x="6738710" y="5870329"/>
                <a:ext cx="694015" cy="514908"/>
              </a:xfrm>
              <a:prstGeom prst="rect">
                <a:avLst/>
              </a:prstGeom>
            </p:spPr>
            <p:txBody>
              <a:bodyPr wrap="square">
                <a:spAutoFit/>
              </a:bodyPr>
              <a:lstStyle/>
              <a:p>
                <a14:m>
                  <m:oMath xmlns:m="http://schemas.openxmlformats.org/officeDocument/2006/math">
                    <m:r>
                      <a:rPr lang="en-AU" altLang="en-US" sz="2755" i="1">
                        <a:latin typeface="Cambria Math" panose="02040503050406030204" pitchFamily="18" charset="0"/>
                        <a:ea typeface="Cambria Math" panose="02040503050406030204" pitchFamily="18" charset="0"/>
                      </a:rPr>
                      <m:t>¬</m:t>
                    </m:r>
                  </m:oMath>
                </a14:m>
                <a:r>
                  <a:rPr lang="en-AU" altLang="en-US" sz="2755">
                    <a:latin typeface="Cambria" panose="02040503050406030204" pitchFamily="18" charset="0"/>
                  </a:rPr>
                  <a:t>q</a:t>
                </a:r>
              </a:p>
            </p:txBody>
          </p:sp>
        </mc:Choice>
        <mc:Fallback xmlns="">
          <p:sp>
            <p:nvSpPr>
              <p:cNvPr id="43" name="Rectangle 42">
                <a:extLst>
                  <a:ext uri="{FF2B5EF4-FFF2-40B4-BE49-F238E27FC236}">
                    <a16:creationId xmlns:a16="http://schemas.microsoft.com/office/drawing/2014/main" id="{CE802C6A-B7D1-40D8-AC8C-2FC037514CD1}"/>
                  </a:ext>
                </a:extLst>
              </p:cNvPr>
              <p:cNvSpPr>
                <a:spLocks noRot="1" noChangeAspect="1" noMove="1" noResize="1" noEditPoints="1" noAdjustHandles="1" noChangeArrowheads="1" noChangeShapeType="1" noTextEdit="1"/>
              </p:cNvSpPr>
              <p:nvPr/>
            </p:nvSpPr>
            <p:spPr>
              <a:xfrm>
                <a:off x="6738710" y="5870329"/>
                <a:ext cx="694015" cy="514908"/>
              </a:xfrm>
              <a:prstGeom prst="rect">
                <a:avLst/>
              </a:prstGeom>
              <a:blipFill>
                <a:blip r:embed="rId10"/>
                <a:stretch>
                  <a:fillRect t="-10714" r="-8772" b="-32143"/>
                </a:stretch>
              </a:blipFill>
            </p:spPr>
            <p:txBody>
              <a:bodyPr/>
              <a:lstStyle/>
              <a:p>
                <a:r>
                  <a:rPr lang="en-AU">
                    <a:noFill/>
                  </a:rPr>
                  <a:t> </a:t>
                </a:r>
              </a:p>
            </p:txBody>
          </p:sp>
        </mc:Fallback>
      </mc:AlternateContent>
      <p:sp>
        <p:nvSpPr>
          <p:cNvPr id="51" name="Rectangle 50">
            <a:extLst>
              <a:ext uri="{FF2B5EF4-FFF2-40B4-BE49-F238E27FC236}">
                <a16:creationId xmlns:a16="http://schemas.microsoft.com/office/drawing/2014/main" id="{487D5D56-F458-49EE-AE2A-17688F5B7BA6}"/>
              </a:ext>
            </a:extLst>
          </p:cNvPr>
          <p:cNvSpPr/>
          <p:nvPr/>
        </p:nvSpPr>
        <p:spPr>
          <a:xfrm>
            <a:off x="7835247" y="4699780"/>
            <a:ext cx="3541440" cy="1362994"/>
          </a:xfrm>
          <a:prstGeom prst="rect">
            <a:avLst/>
          </a:prstGeom>
        </p:spPr>
        <p:txBody>
          <a:bodyPr wrap="square">
            <a:spAutoFit/>
          </a:bodyPr>
          <a:lstStyle/>
          <a:p>
            <a:r>
              <a:rPr lang="en-AU" altLang="en-US" sz="2755" dirty="0">
                <a:latin typeface="Cambria" panose="02040503050406030204" pitchFamily="18" charset="0"/>
              </a:rPr>
              <a:t>p doesn’t have to hold in the same state as q but it can.</a:t>
            </a:r>
          </a:p>
        </p:txBody>
      </p:sp>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3B4C63BA-25C3-4998-8675-121047C0E51A}"/>
                  </a:ext>
                </a:extLst>
              </p:cNvPr>
              <p:cNvSpPr/>
              <p:nvPr/>
            </p:nvSpPr>
            <p:spPr>
              <a:xfrm>
                <a:off x="5854597" y="5413955"/>
                <a:ext cx="694015" cy="514908"/>
              </a:xfrm>
              <a:prstGeom prst="rect">
                <a:avLst/>
              </a:prstGeom>
            </p:spPr>
            <p:txBody>
              <a:bodyPr wrap="square">
                <a:spAutoFit/>
              </a:bodyPr>
              <a:lstStyle/>
              <a:p>
                <a14:m>
                  <m:oMath xmlns:m="http://schemas.openxmlformats.org/officeDocument/2006/math">
                    <m:r>
                      <a:rPr lang="en-AU" altLang="en-US" sz="2755" i="1">
                        <a:latin typeface="Cambria Math" panose="02040503050406030204" pitchFamily="18" charset="0"/>
                        <a:ea typeface="Cambria Math" panose="02040503050406030204" pitchFamily="18" charset="0"/>
                      </a:rPr>
                      <m:t>¬</m:t>
                    </m:r>
                  </m:oMath>
                </a14:m>
                <a:r>
                  <a:rPr lang="en-AU" altLang="en-US" sz="2755">
                    <a:latin typeface="Cambria" panose="02040503050406030204" pitchFamily="18" charset="0"/>
                  </a:rPr>
                  <a:t>p</a:t>
                </a:r>
              </a:p>
            </p:txBody>
          </p:sp>
        </mc:Choice>
        <mc:Fallback xmlns="">
          <p:sp>
            <p:nvSpPr>
              <p:cNvPr id="52" name="Rectangle 51">
                <a:extLst>
                  <a:ext uri="{FF2B5EF4-FFF2-40B4-BE49-F238E27FC236}">
                    <a16:creationId xmlns:a16="http://schemas.microsoft.com/office/drawing/2014/main" id="{3B4C63BA-25C3-4998-8675-121047C0E51A}"/>
                  </a:ext>
                </a:extLst>
              </p:cNvPr>
              <p:cNvSpPr>
                <a:spLocks noRot="1" noChangeAspect="1" noMove="1" noResize="1" noEditPoints="1" noAdjustHandles="1" noChangeArrowheads="1" noChangeShapeType="1" noTextEdit="1"/>
              </p:cNvSpPr>
              <p:nvPr/>
            </p:nvSpPr>
            <p:spPr>
              <a:xfrm>
                <a:off x="5854597" y="5413955"/>
                <a:ext cx="694015" cy="514908"/>
              </a:xfrm>
              <a:prstGeom prst="rect">
                <a:avLst/>
              </a:prstGeom>
              <a:blipFill>
                <a:blip r:embed="rId11"/>
                <a:stretch>
                  <a:fillRect t="-10588" r="-9649" b="-3058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2B3A6490-8613-46F4-A816-89AC2B778D03}"/>
                  </a:ext>
                </a:extLst>
              </p:cNvPr>
              <p:cNvSpPr/>
              <p:nvPr/>
            </p:nvSpPr>
            <p:spPr>
              <a:xfrm>
                <a:off x="4362072" y="5940319"/>
                <a:ext cx="694015" cy="514908"/>
              </a:xfrm>
              <a:prstGeom prst="rect">
                <a:avLst/>
              </a:prstGeom>
            </p:spPr>
            <p:txBody>
              <a:bodyPr wrap="square">
                <a:spAutoFit/>
              </a:bodyPr>
              <a:lstStyle/>
              <a:p>
                <a14:m>
                  <m:oMath xmlns:m="http://schemas.openxmlformats.org/officeDocument/2006/math">
                    <m:r>
                      <a:rPr lang="en-AU" altLang="en-US" sz="2755" i="1">
                        <a:latin typeface="Cambria Math" panose="02040503050406030204" pitchFamily="18" charset="0"/>
                        <a:ea typeface="Cambria Math" panose="02040503050406030204" pitchFamily="18" charset="0"/>
                      </a:rPr>
                      <m:t>¬</m:t>
                    </m:r>
                  </m:oMath>
                </a14:m>
                <a:r>
                  <a:rPr lang="en-AU" altLang="en-US" sz="2755">
                    <a:latin typeface="Cambria" panose="02040503050406030204" pitchFamily="18" charset="0"/>
                  </a:rPr>
                  <a:t>q</a:t>
                </a:r>
              </a:p>
            </p:txBody>
          </p:sp>
        </mc:Choice>
        <mc:Fallback xmlns="">
          <p:sp>
            <p:nvSpPr>
              <p:cNvPr id="63" name="Rectangle 62">
                <a:extLst>
                  <a:ext uri="{FF2B5EF4-FFF2-40B4-BE49-F238E27FC236}">
                    <a16:creationId xmlns:a16="http://schemas.microsoft.com/office/drawing/2014/main" id="{2B3A6490-8613-46F4-A816-89AC2B778D03}"/>
                  </a:ext>
                </a:extLst>
              </p:cNvPr>
              <p:cNvSpPr>
                <a:spLocks noRot="1" noChangeAspect="1" noMove="1" noResize="1" noEditPoints="1" noAdjustHandles="1" noChangeArrowheads="1" noChangeShapeType="1" noTextEdit="1"/>
              </p:cNvSpPr>
              <p:nvPr/>
            </p:nvSpPr>
            <p:spPr>
              <a:xfrm>
                <a:off x="4362072" y="5940319"/>
                <a:ext cx="694015" cy="514908"/>
              </a:xfrm>
              <a:prstGeom prst="rect">
                <a:avLst/>
              </a:prstGeom>
              <a:blipFill>
                <a:blip r:embed="rId12"/>
                <a:stretch>
                  <a:fillRect t="-10588" r="-8850" b="-30588"/>
                </a:stretch>
              </a:blipFill>
            </p:spPr>
            <p:txBody>
              <a:bodyPr/>
              <a:lstStyle/>
              <a:p>
                <a:r>
                  <a:rPr lang="en-AU">
                    <a:noFill/>
                  </a:rPr>
                  <a:t> </a:t>
                </a:r>
              </a:p>
            </p:txBody>
          </p:sp>
        </mc:Fallback>
      </mc:AlternateContent>
    </p:spTree>
    <p:extLst>
      <p:ext uri="{BB962C8B-B14F-4D97-AF65-F5344CB8AC3E}">
        <p14:creationId xmlns:p14="http://schemas.microsoft.com/office/powerpoint/2010/main" val="33307112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LTL Operators Overview</a:t>
            </a:r>
            <a:endParaRPr lang="en-US" sz="5314" dirty="0"/>
          </a:p>
        </p:txBody>
      </p:sp>
      <p:sp>
        <p:nvSpPr>
          <p:cNvPr id="42" name="Rectangle 41">
            <a:extLst>
              <a:ext uri="{FF2B5EF4-FFF2-40B4-BE49-F238E27FC236}">
                <a16:creationId xmlns:a16="http://schemas.microsoft.com/office/drawing/2014/main" id="{05057C92-2F59-40DF-B653-E08E9ACAAD9F}"/>
              </a:ext>
            </a:extLst>
          </p:cNvPr>
          <p:cNvSpPr/>
          <p:nvPr/>
        </p:nvSpPr>
        <p:spPr>
          <a:xfrm>
            <a:off x="822837" y="1812591"/>
            <a:ext cx="10671587" cy="514908"/>
          </a:xfrm>
          <a:prstGeom prst="rect">
            <a:avLst/>
          </a:prstGeom>
        </p:spPr>
        <p:txBody>
          <a:bodyPr wrap="square">
            <a:spAutoFit/>
          </a:bodyPr>
          <a:lstStyle/>
          <a:p>
            <a:r>
              <a:rPr lang="en-AU" altLang="en-US" sz="2755" b="1">
                <a:latin typeface="Cambria" panose="02040503050406030204" pitchFamily="18" charset="0"/>
              </a:rPr>
              <a:t>X</a:t>
            </a:r>
            <a:r>
              <a:rPr lang="en-AU" altLang="en-US" sz="2755">
                <a:latin typeface="Cambria" panose="02040503050406030204" pitchFamily="18" charset="0"/>
              </a:rPr>
              <a:t>(p) – p must hold on the </a:t>
            </a:r>
            <a:r>
              <a:rPr lang="en-AU" altLang="en-US" sz="2755" b="1">
                <a:latin typeface="Cambria" panose="02040503050406030204" pitchFamily="18" charset="0"/>
              </a:rPr>
              <a:t>next</a:t>
            </a:r>
            <a:r>
              <a:rPr lang="en-AU" altLang="en-US" sz="2755">
                <a:latin typeface="Cambria" panose="02040503050406030204" pitchFamily="18" charset="0"/>
              </a:rPr>
              <a:t> state.</a:t>
            </a:r>
            <a:endParaRPr lang="en-AU" altLang="en-US" sz="2755" b="1">
              <a:latin typeface="Cambria" panose="02040503050406030204" pitchFamily="18" charset="0"/>
            </a:endParaRPr>
          </a:p>
        </p:txBody>
      </p:sp>
      <p:cxnSp>
        <p:nvCxnSpPr>
          <p:cNvPr id="17" name="Straight Connector 16">
            <a:extLst>
              <a:ext uri="{FF2B5EF4-FFF2-40B4-BE49-F238E27FC236}">
                <a16:creationId xmlns:a16="http://schemas.microsoft.com/office/drawing/2014/main" id="{1BC0BD62-F0F6-4C97-8A48-19D14406D26E}"/>
              </a:ext>
            </a:extLst>
          </p:cNvPr>
          <p:cNvCxnSpPr/>
          <p:nvPr/>
        </p:nvCxnSpPr>
        <p:spPr>
          <a:xfrm>
            <a:off x="7359372" y="1781717"/>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2CE538-A37A-460A-AB33-868D1D0836E2}"/>
              </a:ext>
            </a:extLst>
          </p:cNvPr>
          <p:cNvCxnSpPr/>
          <p:nvPr/>
        </p:nvCxnSpPr>
        <p:spPr>
          <a:xfrm>
            <a:off x="8157648" y="1781716"/>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AD80909-6EE7-4BC5-958D-EC4267575645}"/>
              </a:ext>
            </a:extLst>
          </p:cNvPr>
          <p:cNvCxnSpPr/>
          <p:nvPr/>
        </p:nvCxnSpPr>
        <p:spPr>
          <a:xfrm>
            <a:off x="9043008" y="1781716"/>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D64B671-C04B-4A1F-9533-BAB88A70DA0C}"/>
              </a:ext>
            </a:extLst>
          </p:cNvPr>
          <p:cNvCxnSpPr/>
          <p:nvPr/>
        </p:nvCxnSpPr>
        <p:spPr>
          <a:xfrm>
            <a:off x="9899340" y="1781715"/>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8487AED-467D-499E-9672-EA8DEFF39A2A}"/>
              </a:ext>
            </a:extLst>
          </p:cNvPr>
          <p:cNvCxnSpPr/>
          <p:nvPr/>
        </p:nvCxnSpPr>
        <p:spPr>
          <a:xfrm>
            <a:off x="10654073" y="1781714"/>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1E5AD53-2706-4EA3-BBEE-05CA1FF2521C}"/>
              </a:ext>
            </a:extLst>
          </p:cNvPr>
          <p:cNvCxnSpPr>
            <a:cxnSpLocks/>
          </p:cNvCxnSpPr>
          <p:nvPr/>
        </p:nvCxnSpPr>
        <p:spPr>
          <a:xfrm>
            <a:off x="7042203" y="2265697"/>
            <a:ext cx="3948066"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BD140C8-9FA3-415A-B169-0DDE2A427C70}"/>
              </a:ext>
            </a:extLst>
          </p:cNvPr>
          <p:cNvSpPr/>
          <p:nvPr/>
        </p:nvSpPr>
        <p:spPr>
          <a:xfrm>
            <a:off x="7884250" y="2775901"/>
            <a:ext cx="694015" cy="514908"/>
          </a:xfrm>
          <a:prstGeom prst="rect">
            <a:avLst/>
          </a:prstGeom>
        </p:spPr>
        <p:txBody>
          <a:bodyPr wrap="square">
            <a:spAutoFit/>
          </a:bodyPr>
          <a:lstStyle/>
          <a:p>
            <a:r>
              <a:rPr lang="en-AU" altLang="en-US" sz="2755">
                <a:latin typeface="Cambria" panose="02040503050406030204" pitchFamily="18" charset="0"/>
              </a:rPr>
              <a:t>  p</a:t>
            </a:r>
          </a:p>
        </p:txBody>
      </p:sp>
      <p:sp>
        <p:nvSpPr>
          <p:cNvPr id="36" name="Rectangle 35">
            <a:extLst>
              <a:ext uri="{FF2B5EF4-FFF2-40B4-BE49-F238E27FC236}">
                <a16:creationId xmlns:a16="http://schemas.microsoft.com/office/drawing/2014/main" id="{A6127CF7-864C-4F0D-A801-5A71975CBF5E}"/>
              </a:ext>
            </a:extLst>
          </p:cNvPr>
          <p:cNvSpPr/>
          <p:nvPr/>
        </p:nvSpPr>
        <p:spPr>
          <a:xfrm>
            <a:off x="561583" y="3685896"/>
            <a:ext cx="10671587" cy="514908"/>
          </a:xfrm>
          <a:prstGeom prst="rect">
            <a:avLst/>
          </a:prstGeom>
        </p:spPr>
        <p:txBody>
          <a:bodyPr wrap="square">
            <a:spAutoFit/>
          </a:bodyPr>
          <a:lstStyle/>
          <a:p>
            <a:r>
              <a:rPr lang="en-AU" altLang="en-US" sz="2755" b="1">
                <a:latin typeface="Cambria" panose="02040503050406030204" pitchFamily="18" charset="0"/>
              </a:rPr>
              <a:t>G</a:t>
            </a:r>
            <a:r>
              <a:rPr lang="en-AU" altLang="en-US" sz="2755">
                <a:latin typeface="Cambria" panose="02040503050406030204" pitchFamily="18" charset="0"/>
              </a:rPr>
              <a:t>(p =&gt; </a:t>
            </a:r>
            <a:r>
              <a:rPr lang="en-AU" altLang="en-US" sz="2755" b="1">
                <a:latin typeface="Cambria" panose="02040503050406030204" pitchFamily="18" charset="0"/>
              </a:rPr>
              <a:t>X</a:t>
            </a:r>
            <a:r>
              <a:rPr lang="en-AU" altLang="en-US" sz="2755">
                <a:latin typeface="Cambria" panose="02040503050406030204" pitchFamily="18" charset="0"/>
              </a:rPr>
              <a:t>(q)) – on every state, if p holds then in the next state q holds.</a:t>
            </a:r>
            <a:endParaRPr lang="en-AU" altLang="en-US" sz="2755" b="1">
              <a:latin typeface="Cambria" panose="02040503050406030204" pitchFamily="18" charset="0"/>
            </a:endParaRPr>
          </a:p>
        </p:txBody>
      </p:sp>
      <p:cxnSp>
        <p:nvCxnSpPr>
          <p:cNvPr id="37" name="Straight Connector 36">
            <a:extLst>
              <a:ext uri="{FF2B5EF4-FFF2-40B4-BE49-F238E27FC236}">
                <a16:creationId xmlns:a16="http://schemas.microsoft.com/office/drawing/2014/main" id="{0BB1B7C9-8757-4C0D-A5FF-0A2438CEB64F}"/>
              </a:ext>
            </a:extLst>
          </p:cNvPr>
          <p:cNvCxnSpPr/>
          <p:nvPr/>
        </p:nvCxnSpPr>
        <p:spPr>
          <a:xfrm>
            <a:off x="3742268" y="4387092"/>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13F4D19-C66C-4FEA-8B93-0EB61F5F3B77}"/>
              </a:ext>
            </a:extLst>
          </p:cNvPr>
          <p:cNvCxnSpPr/>
          <p:nvPr/>
        </p:nvCxnSpPr>
        <p:spPr>
          <a:xfrm>
            <a:off x="4540545" y="438709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B77E5EA-9A5A-4D93-A82E-1FDF7925E2BE}"/>
              </a:ext>
            </a:extLst>
          </p:cNvPr>
          <p:cNvCxnSpPr/>
          <p:nvPr/>
        </p:nvCxnSpPr>
        <p:spPr>
          <a:xfrm>
            <a:off x="5425904" y="438709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5E5E71D-8BD1-4AFC-9308-57655E7E9898}"/>
              </a:ext>
            </a:extLst>
          </p:cNvPr>
          <p:cNvCxnSpPr/>
          <p:nvPr/>
        </p:nvCxnSpPr>
        <p:spPr>
          <a:xfrm>
            <a:off x="6282237" y="4387090"/>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08CAAA3-9AB9-48A9-81CC-F5D09DECAD59}"/>
              </a:ext>
            </a:extLst>
          </p:cNvPr>
          <p:cNvCxnSpPr/>
          <p:nvPr/>
        </p:nvCxnSpPr>
        <p:spPr>
          <a:xfrm>
            <a:off x="7036970" y="4387089"/>
            <a:ext cx="0" cy="928903"/>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4428E5E5-9061-4F24-93C1-4F66FF2EAD70}"/>
                  </a:ext>
                </a:extLst>
              </p:cNvPr>
              <p:cNvSpPr/>
              <p:nvPr/>
            </p:nvSpPr>
            <p:spPr>
              <a:xfrm>
                <a:off x="3573132" y="5381276"/>
                <a:ext cx="694015" cy="514908"/>
              </a:xfrm>
              <a:prstGeom prst="rect">
                <a:avLst/>
              </a:prstGeom>
            </p:spPr>
            <p:txBody>
              <a:bodyPr wrap="square">
                <a:spAutoFit/>
              </a:bodyPr>
              <a:lstStyle/>
              <a:p>
                <a14:m>
                  <m:oMath xmlns:m="http://schemas.openxmlformats.org/officeDocument/2006/math">
                    <m:r>
                      <a:rPr lang="en-AU" altLang="en-US" sz="2755" i="1">
                        <a:latin typeface="Cambria Math" panose="02040503050406030204" pitchFamily="18" charset="0"/>
                        <a:ea typeface="Cambria Math" panose="02040503050406030204" pitchFamily="18" charset="0"/>
                      </a:rPr>
                      <m:t>¬</m:t>
                    </m:r>
                  </m:oMath>
                </a14:m>
                <a:r>
                  <a:rPr lang="en-AU" altLang="en-US" sz="2755">
                    <a:latin typeface="Cambria" panose="02040503050406030204" pitchFamily="18" charset="0"/>
                  </a:rPr>
                  <a:t>p</a:t>
                </a:r>
              </a:p>
            </p:txBody>
          </p:sp>
        </mc:Choice>
        <mc:Fallback xmlns="">
          <p:sp>
            <p:nvSpPr>
              <p:cNvPr id="51" name="Rectangle 50">
                <a:extLst>
                  <a:ext uri="{FF2B5EF4-FFF2-40B4-BE49-F238E27FC236}">
                    <a16:creationId xmlns:a16="http://schemas.microsoft.com/office/drawing/2014/main" id="{4428E5E5-9061-4F24-93C1-4F66FF2EAD70}"/>
                  </a:ext>
                </a:extLst>
              </p:cNvPr>
              <p:cNvSpPr>
                <a:spLocks noRot="1" noChangeAspect="1" noMove="1" noResize="1" noEditPoints="1" noAdjustHandles="1" noChangeArrowheads="1" noChangeShapeType="1" noTextEdit="1"/>
              </p:cNvSpPr>
              <p:nvPr/>
            </p:nvSpPr>
            <p:spPr>
              <a:xfrm>
                <a:off x="3573132" y="5381276"/>
                <a:ext cx="694015" cy="514908"/>
              </a:xfrm>
              <a:prstGeom prst="rect">
                <a:avLst/>
              </a:prstGeom>
              <a:blipFill>
                <a:blip r:embed="rId2"/>
                <a:stretch>
                  <a:fillRect t="-10714" r="-9649" b="-32143"/>
                </a:stretch>
              </a:blipFill>
            </p:spPr>
            <p:txBody>
              <a:bodyPr/>
              <a:lstStyle/>
              <a:p>
                <a:r>
                  <a:rPr lang="en-AU">
                    <a:noFill/>
                  </a:rPr>
                  <a:t> </a:t>
                </a:r>
              </a:p>
            </p:txBody>
          </p:sp>
        </mc:Fallback>
      </mc:AlternateContent>
      <p:cxnSp>
        <p:nvCxnSpPr>
          <p:cNvPr id="52" name="Straight Connector 51">
            <a:extLst>
              <a:ext uri="{FF2B5EF4-FFF2-40B4-BE49-F238E27FC236}">
                <a16:creationId xmlns:a16="http://schemas.microsoft.com/office/drawing/2014/main" id="{8867AA2D-32F0-418D-B1AC-CE1C397B8685}"/>
              </a:ext>
            </a:extLst>
          </p:cNvPr>
          <p:cNvCxnSpPr>
            <a:cxnSpLocks/>
          </p:cNvCxnSpPr>
          <p:nvPr/>
        </p:nvCxnSpPr>
        <p:spPr>
          <a:xfrm>
            <a:off x="3425100" y="4871072"/>
            <a:ext cx="3948066"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5CEFC0E6-D495-43C5-94AA-95C2B34961B9}"/>
              </a:ext>
            </a:extLst>
          </p:cNvPr>
          <p:cNvSpPr/>
          <p:nvPr/>
        </p:nvSpPr>
        <p:spPr>
          <a:xfrm>
            <a:off x="4267147" y="5381276"/>
            <a:ext cx="694015" cy="514908"/>
          </a:xfrm>
          <a:prstGeom prst="rect">
            <a:avLst/>
          </a:prstGeom>
        </p:spPr>
        <p:txBody>
          <a:bodyPr wrap="square">
            <a:spAutoFit/>
          </a:bodyPr>
          <a:lstStyle/>
          <a:p>
            <a:r>
              <a:rPr lang="en-AU" altLang="en-US" sz="2755">
                <a:latin typeface="Cambria" panose="02040503050406030204" pitchFamily="18" charset="0"/>
              </a:rPr>
              <a:t>  </a:t>
            </a:r>
            <a:r>
              <a:rPr lang="en-AU" altLang="en-US" sz="2755" b="1">
                <a:solidFill>
                  <a:srgbClr val="FF0000"/>
                </a:solidFill>
                <a:latin typeface="Cambria" panose="02040503050406030204" pitchFamily="18" charset="0"/>
              </a:rPr>
              <a:t>p</a:t>
            </a:r>
          </a:p>
        </p:txBody>
      </p:sp>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33C3D7A0-7B55-4AE8-A135-E157C2A84885}"/>
                  </a:ext>
                </a:extLst>
              </p:cNvPr>
              <p:cNvSpPr/>
              <p:nvPr/>
            </p:nvSpPr>
            <p:spPr>
              <a:xfrm>
                <a:off x="5078897" y="5381276"/>
                <a:ext cx="694015" cy="514908"/>
              </a:xfrm>
              <a:prstGeom prst="rect">
                <a:avLst/>
              </a:prstGeom>
            </p:spPr>
            <p:txBody>
              <a:bodyPr wrap="square">
                <a:spAutoFit/>
              </a:bodyPr>
              <a:lstStyle/>
              <a:p>
                <a14:m>
                  <m:oMath xmlns:m="http://schemas.openxmlformats.org/officeDocument/2006/math">
                    <m:r>
                      <a:rPr lang="en-AU" altLang="en-US" sz="2755" i="1">
                        <a:latin typeface="Cambria Math" panose="02040503050406030204" pitchFamily="18" charset="0"/>
                        <a:ea typeface="Cambria Math" panose="02040503050406030204" pitchFamily="18" charset="0"/>
                      </a:rPr>
                      <m:t>¬</m:t>
                    </m:r>
                  </m:oMath>
                </a14:m>
                <a:r>
                  <a:rPr lang="en-AU" altLang="en-US" sz="2755">
                    <a:latin typeface="Cambria" panose="02040503050406030204" pitchFamily="18" charset="0"/>
                  </a:rPr>
                  <a:t>p</a:t>
                </a:r>
              </a:p>
            </p:txBody>
          </p:sp>
        </mc:Choice>
        <mc:Fallback xmlns="">
          <p:sp>
            <p:nvSpPr>
              <p:cNvPr id="58" name="Rectangle 57">
                <a:extLst>
                  <a:ext uri="{FF2B5EF4-FFF2-40B4-BE49-F238E27FC236}">
                    <a16:creationId xmlns:a16="http://schemas.microsoft.com/office/drawing/2014/main" id="{33C3D7A0-7B55-4AE8-A135-E157C2A84885}"/>
                  </a:ext>
                </a:extLst>
              </p:cNvPr>
              <p:cNvSpPr>
                <a:spLocks noRot="1" noChangeAspect="1" noMove="1" noResize="1" noEditPoints="1" noAdjustHandles="1" noChangeArrowheads="1" noChangeShapeType="1" noTextEdit="1"/>
              </p:cNvSpPr>
              <p:nvPr/>
            </p:nvSpPr>
            <p:spPr>
              <a:xfrm>
                <a:off x="5078897" y="5381276"/>
                <a:ext cx="694015" cy="514908"/>
              </a:xfrm>
              <a:prstGeom prst="rect">
                <a:avLst/>
              </a:prstGeom>
              <a:blipFill>
                <a:blip r:embed="rId3"/>
                <a:stretch>
                  <a:fillRect t="-10714" r="-9649" b="-3214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894CA102-FAB2-48CE-9C7F-EAC20041E67A}"/>
                  </a:ext>
                </a:extLst>
              </p:cNvPr>
              <p:cNvSpPr/>
              <p:nvPr/>
            </p:nvSpPr>
            <p:spPr>
              <a:xfrm>
                <a:off x="3573132" y="5928863"/>
                <a:ext cx="694015" cy="514908"/>
              </a:xfrm>
              <a:prstGeom prst="rect">
                <a:avLst/>
              </a:prstGeom>
            </p:spPr>
            <p:txBody>
              <a:bodyPr wrap="square">
                <a:spAutoFit/>
              </a:bodyPr>
              <a:lstStyle/>
              <a:p>
                <a14:m>
                  <m:oMath xmlns:m="http://schemas.openxmlformats.org/officeDocument/2006/math">
                    <m:r>
                      <a:rPr lang="en-AU" altLang="en-US" sz="2755" i="1">
                        <a:latin typeface="Cambria Math" panose="02040503050406030204" pitchFamily="18" charset="0"/>
                        <a:ea typeface="Cambria Math" panose="02040503050406030204" pitchFamily="18" charset="0"/>
                      </a:rPr>
                      <m:t>¬</m:t>
                    </m:r>
                  </m:oMath>
                </a14:m>
                <a:r>
                  <a:rPr lang="en-AU" altLang="en-US" sz="2755">
                    <a:latin typeface="Cambria" panose="02040503050406030204" pitchFamily="18" charset="0"/>
                  </a:rPr>
                  <a:t>q</a:t>
                </a:r>
              </a:p>
            </p:txBody>
          </p:sp>
        </mc:Choice>
        <mc:Fallback xmlns="">
          <p:sp>
            <p:nvSpPr>
              <p:cNvPr id="59" name="Rectangle 58">
                <a:extLst>
                  <a:ext uri="{FF2B5EF4-FFF2-40B4-BE49-F238E27FC236}">
                    <a16:creationId xmlns:a16="http://schemas.microsoft.com/office/drawing/2014/main" id="{894CA102-FAB2-48CE-9C7F-EAC20041E67A}"/>
                  </a:ext>
                </a:extLst>
              </p:cNvPr>
              <p:cNvSpPr>
                <a:spLocks noRot="1" noChangeAspect="1" noMove="1" noResize="1" noEditPoints="1" noAdjustHandles="1" noChangeArrowheads="1" noChangeShapeType="1" noTextEdit="1"/>
              </p:cNvSpPr>
              <p:nvPr/>
            </p:nvSpPr>
            <p:spPr>
              <a:xfrm>
                <a:off x="3573132" y="5928863"/>
                <a:ext cx="694015" cy="514908"/>
              </a:xfrm>
              <a:prstGeom prst="rect">
                <a:avLst/>
              </a:prstGeom>
              <a:blipFill>
                <a:blip r:embed="rId4"/>
                <a:stretch>
                  <a:fillRect t="-10714" r="-8772" b="-32143"/>
                </a:stretch>
              </a:blipFill>
            </p:spPr>
            <p:txBody>
              <a:bodyPr/>
              <a:lstStyle/>
              <a:p>
                <a:r>
                  <a:rPr lang="en-AU">
                    <a:noFill/>
                  </a:rPr>
                  <a:t> </a:t>
                </a:r>
              </a:p>
            </p:txBody>
          </p:sp>
        </mc:Fallback>
      </mc:AlternateContent>
      <p:sp>
        <p:nvSpPr>
          <p:cNvPr id="60" name="Rectangle 59">
            <a:extLst>
              <a:ext uri="{FF2B5EF4-FFF2-40B4-BE49-F238E27FC236}">
                <a16:creationId xmlns:a16="http://schemas.microsoft.com/office/drawing/2014/main" id="{213B24EA-BBDA-4CBA-92D6-F47D0D2D6827}"/>
              </a:ext>
            </a:extLst>
          </p:cNvPr>
          <p:cNvSpPr/>
          <p:nvPr/>
        </p:nvSpPr>
        <p:spPr>
          <a:xfrm>
            <a:off x="5303720" y="5940319"/>
            <a:ext cx="469192" cy="514908"/>
          </a:xfrm>
          <a:prstGeom prst="rect">
            <a:avLst/>
          </a:prstGeom>
        </p:spPr>
        <p:txBody>
          <a:bodyPr wrap="square">
            <a:spAutoFit/>
          </a:bodyPr>
          <a:lstStyle/>
          <a:p>
            <a:r>
              <a:rPr lang="en-AU" altLang="en-US" sz="2755" b="1">
                <a:solidFill>
                  <a:srgbClr val="FF0000"/>
                </a:solidFill>
                <a:latin typeface="Cambria" panose="02040503050406030204" pitchFamily="18" charset="0"/>
              </a:rPr>
              <a:t>q</a:t>
            </a:r>
          </a:p>
        </p:txBody>
      </p:sp>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59272160-E3C5-453F-97D6-F069B63A4BA7}"/>
                  </a:ext>
                </a:extLst>
              </p:cNvPr>
              <p:cNvSpPr/>
              <p:nvPr/>
            </p:nvSpPr>
            <p:spPr>
              <a:xfrm>
                <a:off x="5878406" y="5896184"/>
                <a:ext cx="694015" cy="514908"/>
              </a:xfrm>
              <a:prstGeom prst="rect">
                <a:avLst/>
              </a:prstGeom>
            </p:spPr>
            <p:txBody>
              <a:bodyPr wrap="square">
                <a:spAutoFit/>
              </a:bodyPr>
              <a:lstStyle/>
              <a:p>
                <a14:m>
                  <m:oMath xmlns:m="http://schemas.openxmlformats.org/officeDocument/2006/math">
                    <m:r>
                      <a:rPr lang="en-AU" altLang="en-US" sz="2755" i="1">
                        <a:latin typeface="Cambria Math" panose="02040503050406030204" pitchFamily="18" charset="0"/>
                        <a:ea typeface="Cambria Math" panose="02040503050406030204" pitchFamily="18" charset="0"/>
                      </a:rPr>
                      <m:t>¬</m:t>
                    </m:r>
                  </m:oMath>
                </a14:m>
                <a:r>
                  <a:rPr lang="en-AU" altLang="en-US" sz="2755">
                    <a:latin typeface="Cambria" panose="02040503050406030204" pitchFamily="18" charset="0"/>
                  </a:rPr>
                  <a:t>q</a:t>
                </a:r>
              </a:p>
            </p:txBody>
          </p:sp>
        </mc:Choice>
        <mc:Fallback xmlns="">
          <p:sp>
            <p:nvSpPr>
              <p:cNvPr id="61" name="Rectangle 60">
                <a:extLst>
                  <a:ext uri="{FF2B5EF4-FFF2-40B4-BE49-F238E27FC236}">
                    <a16:creationId xmlns:a16="http://schemas.microsoft.com/office/drawing/2014/main" id="{59272160-E3C5-453F-97D6-F069B63A4BA7}"/>
                  </a:ext>
                </a:extLst>
              </p:cNvPr>
              <p:cNvSpPr>
                <a:spLocks noRot="1" noChangeAspect="1" noMove="1" noResize="1" noEditPoints="1" noAdjustHandles="1" noChangeArrowheads="1" noChangeShapeType="1" noTextEdit="1"/>
              </p:cNvSpPr>
              <p:nvPr/>
            </p:nvSpPr>
            <p:spPr>
              <a:xfrm>
                <a:off x="5878406" y="5896184"/>
                <a:ext cx="694015" cy="514908"/>
              </a:xfrm>
              <a:prstGeom prst="rect">
                <a:avLst/>
              </a:prstGeom>
              <a:blipFill>
                <a:blip r:embed="rId5"/>
                <a:stretch>
                  <a:fillRect t="-10588" r="-8772" b="-3058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69010C34-B20F-4971-8315-2ABAFBA6693F}"/>
                  </a:ext>
                </a:extLst>
              </p:cNvPr>
              <p:cNvSpPr/>
              <p:nvPr/>
            </p:nvSpPr>
            <p:spPr>
              <a:xfrm>
                <a:off x="6738710" y="5425411"/>
                <a:ext cx="694015" cy="514908"/>
              </a:xfrm>
              <a:prstGeom prst="rect">
                <a:avLst/>
              </a:prstGeom>
            </p:spPr>
            <p:txBody>
              <a:bodyPr wrap="square">
                <a:spAutoFit/>
              </a:bodyPr>
              <a:lstStyle/>
              <a:p>
                <a14:m>
                  <m:oMath xmlns:m="http://schemas.openxmlformats.org/officeDocument/2006/math">
                    <m:r>
                      <a:rPr lang="en-AU" altLang="en-US" sz="2755" i="1">
                        <a:latin typeface="Cambria Math" panose="02040503050406030204" pitchFamily="18" charset="0"/>
                        <a:ea typeface="Cambria Math" panose="02040503050406030204" pitchFamily="18" charset="0"/>
                      </a:rPr>
                      <m:t>¬</m:t>
                    </m:r>
                  </m:oMath>
                </a14:m>
                <a:r>
                  <a:rPr lang="en-AU" altLang="en-US" sz="2755">
                    <a:latin typeface="Cambria" panose="02040503050406030204" pitchFamily="18" charset="0"/>
                  </a:rPr>
                  <a:t>p</a:t>
                </a:r>
              </a:p>
            </p:txBody>
          </p:sp>
        </mc:Choice>
        <mc:Fallback xmlns="">
          <p:sp>
            <p:nvSpPr>
              <p:cNvPr id="62" name="Rectangle 61">
                <a:extLst>
                  <a:ext uri="{FF2B5EF4-FFF2-40B4-BE49-F238E27FC236}">
                    <a16:creationId xmlns:a16="http://schemas.microsoft.com/office/drawing/2014/main" id="{69010C34-B20F-4971-8315-2ABAFBA6693F}"/>
                  </a:ext>
                </a:extLst>
              </p:cNvPr>
              <p:cNvSpPr>
                <a:spLocks noRot="1" noChangeAspect="1" noMove="1" noResize="1" noEditPoints="1" noAdjustHandles="1" noChangeArrowheads="1" noChangeShapeType="1" noTextEdit="1"/>
              </p:cNvSpPr>
              <p:nvPr/>
            </p:nvSpPr>
            <p:spPr>
              <a:xfrm>
                <a:off x="6738710" y="5425411"/>
                <a:ext cx="694015" cy="514908"/>
              </a:xfrm>
              <a:prstGeom prst="rect">
                <a:avLst/>
              </a:prstGeom>
              <a:blipFill>
                <a:blip r:embed="rId6"/>
                <a:stretch>
                  <a:fillRect t="-10714" r="-9649" b="-32143"/>
                </a:stretch>
              </a:blipFill>
            </p:spPr>
            <p:txBody>
              <a:bodyPr/>
              <a:lstStyle/>
              <a:p>
                <a:r>
                  <a:rPr lang="en-AU">
                    <a:noFill/>
                  </a:rPr>
                  <a:t> </a:t>
                </a:r>
              </a:p>
            </p:txBody>
          </p:sp>
        </mc:Fallback>
      </mc:AlternateContent>
      <p:sp>
        <p:nvSpPr>
          <p:cNvPr id="63" name="Rectangle 62">
            <a:extLst>
              <a:ext uri="{FF2B5EF4-FFF2-40B4-BE49-F238E27FC236}">
                <a16:creationId xmlns:a16="http://schemas.microsoft.com/office/drawing/2014/main" id="{1DBD6CD9-256B-4DDB-A219-77EB38FA9B62}"/>
              </a:ext>
            </a:extLst>
          </p:cNvPr>
          <p:cNvSpPr/>
          <p:nvPr/>
        </p:nvSpPr>
        <p:spPr>
          <a:xfrm>
            <a:off x="6738710" y="5870329"/>
            <a:ext cx="694015" cy="514908"/>
          </a:xfrm>
          <a:prstGeom prst="rect">
            <a:avLst/>
          </a:prstGeom>
        </p:spPr>
        <p:txBody>
          <a:bodyPr wrap="square">
            <a:spAutoFit/>
          </a:bodyPr>
          <a:lstStyle/>
          <a:p>
            <a:r>
              <a:rPr lang="en-AU" altLang="en-US" sz="2755">
                <a:latin typeface="Cambria" panose="02040503050406030204" pitchFamily="18" charset="0"/>
              </a:rPr>
              <a:t>   </a:t>
            </a:r>
            <a:r>
              <a:rPr lang="en-AU" altLang="en-US" sz="2755" b="1">
                <a:solidFill>
                  <a:srgbClr val="FF0000"/>
                </a:solidFill>
                <a:latin typeface="Cambria" panose="02040503050406030204" pitchFamily="18" charset="0"/>
              </a:rPr>
              <a:t>q</a:t>
            </a:r>
          </a:p>
        </p:txBody>
      </p:sp>
      <p:sp>
        <p:nvSpPr>
          <p:cNvPr id="65" name="Rectangle 64">
            <a:extLst>
              <a:ext uri="{FF2B5EF4-FFF2-40B4-BE49-F238E27FC236}">
                <a16:creationId xmlns:a16="http://schemas.microsoft.com/office/drawing/2014/main" id="{B8CF529D-17CD-4E67-8927-D65B12B1F6C3}"/>
              </a:ext>
            </a:extLst>
          </p:cNvPr>
          <p:cNvSpPr/>
          <p:nvPr/>
        </p:nvSpPr>
        <p:spPr>
          <a:xfrm>
            <a:off x="5854597" y="5413955"/>
            <a:ext cx="694015" cy="514908"/>
          </a:xfrm>
          <a:prstGeom prst="rect">
            <a:avLst/>
          </a:prstGeom>
        </p:spPr>
        <p:txBody>
          <a:bodyPr wrap="square">
            <a:spAutoFit/>
          </a:bodyPr>
          <a:lstStyle/>
          <a:p>
            <a:r>
              <a:rPr lang="en-AU" altLang="en-US" sz="2755">
                <a:latin typeface="Cambria" panose="02040503050406030204" pitchFamily="18" charset="0"/>
              </a:rPr>
              <a:t>   </a:t>
            </a:r>
            <a:r>
              <a:rPr lang="en-AU" altLang="en-US" sz="2755" b="1">
                <a:solidFill>
                  <a:srgbClr val="FF0000"/>
                </a:solidFill>
                <a:latin typeface="Cambria" panose="02040503050406030204" pitchFamily="18" charset="0"/>
              </a:rPr>
              <a:t>p</a:t>
            </a:r>
          </a:p>
        </p:txBody>
      </p:sp>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F08D8CAD-A09C-4C55-B8D4-3E117C297EB1}"/>
                  </a:ext>
                </a:extLst>
              </p:cNvPr>
              <p:cNvSpPr/>
              <p:nvPr/>
            </p:nvSpPr>
            <p:spPr>
              <a:xfrm>
                <a:off x="4362072" y="5940319"/>
                <a:ext cx="694015" cy="514908"/>
              </a:xfrm>
              <a:prstGeom prst="rect">
                <a:avLst/>
              </a:prstGeom>
            </p:spPr>
            <p:txBody>
              <a:bodyPr wrap="square">
                <a:spAutoFit/>
              </a:bodyPr>
              <a:lstStyle/>
              <a:p>
                <a14:m>
                  <m:oMath xmlns:m="http://schemas.openxmlformats.org/officeDocument/2006/math">
                    <m:r>
                      <a:rPr lang="en-AU" altLang="en-US" sz="2755" i="1">
                        <a:latin typeface="Cambria Math" panose="02040503050406030204" pitchFamily="18" charset="0"/>
                        <a:ea typeface="Cambria Math" panose="02040503050406030204" pitchFamily="18" charset="0"/>
                      </a:rPr>
                      <m:t>¬</m:t>
                    </m:r>
                  </m:oMath>
                </a14:m>
                <a:r>
                  <a:rPr lang="en-AU" altLang="en-US" sz="2755">
                    <a:latin typeface="Cambria" panose="02040503050406030204" pitchFamily="18" charset="0"/>
                  </a:rPr>
                  <a:t>q</a:t>
                </a:r>
              </a:p>
            </p:txBody>
          </p:sp>
        </mc:Choice>
        <mc:Fallback xmlns="">
          <p:sp>
            <p:nvSpPr>
              <p:cNvPr id="66" name="Rectangle 65">
                <a:extLst>
                  <a:ext uri="{FF2B5EF4-FFF2-40B4-BE49-F238E27FC236}">
                    <a16:creationId xmlns:a16="http://schemas.microsoft.com/office/drawing/2014/main" id="{F08D8CAD-A09C-4C55-B8D4-3E117C297EB1}"/>
                  </a:ext>
                </a:extLst>
              </p:cNvPr>
              <p:cNvSpPr>
                <a:spLocks noRot="1" noChangeAspect="1" noMove="1" noResize="1" noEditPoints="1" noAdjustHandles="1" noChangeArrowheads="1" noChangeShapeType="1" noTextEdit="1"/>
              </p:cNvSpPr>
              <p:nvPr/>
            </p:nvSpPr>
            <p:spPr>
              <a:xfrm>
                <a:off x="4362072" y="5940319"/>
                <a:ext cx="694015" cy="514908"/>
              </a:xfrm>
              <a:prstGeom prst="rect">
                <a:avLst/>
              </a:prstGeom>
              <a:blipFill>
                <a:blip r:embed="rId7"/>
                <a:stretch>
                  <a:fillRect t="-10588" r="-8850" b="-30588"/>
                </a:stretch>
              </a:blipFill>
            </p:spPr>
            <p:txBody>
              <a:bodyPr/>
              <a:lstStyle/>
              <a:p>
                <a:r>
                  <a:rPr lang="en-AU">
                    <a:noFill/>
                  </a:rPr>
                  <a:t> </a:t>
                </a:r>
              </a:p>
            </p:txBody>
          </p:sp>
        </mc:Fallback>
      </mc:AlternateContent>
      <p:sp>
        <p:nvSpPr>
          <p:cNvPr id="28" name="Rectangle 27">
            <a:extLst>
              <a:ext uri="{FF2B5EF4-FFF2-40B4-BE49-F238E27FC236}">
                <a16:creationId xmlns:a16="http://schemas.microsoft.com/office/drawing/2014/main" id="{05057C92-2F59-40DF-B653-E08E9ACAAD9F}"/>
              </a:ext>
            </a:extLst>
          </p:cNvPr>
          <p:cNvSpPr/>
          <p:nvPr/>
        </p:nvSpPr>
        <p:spPr>
          <a:xfrm>
            <a:off x="576097" y="2446473"/>
            <a:ext cx="6437308" cy="938951"/>
          </a:xfrm>
          <a:prstGeom prst="rect">
            <a:avLst/>
          </a:prstGeom>
        </p:spPr>
        <p:txBody>
          <a:bodyPr wrap="square">
            <a:spAutoFit/>
          </a:bodyPr>
          <a:lstStyle/>
          <a:p>
            <a:r>
              <a:rPr lang="en-AU" altLang="en-US" sz="2755" dirty="0">
                <a:latin typeface="Cambria" panose="02040503050406030204" pitchFamily="18" charset="0"/>
              </a:rPr>
              <a:t>If there’s no </a:t>
            </a:r>
            <a:r>
              <a:rPr lang="en-AU" altLang="en-US" sz="2755" b="1" dirty="0">
                <a:latin typeface="Cambria" panose="02040503050406030204" pitchFamily="18" charset="0"/>
              </a:rPr>
              <a:t>G</a:t>
            </a:r>
            <a:r>
              <a:rPr lang="en-AU" altLang="en-US" sz="2755" dirty="0">
                <a:latin typeface="Cambria" panose="02040503050406030204" pitchFamily="18" charset="0"/>
              </a:rPr>
              <a:t> then it just means the next state after the starting state.</a:t>
            </a:r>
          </a:p>
        </p:txBody>
      </p:sp>
      <p:sp>
        <p:nvSpPr>
          <p:cNvPr id="3" name="Right Arrow 2"/>
          <p:cNvSpPr/>
          <p:nvPr/>
        </p:nvSpPr>
        <p:spPr>
          <a:xfrm rot="21389733">
            <a:off x="6003474" y="3080028"/>
            <a:ext cx="1417693" cy="2574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Tree>
    <p:extLst>
      <p:ext uri="{BB962C8B-B14F-4D97-AF65-F5344CB8AC3E}">
        <p14:creationId xmlns:p14="http://schemas.microsoft.com/office/powerpoint/2010/main" val="9856953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LTL Operators Overview</a:t>
            </a:r>
            <a:endParaRPr lang="en-US" sz="5314" dirty="0"/>
          </a:p>
        </p:txBody>
      </p:sp>
      <p:sp>
        <p:nvSpPr>
          <p:cNvPr id="42" name="Rectangle 41">
            <a:extLst>
              <a:ext uri="{FF2B5EF4-FFF2-40B4-BE49-F238E27FC236}">
                <a16:creationId xmlns:a16="http://schemas.microsoft.com/office/drawing/2014/main" id="{05057C92-2F59-40DF-B653-E08E9ACAAD9F}"/>
              </a:ext>
            </a:extLst>
          </p:cNvPr>
          <p:cNvSpPr/>
          <p:nvPr/>
        </p:nvSpPr>
        <p:spPr>
          <a:xfrm>
            <a:off x="822837" y="1812591"/>
            <a:ext cx="10671587" cy="514908"/>
          </a:xfrm>
          <a:prstGeom prst="rect">
            <a:avLst/>
          </a:prstGeom>
        </p:spPr>
        <p:txBody>
          <a:bodyPr wrap="square">
            <a:spAutoFit/>
          </a:bodyPr>
          <a:lstStyle/>
          <a:p>
            <a:r>
              <a:rPr lang="en-AU" altLang="en-US" sz="2755">
                <a:latin typeface="Cambria" panose="02040503050406030204" pitchFamily="18" charset="0"/>
              </a:rPr>
              <a:t>p</a:t>
            </a:r>
            <a:r>
              <a:rPr lang="en-AU" altLang="en-US" sz="2755" b="1">
                <a:latin typeface="Cambria" panose="02040503050406030204" pitchFamily="18" charset="0"/>
              </a:rPr>
              <a:t> U </a:t>
            </a:r>
            <a:r>
              <a:rPr lang="en-AU" altLang="en-US" sz="2755">
                <a:latin typeface="Cambria" panose="02040503050406030204" pitchFamily="18" charset="0"/>
              </a:rPr>
              <a:t>q – p must hold </a:t>
            </a:r>
            <a:r>
              <a:rPr lang="en-AU" altLang="en-US" sz="2755" b="1">
                <a:latin typeface="Cambria" panose="02040503050406030204" pitchFamily="18" charset="0"/>
              </a:rPr>
              <a:t>until</a:t>
            </a:r>
            <a:r>
              <a:rPr lang="en-AU" altLang="en-US" sz="2755">
                <a:latin typeface="Cambria" panose="02040503050406030204" pitchFamily="18" charset="0"/>
              </a:rPr>
              <a:t> q holds.</a:t>
            </a:r>
            <a:endParaRPr lang="en-AU" altLang="en-US" sz="2755" b="1">
              <a:latin typeface="Cambria" panose="02040503050406030204" pitchFamily="18" charset="0"/>
            </a:endParaRPr>
          </a:p>
        </p:txBody>
      </p:sp>
      <p:cxnSp>
        <p:nvCxnSpPr>
          <p:cNvPr id="17" name="Straight Connector 16">
            <a:extLst>
              <a:ext uri="{FF2B5EF4-FFF2-40B4-BE49-F238E27FC236}">
                <a16:creationId xmlns:a16="http://schemas.microsoft.com/office/drawing/2014/main" id="{1BC0BD62-F0F6-4C97-8A48-19D14406D26E}"/>
              </a:ext>
            </a:extLst>
          </p:cNvPr>
          <p:cNvCxnSpPr/>
          <p:nvPr/>
        </p:nvCxnSpPr>
        <p:spPr>
          <a:xfrm>
            <a:off x="7359372" y="1781717"/>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2CE538-A37A-460A-AB33-868D1D0836E2}"/>
              </a:ext>
            </a:extLst>
          </p:cNvPr>
          <p:cNvCxnSpPr/>
          <p:nvPr/>
        </p:nvCxnSpPr>
        <p:spPr>
          <a:xfrm>
            <a:off x="8157648" y="1781716"/>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AD80909-6EE7-4BC5-958D-EC4267575645}"/>
              </a:ext>
            </a:extLst>
          </p:cNvPr>
          <p:cNvCxnSpPr/>
          <p:nvPr/>
        </p:nvCxnSpPr>
        <p:spPr>
          <a:xfrm>
            <a:off x="9043008" y="1781716"/>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D64B671-C04B-4A1F-9533-BAB88A70DA0C}"/>
              </a:ext>
            </a:extLst>
          </p:cNvPr>
          <p:cNvCxnSpPr/>
          <p:nvPr/>
        </p:nvCxnSpPr>
        <p:spPr>
          <a:xfrm>
            <a:off x="9899340" y="1781715"/>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8487AED-467D-499E-9672-EA8DEFF39A2A}"/>
              </a:ext>
            </a:extLst>
          </p:cNvPr>
          <p:cNvCxnSpPr/>
          <p:nvPr/>
        </p:nvCxnSpPr>
        <p:spPr>
          <a:xfrm>
            <a:off x="10654073" y="1781714"/>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1E5AD53-2706-4EA3-BBEE-05CA1FF2521C}"/>
              </a:ext>
            </a:extLst>
          </p:cNvPr>
          <p:cNvCxnSpPr>
            <a:cxnSpLocks/>
          </p:cNvCxnSpPr>
          <p:nvPr/>
        </p:nvCxnSpPr>
        <p:spPr>
          <a:xfrm>
            <a:off x="7042203" y="2265697"/>
            <a:ext cx="3948066"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BD140C8-9FA3-415A-B169-0DDE2A427C70}"/>
              </a:ext>
            </a:extLst>
          </p:cNvPr>
          <p:cNvSpPr/>
          <p:nvPr/>
        </p:nvSpPr>
        <p:spPr>
          <a:xfrm>
            <a:off x="7884250" y="2775901"/>
            <a:ext cx="694015" cy="514908"/>
          </a:xfrm>
          <a:prstGeom prst="rect">
            <a:avLst/>
          </a:prstGeom>
        </p:spPr>
        <p:txBody>
          <a:bodyPr wrap="square">
            <a:spAutoFit/>
          </a:bodyPr>
          <a:lstStyle/>
          <a:p>
            <a:r>
              <a:rPr lang="en-AU" altLang="en-US" sz="2755">
                <a:latin typeface="Cambria" panose="02040503050406030204" pitchFamily="18" charset="0"/>
              </a:rPr>
              <a:t>  p</a:t>
            </a:r>
          </a:p>
        </p:txBody>
      </p:sp>
      <p:sp>
        <p:nvSpPr>
          <p:cNvPr id="36" name="Rectangle 35">
            <a:extLst>
              <a:ext uri="{FF2B5EF4-FFF2-40B4-BE49-F238E27FC236}">
                <a16:creationId xmlns:a16="http://schemas.microsoft.com/office/drawing/2014/main" id="{A6127CF7-864C-4F0D-A801-5A71975CBF5E}"/>
              </a:ext>
            </a:extLst>
          </p:cNvPr>
          <p:cNvSpPr/>
          <p:nvPr/>
        </p:nvSpPr>
        <p:spPr>
          <a:xfrm>
            <a:off x="561583" y="3685896"/>
            <a:ext cx="10671587" cy="514908"/>
          </a:xfrm>
          <a:prstGeom prst="rect">
            <a:avLst/>
          </a:prstGeom>
        </p:spPr>
        <p:txBody>
          <a:bodyPr wrap="square">
            <a:spAutoFit/>
          </a:bodyPr>
          <a:lstStyle/>
          <a:p>
            <a:r>
              <a:rPr lang="en-AU" altLang="en-US" sz="2755" b="1">
                <a:latin typeface="Cambria" panose="02040503050406030204" pitchFamily="18" charset="0"/>
              </a:rPr>
              <a:t>G</a:t>
            </a:r>
            <a:r>
              <a:rPr lang="en-AU" altLang="en-US" sz="2755">
                <a:latin typeface="Cambria" panose="02040503050406030204" pitchFamily="18" charset="0"/>
              </a:rPr>
              <a:t>(p </a:t>
            </a:r>
            <a:r>
              <a:rPr lang="en-AU" altLang="en-US" sz="2755" b="1">
                <a:latin typeface="Cambria" panose="02040503050406030204" pitchFamily="18" charset="0"/>
              </a:rPr>
              <a:t>U</a:t>
            </a:r>
            <a:r>
              <a:rPr lang="en-AU" altLang="en-US" sz="2755">
                <a:latin typeface="Cambria" panose="02040503050406030204" pitchFamily="18" charset="0"/>
              </a:rPr>
              <a:t> q) – from every state, p must hold until q holds.</a:t>
            </a:r>
            <a:endParaRPr lang="en-AU" altLang="en-US" sz="2755" b="1">
              <a:latin typeface="Cambria" panose="02040503050406030204" pitchFamily="18" charset="0"/>
            </a:endParaRPr>
          </a:p>
        </p:txBody>
      </p:sp>
      <p:cxnSp>
        <p:nvCxnSpPr>
          <p:cNvPr id="37" name="Straight Connector 36">
            <a:extLst>
              <a:ext uri="{FF2B5EF4-FFF2-40B4-BE49-F238E27FC236}">
                <a16:creationId xmlns:a16="http://schemas.microsoft.com/office/drawing/2014/main" id="{0BB1B7C9-8757-4C0D-A5FF-0A2438CEB64F}"/>
              </a:ext>
            </a:extLst>
          </p:cNvPr>
          <p:cNvCxnSpPr/>
          <p:nvPr/>
        </p:nvCxnSpPr>
        <p:spPr>
          <a:xfrm>
            <a:off x="3742268" y="4387092"/>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13F4D19-C66C-4FEA-8B93-0EB61F5F3B77}"/>
              </a:ext>
            </a:extLst>
          </p:cNvPr>
          <p:cNvCxnSpPr/>
          <p:nvPr/>
        </p:nvCxnSpPr>
        <p:spPr>
          <a:xfrm>
            <a:off x="4540545" y="438709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B77E5EA-9A5A-4D93-A82E-1FDF7925E2BE}"/>
              </a:ext>
            </a:extLst>
          </p:cNvPr>
          <p:cNvCxnSpPr/>
          <p:nvPr/>
        </p:nvCxnSpPr>
        <p:spPr>
          <a:xfrm>
            <a:off x="5425904" y="438709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5E5E71D-8BD1-4AFC-9308-57655E7E9898}"/>
              </a:ext>
            </a:extLst>
          </p:cNvPr>
          <p:cNvCxnSpPr/>
          <p:nvPr/>
        </p:nvCxnSpPr>
        <p:spPr>
          <a:xfrm>
            <a:off x="6282237" y="4387090"/>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08CAAA3-9AB9-48A9-81CC-F5D09DECAD59}"/>
              </a:ext>
            </a:extLst>
          </p:cNvPr>
          <p:cNvCxnSpPr/>
          <p:nvPr/>
        </p:nvCxnSpPr>
        <p:spPr>
          <a:xfrm>
            <a:off x="7036970" y="438708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867AA2D-32F0-418D-B1AC-CE1C397B8685}"/>
              </a:ext>
            </a:extLst>
          </p:cNvPr>
          <p:cNvCxnSpPr>
            <a:cxnSpLocks/>
          </p:cNvCxnSpPr>
          <p:nvPr/>
        </p:nvCxnSpPr>
        <p:spPr>
          <a:xfrm>
            <a:off x="3425100" y="4871072"/>
            <a:ext cx="3948066"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5CEFC0E6-D495-43C5-94AA-95C2B34961B9}"/>
              </a:ext>
            </a:extLst>
          </p:cNvPr>
          <p:cNvSpPr/>
          <p:nvPr/>
        </p:nvSpPr>
        <p:spPr>
          <a:xfrm>
            <a:off x="4267147" y="5381276"/>
            <a:ext cx="694015" cy="514908"/>
          </a:xfrm>
          <a:prstGeom prst="rect">
            <a:avLst/>
          </a:prstGeom>
        </p:spPr>
        <p:txBody>
          <a:bodyPr wrap="square">
            <a:spAutoFit/>
          </a:bodyPr>
          <a:lstStyle/>
          <a:p>
            <a:r>
              <a:rPr lang="en-AU" altLang="en-US" sz="2755">
                <a:latin typeface="Cambria" panose="02040503050406030204" pitchFamily="18" charset="0"/>
              </a:rPr>
              <a:t>  </a:t>
            </a:r>
            <a:r>
              <a:rPr lang="en-AU" altLang="en-US" sz="2755" b="1">
                <a:solidFill>
                  <a:srgbClr val="FF0000"/>
                </a:solidFill>
                <a:latin typeface="Cambria" panose="02040503050406030204" pitchFamily="18" charset="0"/>
              </a:rPr>
              <a:t>p</a:t>
            </a:r>
          </a:p>
        </p:txBody>
      </p:sp>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33C3D7A0-7B55-4AE8-A135-E157C2A84885}"/>
                  </a:ext>
                </a:extLst>
              </p:cNvPr>
              <p:cNvSpPr/>
              <p:nvPr/>
            </p:nvSpPr>
            <p:spPr>
              <a:xfrm>
                <a:off x="5078897" y="5381276"/>
                <a:ext cx="694015" cy="514908"/>
              </a:xfrm>
              <a:prstGeom prst="rect">
                <a:avLst/>
              </a:prstGeom>
            </p:spPr>
            <p:txBody>
              <a:bodyPr wrap="square">
                <a:spAutoFit/>
              </a:bodyPr>
              <a:lstStyle/>
              <a:p>
                <a14:m>
                  <m:oMath xmlns:m="http://schemas.openxmlformats.org/officeDocument/2006/math">
                    <m:r>
                      <a:rPr lang="en-AU" altLang="en-US" sz="2755" i="1">
                        <a:latin typeface="Cambria Math" panose="02040503050406030204" pitchFamily="18" charset="0"/>
                        <a:ea typeface="Cambria Math" panose="02040503050406030204" pitchFamily="18" charset="0"/>
                      </a:rPr>
                      <m:t>¬</m:t>
                    </m:r>
                  </m:oMath>
                </a14:m>
                <a:r>
                  <a:rPr lang="en-AU" altLang="en-US" sz="2755">
                    <a:latin typeface="Cambria" panose="02040503050406030204" pitchFamily="18" charset="0"/>
                  </a:rPr>
                  <a:t>p</a:t>
                </a:r>
              </a:p>
            </p:txBody>
          </p:sp>
        </mc:Choice>
        <mc:Fallback xmlns="">
          <p:sp>
            <p:nvSpPr>
              <p:cNvPr id="58" name="Rectangle 57">
                <a:extLst>
                  <a:ext uri="{FF2B5EF4-FFF2-40B4-BE49-F238E27FC236}">
                    <a16:creationId xmlns:a16="http://schemas.microsoft.com/office/drawing/2014/main" id="{33C3D7A0-7B55-4AE8-A135-E157C2A84885}"/>
                  </a:ext>
                </a:extLst>
              </p:cNvPr>
              <p:cNvSpPr>
                <a:spLocks noRot="1" noChangeAspect="1" noMove="1" noResize="1" noEditPoints="1" noAdjustHandles="1" noChangeArrowheads="1" noChangeShapeType="1" noTextEdit="1"/>
              </p:cNvSpPr>
              <p:nvPr/>
            </p:nvSpPr>
            <p:spPr>
              <a:xfrm>
                <a:off x="5078897" y="5381276"/>
                <a:ext cx="694015" cy="514908"/>
              </a:xfrm>
              <a:prstGeom prst="rect">
                <a:avLst/>
              </a:prstGeom>
              <a:blipFill>
                <a:blip r:embed="rId2"/>
                <a:stretch>
                  <a:fillRect t="-10714" r="-9649" b="-3214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894CA102-FAB2-48CE-9C7F-EAC20041E67A}"/>
                  </a:ext>
                </a:extLst>
              </p:cNvPr>
              <p:cNvSpPr/>
              <p:nvPr/>
            </p:nvSpPr>
            <p:spPr>
              <a:xfrm>
                <a:off x="3573132" y="5928863"/>
                <a:ext cx="694015" cy="514908"/>
              </a:xfrm>
              <a:prstGeom prst="rect">
                <a:avLst/>
              </a:prstGeom>
            </p:spPr>
            <p:txBody>
              <a:bodyPr wrap="square">
                <a:spAutoFit/>
              </a:bodyPr>
              <a:lstStyle/>
              <a:p>
                <a14:m>
                  <m:oMath xmlns:m="http://schemas.openxmlformats.org/officeDocument/2006/math">
                    <m:r>
                      <a:rPr lang="en-AU" altLang="en-US" sz="2755" i="1">
                        <a:latin typeface="Cambria Math" panose="02040503050406030204" pitchFamily="18" charset="0"/>
                        <a:ea typeface="Cambria Math" panose="02040503050406030204" pitchFamily="18" charset="0"/>
                      </a:rPr>
                      <m:t>¬</m:t>
                    </m:r>
                  </m:oMath>
                </a14:m>
                <a:r>
                  <a:rPr lang="en-AU" altLang="en-US" sz="2755">
                    <a:latin typeface="Cambria" panose="02040503050406030204" pitchFamily="18" charset="0"/>
                  </a:rPr>
                  <a:t>q</a:t>
                </a:r>
              </a:p>
            </p:txBody>
          </p:sp>
        </mc:Choice>
        <mc:Fallback xmlns="">
          <p:sp>
            <p:nvSpPr>
              <p:cNvPr id="59" name="Rectangle 58">
                <a:extLst>
                  <a:ext uri="{FF2B5EF4-FFF2-40B4-BE49-F238E27FC236}">
                    <a16:creationId xmlns:a16="http://schemas.microsoft.com/office/drawing/2014/main" id="{894CA102-FAB2-48CE-9C7F-EAC20041E67A}"/>
                  </a:ext>
                </a:extLst>
              </p:cNvPr>
              <p:cNvSpPr>
                <a:spLocks noRot="1" noChangeAspect="1" noMove="1" noResize="1" noEditPoints="1" noAdjustHandles="1" noChangeArrowheads="1" noChangeShapeType="1" noTextEdit="1"/>
              </p:cNvSpPr>
              <p:nvPr/>
            </p:nvSpPr>
            <p:spPr>
              <a:xfrm>
                <a:off x="3573132" y="5928863"/>
                <a:ext cx="694015" cy="514908"/>
              </a:xfrm>
              <a:prstGeom prst="rect">
                <a:avLst/>
              </a:prstGeom>
              <a:blipFill>
                <a:blip r:embed="rId3"/>
                <a:stretch>
                  <a:fillRect t="-10714" r="-8772" b="-32143"/>
                </a:stretch>
              </a:blipFill>
            </p:spPr>
            <p:txBody>
              <a:bodyPr/>
              <a:lstStyle/>
              <a:p>
                <a:r>
                  <a:rPr lang="en-AU">
                    <a:noFill/>
                  </a:rPr>
                  <a:t> </a:t>
                </a:r>
              </a:p>
            </p:txBody>
          </p:sp>
        </mc:Fallback>
      </mc:AlternateContent>
      <p:sp>
        <p:nvSpPr>
          <p:cNvPr id="60" name="Rectangle 59">
            <a:extLst>
              <a:ext uri="{FF2B5EF4-FFF2-40B4-BE49-F238E27FC236}">
                <a16:creationId xmlns:a16="http://schemas.microsoft.com/office/drawing/2014/main" id="{213B24EA-BBDA-4CBA-92D6-F47D0D2D6827}"/>
              </a:ext>
            </a:extLst>
          </p:cNvPr>
          <p:cNvSpPr/>
          <p:nvPr/>
        </p:nvSpPr>
        <p:spPr>
          <a:xfrm>
            <a:off x="5303720" y="5940319"/>
            <a:ext cx="469192" cy="514908"/>
          </a:xfrm>
          <a:prstGeom prst="rect">
            <a:avLst/>
          </a:prstGeom>
        </p:spPr>
        <p:txBody>
          <a:bodyPr wrap="square">
            <a:spAutoFit/>
          </a:bodyPr>
          <a:lstStyle/>
          <a:p>
            <a:r>
              <a:rPr lang="en-AU" altLang="en-US" sz="2755" b="1">
                <a:solidFill>
                  <a:srgbClr val="FF0000"/>
                </a:solidFill>
                <a:latin typeface="Cambria" panose="02040503050406030204" pitchFamily="18" charset="0"/>
              </a:rPr>
              <a:t>q</a:t>
            </a:r>
          </a:p>
        </p:txBody>
      </p:sp>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69010C34-B20F-4971-8315-2ABAFBA6693F}"/>
                  </a:ext>
                </a:extLst>
              </p:cNvPr>
              <p:cNvSpPr/>
              <p:nvPr/>
            </p:nvSpPr>
            <p:spPr>
              <a:xfrm>
                <a:off x="6738710" y="5425411"/>
                <a:ext cx="694015" cy="514908"/>
              </a:xfrm>
              <a:prstGeom prst="rect">
                <a:avLst/>
              </a:prstGeom>
            </p:spPr>
            <p:txBody>
              <a:bodyPr wrap="square">
                <a:spAutoFit/>
              </a:bodyPr>
              <a:lstStyle/>
              <a:p>
                <a14:m>
                  <m:oMath xmlns:m="http://schemas.openxmlformats.org/officeDocument/2006/math">
                    <m:r>
                      <a:rPr lang="en-AU" altLang="en-US" sz="2755" i="1">
                        <a:latin typeface="Cambria Math" panose="02040503050406030204" pitchFamily="18" charset="0"/>
                        <a:ea typeface="Cambria Math" panose="02040503050406030204" pitchFamily="18" charset="0"/>
                      </a:rPr>
                      <m:t>¬</m:t>
                    </m:r>
                  </m:oMath>
                </a14:m>
                <a:r>
                  <a:rPr lang="en-AU" altLang="en-US" sz="2755">
                    <a:latin typeface="Cambria" panose="02040503050406030204" pitchFamily="18" charset="0"/>
                  </a:rPr>
                  <a:t>p</a:t>
                </a:r>
              </a:p>
            </p:txBody>
          </p:sp>
        </mc:Choice>
        <mc:Fallback xmlns="">
          <p:sp>
            <p:nvSpPr>
              <p:cNvPr id="62" name="Rectangle 61">
                <a:extLst>
                  <a:ext uri="{FF2B5EF4-FFF2-40B4-BE49-F238E27FC236}">
                    <a16:creationId xmlns:a16="http://schemas.microsoft.com/office/drawing/2014/main" id="{69010C34-B20F-4971-8315-2ABAFBA6693F}"/>
                  </a:ext>
                </a:extLst>
              </p:cNvPr>
              <p:cNvSpPr>
                <a:spLocks noRot="1" noChangeAspect="1" noMove="1" noResize="1" noEditPoints="1" noAdjustHandles="1" noChangeArrowheads="1" noChangeShapeType="1" noTextEdit="1"/>
              </p:cNvSpPr>
              <p:nvPr/>
            </p:nvSpPr>
            <p:spPr>
              <a:xfrm>
                <a:off x="6738710" y="5425411"/>
                <a:ext cx="694015" cy="514908"/>
              </a:xfrm>
              <a:prstGeom prst="rect">
                <a:avLst/>
              </a:prstGeom>
              <a:blipFill>
                <a:blip r:embed="rId4"/>
                <a:stretch>
                  <a:fillRect t="-10714" r="-9649" b="-32143"/>
                </a:stretch>
              </a:blipFill>
            </p:spPr>
            <p:txBody>
              <a:bodyPr/>
              <a:lstStyle/>
              <a:p>
                <a:r>
                  <a:rPr lang="en-AU">
                    <a:noFill/>
                  </a:rPr>
                  <a:t> </a:t>
                </a:r>
              </a:p>
            </p:txBody>
          </p:sp>
        </mc:Fallback>
      </mc:AlternateContent>
      <p:sp>
        <p:nvSpPr>
          <p:cNvPr id="63" name="Rectangle 62">
            <a:extLst>
              <a:ext uri="{FF2B5EF4-FFF2-40B4-BE49-F238E27FC236}">
                <a16:creationId xmlns:a16="http://schemas.microsoft.com/office/drawing/2014/main" id="{1DBD6CD9-256B-4DDB-A219-77EB38FA9B62}"/>
              </a:ext>
            </a:extLst>
          </p:cNvPr>
          <p:cNvSpPr/>
          <p:nvPr/>
        </p:nvSpPr>
        <p:spPr>
          <a:xfrm>
            <a:off x="6757110" y="5954952"/>
            <a:ext cx="694015" cy="514908"/>
          </a:xfrm>
          <a:prstGeom prst="rect">
            <a:avLst/>
          </a:prstGeom>
        </p:spPr>
        <p:txBody>
          <a:bodyPr wrap="square">
            <a:spAutoFit/>
          </a:bodyPr>
          <a:lstStyle/>
          <a:p>
            <a:r>
              <a:rPr lang="en-AU" altLang="en-US" sz="2755">
                <a:latin typeface="Cambria" panose="02040503050406030204" pitchFamily="18" charset="0"/>
              </a:rPr>
              <a:t>   </a:t>
            </a:r>
            <a:r>
              <a:rPr lang="en-AU" altLang="en-US" sz="2755" b="1">
                <a:solidFill>
                  <a:srgbClr val="FF0000"/>
                </a:solidFill>
                <a:latin typeface="Cambria" panose="02040503050406030204" pitchFamily="18" charset="0"/>
              </a:rPr>
              <a:t>q</a:t>
            </a:r>
          </a:p>
        </p:txBody>
      </p:sp>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F08D8CAD-A09C-4C55-B8D4-3E117C297EB1}"/>
                  </a:ext>
                </a:extLst>
              </p:cNvPr>
              <p:cNvSpPr/>
              <p:nvPr/>
            </p:nvSpPr>
            <p:spPr>
              <a:xfrm>
                <a:off x="4362072" y="5940319"/>
                <a:ext cx="694015" cy="514908"/>
              </a:xfrm>
              <a:prstGeom prst="rect">
                <a:avLst/>
              </a:prstGeom>
            </p:spPr>
            <p:txBody>
              <a:bodyPr wrap="square">
                <a:spAutoFit/>
              </a:bodyPr>
              <a:lstStyle/>
              <a:p>
                <a14:m>
                  <m:oMath xmlns:m="http://schemas.openxmlformats.org/officeDocument/2006/math">
                    <m:r>
                      <a:rPr lang="en-AU" altLang="en-US" sz="2755" i="1">
                        <a:latin typeface="Cambria Math" panose="02040503050406030204" pitchFamily="18" charset="0"/>
                        <a:ea typeface="Cambria Math" panose="02040503050406030204" pitchFamily="18" charset="0"/>
                      </a:rPr>
                      <m:t>¬</m:t>
                    </m:r>
                  </m:oMath>
                </a14:m>
                <a:r>
                  <a:rPr lang="en-AU" altLang="en-US" sz="2755">
                    <a:latin typeface="Cambria" panose="02040503050406030204" pitchFamily="18" charset="0"/>
                  </a:rPr>
                  <a:t>q</a:t>
                </a:r>
              </a:p>
            </p:txBody>
          </p:sp>
        </mc:Choice>
        <mc:Fallback xmlns="">
          <p:sp>
            <p:nvSpPr>
              <p:cNvPr id="66" name="Rectangle 65">
                <a:extLst>
                  <a:ext uri="{FF2B5EF4-FFF2-40B4-BE49-F238E27FC236}">
                    <a16:creationId xmlns:a16="http://schemas.microsoft.com/office/drawing/2014/main" id="{F08D8CAD-A09C-4C55-B8D4-3E117C297EB1}"/>
                  </a:ext>
                </a:extLst>
              </p:cNvPr>
              <p:cNvSpPr>
                <a:spLocks noRot="1" noChangeAspect="1" noMove="1" noResize="1" noEditPoints="1" noAdjustHandles="1" noChangeArrowheads="1" noChangeShapeType="1" noTextEdit="1"/>
              </p:cNvSpPr>
              <p:nvPr/>
            </p:nvSpPr>
            <p:spPr>
              <a:xfrm>
                <a:off x="4362072" y="5940319"/>
                <a:ext cx="694015" cy="514908"/>
              </a:xfrm>
              <a:prstGeom prst="rect">
                <a:avLst/>
              </a:prstGeom>
              <a:blipFill>
                <a:blip r:embed="rId5"/>
                <a:stretch>
                  <a:fillRect t="-10588" r="-8850" b="-30588"/>
                </a:stretch>
              </a:blipFill>
            </p:spPr>
            <p:txBody>
              <a:bodyPr/>
              <a:lstStyle/>
              <a:p>
                <a:r>
                  <a:rPr lang="en-AU">
                    <a:noFill/>
                  </a:rPr>
                  <a:t> </a:t>
                </a:r>
              </a:p>
            </p:txBody>
          </p:sp>
        </mc:Fallback>
      </mc:AlternateContent>
      <p:sp>
        <p:nvSpPr>
          <p:cNvPr id="28" name="Rectangle 27">
            <a:extLst>
              <a:ext uri="{FF2B5EF4-FFF2-40B4-BE49-F238E27FC236}">
                <a16:creationId xmlns:a16="http://schemas.microsoft.com/office/drawing/2014/main" id="{6A448503-9B33-4BCC-A4F7-45705F095993}"/>
              </a:ext>
            </a:extLst>
          </p:cNvPr>
          <p:cNvSpPr/>
          <p:nvPr/>
        </p:nvSpPr>
        <p:spPr>
          <a:xfrm>
            <a:off x="8669227" y="2775901"/>
            <a:ext cx="694015" cy="514908"/>
          </a:xfrm>
          <a:prstGeom prst="rect">
            <a:avLst/>
          </a:prstGeom>
        </p:spPr>
        <p:txBody>
          <a:bodyPr wrap="square">
            <a:spAutoFit/>
          </a:bodyPr>
          <a:lstStyle/>
          <a:p>
            <a:r>
              <a:rPr lang="en-AU" altLang="en-US" sz="2755">
                <a:latin typeface="Cambria" panose="02040503050406030204" pitchFamily="18" charset="0"/>
              </a:rPr>
              <a:t>  p</a:t>
            </a:r>
          </a:p>
        </p:txBody>
      </p:sp>
      <p:sp>
        <p:nvSpPr>
          <p:cNvPr id="29" name="Rectangle 28">
            <a:extLst>
              <a:ext uri="{FF2B5EF4-FFF2-40B4-BE49-F238E27FC236}">
                <a16:creationId xmlns:a16="http://schemas.microsoft.com/office/drawing/2014/main" id="{C1D23EF7-8F6F-4EB9-A755-186B897E30DA}"/>
              </a:ext>
            </a:extLst>
          </p:cNvPr>
          <p:cNvSpPr/>
          <p:nvPr/>
        </p:nvSpPr>
        <p:spPr>
          <a:xfrm>
            <a:off x="7012364" y="2763657"/>
            <a:ext cx="694015" cy="514908"/>
          </a:xfrm>
          <a:prstGeom prst="rect">
            <a:avLst/>
          </a:prstGeom>
        </p:spPr>
        <p:txBody>
          <a:bodyPr wrap="square">
            <a:spAutoFit/>
          </a:bodyPr>
          <a:lstStyle/>
          <a:p>
            <a:r>
              <a:rPr lang="en-AU" altLang="en-US" sz="2755">
                <a:latin typeface="Cambria" panose="02040503050406030204" pitchFamily="18" charset="0"/>
              </a:rPr>
              <a:t>  p</a:t>
            </a:r>
          </a:p>
        </p:txBody>
      </p:sp>
      <p:sp>
        <p:nvSpPr>
          <p:cNvPr id="31" name="Rectangle 30">
            <a:extLst>
              <a:ext uri="{FF2B5EF4-FFF2-40B4-BE49-F238E27FC236}">
                <a16:creationId xmlns:a16="http://schemas.microsoft.com/office/drawing/2014/main" id="{6A0BF28E-F9FD-4915-AE66-228097AD55E0}"/>
              </a:ext>
            </a:extLst>
          </p:cNvPr>
          <p:cNvSpPr/>
          <p:nvPr/>
        </p:nvSpPr>
        <p:spPr>
          <a:xfrm>
            <a:off x="9552332" y="3099464"/>
            <a:ext cx="694015" cy="514908"/>
          </a:xfrm>
          <a:prstGeom prst="rect">
            <a:avLst/>
          </a:prstGeom>
        </p:spPr>
        <p:txBody>
          <a:bodyPr wrap="square">
            <a:spAutoFit/>
          </a:bodyPr>
          <a:lstStyle/>
          <a:p>
            <a:r>
              <a:rPr lang="en-AU" altLang="en-US" sz="2755">
                <a:latin typeface="Cambria" panose="02040503050406030204" pitchFamily="18" charset="0"/>
              </a:rPr>
              <a:t>  q</a:t>
            </a:r>
          </a:p>
        </p:txBody>
      </p:sp>
      <p:sp>
        <p:nvSpPr>
          <p:cNvPr id="32" name="Rectangle 31">
            <a:extLst>
              <a:ext uri="{FF2B5EF4-FFF2-40B4-BE49-F238E27FC236}">
                <a16:creationId xmlns:a16="http://schemas.microsoft.com/office/drawing/2014/main" id="{3965F6C9-7ADC-4F3B-8142-B9279CC137FA}"/>
              </a:ext>
            </a:extLst>
          </p:cNvPr>
          <p:cNvSpPr/>
          <p:nvPr/>
        </p:nvSpPr>
        <p:spPr>
          <a:xfrm>
            <a:off x="3549322" y="5334372"/>
            <a:ext cx="694015" cy="514908"/>
          </a:xfrm>
          <a:prstGeom prst="rect">
            <a:avLst/>
          </a:prstGeom>
        </p:spPr>
        <p:txBody>
          <a:bodyPr wrap="square">
            <a:spAutoFit/>
          </a:bodyPr>
          <a:lstStyle/>
          <a:p>
            <a:r>
              <a:rPr lang="en-AU" altLang="en-US" sz="2755">
                <a:latin typeface="Cambria" panose="02040503050406030204" pitchFamily="18" charset="0"/>
              </a:rPr>
              <a:t>  </a:t>
            </a:r>
            <a:r>
              <a:rPr lang="en-AU" altLang="en-US" sz="2755" b="1">
                <a:solidFill>
                  <a:srgbClr val="FF0000"/>
                </a:solidFill>
                <a:latin typeface="Cambria" panose="02040503050406030204" pitchFamily="18" charset="0"/>
              </a:rPr>
              <a:t>p</a:t>
            </a:r>
          </a:p>
        </p:txBody>
      </p: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24A1D6FA-BB81-4B50-A2C2-F5CCE41B917A}"/>
                  </a:ext>
                </a:extLst>
              </p:cNvPr>
              <p:cNvSpPr/>
              <p:nvPr/>
            </p:nvSpPr>
            <p:spPr>
              <a:xfrm>
                <a:off x="5935229" y="5381276"/>
                <a:ext cx="694015" cy="514908"/>
              </a:xfrm>
              <a:prstGeom prst="rect">
                <a:avLst/>
              </a:prstGeom>
            </p:spPr>
            <p:txBody>
              <a:bodyPr wrap="square">
                <a:spAutoFit/>
              </a:bodyPr>
              <a:lstStyle/>
              <a:p>
                <a14:m>
                  <m:oMath xmlns:m="http://schemas.openxmlformats.org/officeDocument/2006/math">
                    <m:r>
                      <a:rPr lang="en-AU" altLang="en-US" sz="2755" i="1">
                        <a:latin typeface="Cambria Math" panose="02040503050406030204" pitchFamily="18" charset="0"/>
                        <a:ea typeface="Cambria Math" panose="02040503050406030204" pitchFamily="18" charset="0"/>
                      </a:rPr>
                      <m:t>¬</m:t>
                    </m:r>
                  </m:oMath>
                </a14:m>
                <a:r>
                  <a:rPr lang="en-AU" altLang="en-US" sz="2755">
                    <a:latin typeface="Cambria" panose="02040503050406030204" pitchFamily="18" charset="0"/>
                  </a:rPr>
                  <a:t>p</a:t>
                </a:r>
              </a:p>
            </p:txBody>
          </p:sp>
        </mc:Choice>
        <mc:Fallback xmlns="">
          <p:sp>
            <p:nvSpPr>
              <p:cNvPr id="33" name="Rectangle 32">
                <a:extLst>
                  <a:ext uri="{FF2B5EF4-FFF2-40B4-BE49-F238E27FC236}">
                    <a16:creationId xmlns:a16="http://schemas.microsoft.com/office/drawing/2014/main" id="{24A1D6FA-BB81-4B50-A2C2-F5CCE41B917A}"/>
                  </a:ext>
                </a:extLst>
              </p:cNvPr>
              <p:cNvSpPr>
                <a:spLocks noRot="1" noChangeAspect="1" noMove="1" noResize="1" noEditPoints="1" noAdjustHandles="1" noChangeArrowheads="1" noChangeShapeType="1" noTextEdit="1"/>
              </p:cNvSpPr>
              <p:nvPr/>
            </p:nvSpPr>
            <p:spPr>
              <a:xfrm>
                <a:off x="5935229" y="5381276"/>
                <a:ext cx="694015" cy="514908"/>
              </a:xfrm>
              <a:prstGeom prst="rect">
                <a:avLst/>
              </a:prstGeom>
              <a:blipFill>
                <a:blip r:embed="rId6"/>
                <a:stretch>
                  <a:fillRect t="-10714" r="-9735" b="-32143"/>
                </a:stretch>
              </a:blipFill>
            </p:spPr>
            <p:txBody>
              <a:bodyPr/>
              <a:lstStyle/>
              <a:p>
                <a:r>
                  <a:rPr lang="en-AU">
                    <a:noFill/>
                  </a:rPr>
                  <a:t> </a:t>
                </a:r>
              </a:p>
            </p:txBody>
          </p:sp>
        </mc:Fallback>
      </mc:AlternateContent>
      <p:sp>
        <p:nvSpPr>
          <p:cNvPr id="34" name="Rectangle 33">
            <a:extLst>
              <a:ext uri="{FF2B5EF4-FFF2-40B4-BE49-F238E27FC236}">
                <a16:creationId xmlns:a16="http://schemas.microsoft.com/office/drawing/2014/main" id="{A399867B-A33E-4789-A312-9B57751B60D2}"/>
              </a:ext>
            </a:extLst>
          </p:cNvPr>
          <p:cNvSpPr/>
          <p:nvPr/>
        </p:nvSpPr>
        <p:spPr>
          <a:xfrm>
            <a:off x="5935229" y="5968222"/>
            <a:ext cx="694015" cy="514908"/>
          </a:xfrm>
          <a:prstGeom prst="rect">
            <a:avLst/>
          </a:prstGeom>
        </p:spPr>
        <p:txBody>
          <a:bodyPr wrap="square">
            <a:spAutoFit/>
          </a:bodyPr>
          <a:lstStyle/>
          <a:p>
            <a:r>
              <a:rPr lang="en-AU" altLang="en-US" sz="2755">
                <a:latin typeface="Cambria" panose="02040503050406030204" pitchFamily="18" charset="0"/>
              </a:rPr>
              <a:t>   </a:t>
            </a:r>
            <a:r>
              <a:rPr lang="en-AU" altLang="en-US" sz="2755" b="1">
                <a:solidFill>
                  <a:srgbClr val="FF0000"/>
                </a:solidFill>
                <a:latin typeface="Cambria" panose="02040503050406030204" pitchFamily="18" charset="0"/>
              </a:rPr>
              <a:t>q</a:t>
            </a:r>
          </a:p>
        </p:txBody>
      </p:sp>
      <p:sp>
        <p:nvSpPr>
          <p:cNvPr id="35" name="Rectangle 34">
            <a:extLst>
              <a:ext uri="{FF2B5EF4-FFF2-40B4-BE49-F238E27FC236}">
                <a16:creationId xmlns:a16="http://schemas.microsoft.com/office/drawing/2014/main" id="{6BB1C92D-07F6-40AE-80E8-929D89D1B43F}"/>
              </a:ext>
            </a:extLst>
          </p:cNvPr>
          <p:cNvSpPr/>
          <p:nvPr/>
        </p:nvSpPr>
        <p:spPr>
          <a:xfrm>
            <a:off x="8023929" y="4287193"/>
            <a:ext cx="3541440" cy="1362994"/>
          </a:xfrm>
          <a:prstGeom prst="rect">
            <a:avLst/>
          </a:prstGeom>
        </p:spPr>
        <p:txBody>
          <a:bodyPr wrap="square">
            <a:spAutoFit/>
          </a:bodyPr>
          <a:lstStyle/>
          <a:p>
            <a:r>
              <a:rPr lang="en-AU" altLang="en-US" sz="2755">
                <a:latin typeface="Cambria" panose="02040503050406030204" pitchFamily="18" charset="0"/>
              </a:rPr>
              <a:t>Remember that from every state, q must hold eventually.</a:t>
            </a:r>
          </a:p>
        </p:txBody>
      </p:sp>
    </p:spTree>
    <p:extLst>
      <p:ext uri="{BB962C8B-B14F-4D97-AF65-F5344CB8AC3E}">
        <p14:creationId xmlns:p14="http://schemas.microsoft.com/office/powerpoint/2010/main" val="42305818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35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63493" name="Picture 5"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299"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63494" name="Picture 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245"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63495" name="Picture 7"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3886">
            <a:off x="549518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63496" name="Picture 8"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30"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63497" name="Picture 9"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076"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63498" name="Text Box 10"/>
          <p:cNvSpPr txBox="1">
            <a:spLocks noChangeArrowheads="1"/>
          </p:cNvSpPr>
          <p:nvPr/>
        </p:nvSpPr>
        <p:spPr bwMode="auto">
          <a:xfrm>
            <a:off x="3731260" y="335986"/>
            <a:ext cx="4619801" cy="83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850">
                <a:solidFill>
                  <a:srgbClr val="1D3B59"/>
                </a:solidFill>
              </a:rPr>
              <a:t>Behavior Trees</a:t>
            </a:r>
          </a:p>
        </p:txBody>
      </p:sp>
      <p:pic>
        <p:nvPicPr>
          <p:cNvPr id="63499" name="Picture 11"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021"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grpSp>
        <p:nvGrpSpPr>
          <p:cNvPr id="63500" name="Group 12"/>
          <p:cNvGrpSpPr>
            <a:grpSpLocks/>
          </p:cNvGrpSpPr>
          <p:nvPr/>
        </p:nvGrpSpPr>
        <p:grpSpPr bwMode="auto">
          <a:xfrm>
            <a:off x="1661099" y="1644929"/>
            <a:ext cx="1634430" cy="1695678"/>
            <a:chOff x="1266" y="698"/>
            <a:chExt cx="934" cy="969"/>
          </a:xfrm>
        </p:grpSpPr>
        <p:sp>
          <p:nvSpPr>
            <p:cNvPr id="63501" name="Documents"/>
            <p:cNvSpPr>
              <a:spLocks noEditPoints="1" noChangeArrowheads="1"/>
            </p:cNvSpPr>
            <p:nvPr/>
          </p:nvSpPr>
          <p:spPr bwMode="auto">
            <a:xfrm>
              <a:off x="1462" y="698"/>
              <a:ext cx="738" cy="826"/>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r>
                <a:rPr lang="en-AU" altLang="en-US" sz="441"/>
                <a:t>R1. There is a single control button available for the user of the oven. If the oven is idle with the door closed and you push the button, the oven will start cooking (this is, energize the power-tube for one minute).</a:t>
              </a:r>
            </a:p>
            <a:p>
              <a:endParaRPr lang="en-AU" altLang="en-US" sz="441"/>
            </a:p>
            <a:p>
              <a:r>
                <a:rPr lang="en-AU" altLang="en-US" sz="441"/>
                <a:t>R2. If the button is pushed while the oven is cooking it will cause the oven to cook for an extra minute.</a:t>
              </a:r>
            </a:p>
          </p:txBody>
        </p:sp>
        <p:sp>
          <p:nvSpPr>
            <p:cNvPr id="63502" name="Documents"/>
            <p:cNvSpPr>
              <a:spLocks noEditPoints="1" noChangeArrowheads="1"/>
            </p:cNvSpPr>
            <p:nvPr/>
          </p:nvSpPr>
          <p:spPr bwMode="auto">
            <a:xfrm>
              <a:off x="1266" y="841"/>
              <a:ext cx="738" cy="826"/>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r>
                <a:rPr lang="en-AU" altLang="en-US" sz="441"/>
                <a:t>R1. There is a single control button available for the user of the oven. If the oven is idle with the door closed and you push the button, the oven will start cooking (this is, energize the power-tube for one minute).</a:t>
              </a:r>
            </a:p>
            <a:p>
              <a:endParaRPr lang="en-AU" altLang="en-US" sz="441"/>
            </a:p>
            <a:p>
              <a:r>
                <a:rPr lang="en-AU" altLang="en-US" sz="441"/>
                <a:t>R2. If the button is pushed while the oven is cooking it will cause the oven to cook for an extra minute.</a:t>
              </a:r>
            </a:p>
          </p:txBody>
        </p:sp>
      </p:grpSp>
      <p:sp>
        <p:nvSpPr>
          <p:cNvPr id="63511" name="AutoShape 23"/>
          <p:cNvSpPr>
            <a:spLocks noChangeArrowheads="1"/>
          </p:cNvSpPr>
          <p:nvPr/>
        </p:nvSpPr>
        <p:spPr bwMode="auto">
          <a:xfrm>
            <a:off x="4235238" y="2015913"/>
            <a:ext cx="1427939" cy="496979"/>
          </a:xfrm>
          <a:prstGeom prst="rightArrow">
            <a:avLst>
              <a:gd name="adj1" fmla="val 50000"/>
              <a:gd name="adj2" fmla="val 71831"/>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984"/>
          </a:p>
        </p:txBody>
      </p:sp>
      <p:grpSp>
        <p:nvGrpSpPr>
          <p:cNvPr id="63514" name="Group 26"/>
          <p:cNvGrpSpPr>
            <a:grpSpLocks/>
          </p:cNvGrpSpPr>
          <p:nvPr/>
        </p:nvGrpSpPr>
        <p:grpSpPr bwMode="auto">
          <a:xfrm>
            <a:off x="6503141" y="1679927"/>
            <a:ext cx="934460" cy="519728"/>
            <a:chOff x="2078" y="2331"/>
            <a:chExt cx="883" cy="391"/>
          </a:xfrm>
        </p:grpSpPr>
        <p:sp>
          <p:nvSpPr>
            <p:cNvPr id="63515" name="Line 27"/>
            <p:cNvSpPr>
              <a:spLocks noChangeShapeType="1"/>
            </p:cNvSpPr>
            <p:nvPr/>
          </p:nvSpPr>
          <p:spPr bwMode="auto">
            <a:xfrm flipH="1">
              <a:off x="2602" y="2556"/>
              <a:ext cx="131" cy="9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sp>
          <p:nvSpPr>
            <p:cNvPr id="63516" name="Line 28"/>
            <p:cNvSpPr>
              <a:spLocks noChangeShapeType="1"/>
            </p:cNvSpPr>
            <p:nvPr/>
          </p:nvSpPr>
          <p:spPr bwMode="auto">
            <a:xfrm>
              <a:off x="2499" y="2391"/>
              <a:ext cx="234" cy="1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sp>
          <p:nvSpPr>
            <p:cNvPr id="63517" name="Rectangle 29"/>
            <p:cNvSpPr>
              <a:spLocks noChangeArrowheads="1"/>
            </p:cNvSpPr>
            <p:nvPr/>
          </p:nvSpPr>
          <p:spPr bwMode="auto">
            <a:xfrm>
              <a:off x="2438" y="2331"/>
              <a:ext cx="150"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18" name="Rectangle 30"/>
            <p:cNvSpPr>
              <a:spLocks noChangeArrowheads="1"/>
            </p:cNvSpPr>
            <p:nvPr/>
          </p:nvSpPr>
          <p:spPr bwMode="auto">
            <a:xfrm>
              <a:off x="2217" y="2489"/>
              <a:ext cx="150"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19" name="Rectangle 31"/>
            <p:cNvSpPr>
              <a:spLocks noChangeArrowheads="1"/>
            </p:cNvSpPr>
            <p:nvPr/>
          </p:nvSpPr>
          <p:spPr bwMode="auto">
            <a:xfrm>
              <a:off x="2328" y="2649"/>
              <a:ext cx="150"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20" name="Rectangle 32"/>
            <p:cNvSpPr>
              <a:spLocks noChangeArrowheads="1"/>
            </p:cNvSpPr>
            <p:nvPr/>
          </p:nvSpPr>
          <p:spPr bwMode="auto">
            <a:xfrm>
              <a:off x="2078" y="2649"/>
              <a:ext cx="150"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21" name="Line 33"/>
            <p:cNvSpPr>
              <a:spLocks noChangeShapeType="1"/>
            </p:cNvSpPr>
            <p:nvPr/>
          </p:nvSpPr>
          <p:spPr bwMode="auto">
            <a:xfrm flipH="1">
              <a:off x="2158" y="2554"/>
              <a:ext cx="124" cy="9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sp>
          <p:nvSpPr>
            <p:cNvPr id="63522" name="Line 34"/>
            <p:cNvSpPr>
              <a:spLocks noChangeShapeType="1"/>
            </p:cNvSpPr>
            <p:nvPr/>
          </p:nvSpPr>
          <p:spPr bwMode="auto">
            <a:xfrm>
              <a:off x="2282" y="2554"/>
              <a:ext cx="131" cy="9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sp>
          <p:nvSpPr>
            <p:cNvPr id="63523" name="Line 35"/>
            <p:cNvSpPr>
              <a:spLocks noChangeShapeType="1"/>
            </p:cNvSpPr>
            <p:nvPr/>
          </p:nvSpPr>
          <p:spPr bwMode="auto">
            <a:xfrm flipH="1">
              <a:off x="2282" y="2397"/>
              <a:ext cx="229" cy="9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sp>
          <p:nvSpPr>
            <p:cNvPr id="63524" name="Rectangle 36"/>
            <p:cNvSpPr>
              <a:spLocks noChangeArrowheads="1"/>
            </p:cNvSpPr>
            <p:nvPr/>
          </p:nvSpPr>
          <p:spPr bwMode="auto">
            <a:xfrm>
              <a:off x="2811" y="2657"/>
              <a:ext cx="150"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25" name="Rectangle 37"/>
            <p:cNvSpPr>
              <a:spLocks noChangeArrowheads="1"/>
            </p:cNvSpPr>
            <p:nvPr/>
          </p:nvSpPr>
          <p:spPr bwMode="auto">
            <a:xfrm>
              <a:off x="2666" y="2489"/>
              <a:ext cx="151"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26" name="Rectangle 38"/>
            <p:cNvSpPr>
              <a:spLocks noChangeArrowheads="1"/>
            </p:cNvSpPr>
            <p:nvPr/>
          </p:nvSpPr>
          <p:spPr bwMode="auto">
            <a:xfrm>
              <a:off x="2537" y="2649"/>
              <a:ext cx="150"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27" name="Line 39"/>
            <p:cNvSpPr>
              <a:spLocks noChangeShapeType="1"/>
            </p:cNvSpPr>
            <p:nvPr/>
          </p:nvSpPr>
          <p:spPr bwMode="auto">
            <a:xfrm>
              <a:off x="2733" y="2556"/>
              <a:ext cx="154" cy="10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grpSp>
      <p:grpSp>
        <p:nvGrpSpPr>
          <p:cNvPr id="63528" name="Group 40"/>
          <p:cNvGrpSpPr>
            <a:grpSpLocks/>
          </p:cNvGrpSpPr>
          <p:nvPr/>
        </p:nvGrpSpPr>
        <p:grpSpPr bwMode="auto">
          <a:xfrm>
            <a:off x="7675590" y="1664179"/>
            <a:ext cx="934460" cy="519727"/>
            <a:chOff x="2078" y="2331"/>
            <a:chExt cx="883" cy="391"/>
          </a:xfrm>
        </p:grpSpPr>
        <p:sp>
          <p:nvSpPr>
            <p:cNvPr id="63529" name="Line 41"/>
            <p:cNvSpPr>
              <a:spLocks noChangeShapeType="1"/>
            </p:cNvSpPr>
            <p:nvPr/>
          </p:nvSpPr>
          <p:spPr bwMode="auto">
            <a:xfrm flipH="1">
              <a:off x="2602" y="2556"/>
              <a:ext cx="131" cy="9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sp>
          <p:nvSpPr>
            <p:cNvPr id="63530" name="Line 42"/>
            <p:cNvSpPr>
              <a:spLocks noChangeShapeType="1"/>
            </p:cNvSpPr>
            <p:nvPr/>
          </p:nvSpPr>
          <p:spPr bwMode="auto">
            <a:xfrm>
              <a:off x="2499" y="2391"/>
              <a:ext cx="234" cy="1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sp>
          <p:nvSpPr>
            <p:cNvPr id="63531" name="Rectangle 43"/>
            <p:cNvSpPr>
              <a:spLocks noChangeArrowheads="1"/>
            </p:cNvSpPr>
            <p:nvPr/>
          </p:nvSpPr>
          <p:spPr bwMode="auto">
            <a:xfrm>
              <a:off x="2438" y="2331"/>
              <a:ext cx="150"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32" name="Rectangle 44"/>
            <p:cNvSpPr>
              <a:spLocks noChangeArrowheads="1"/>
            </p:cNvSpPr>
            <p:nvPr/>
          </p:nvSpPr>
          <p:spPr bwMode="auto">
            <a:xfrm>
              <a:off x="2217" y="2489"/>
              <a:ext cx="150"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33" name="Rectangle 45"/>
            <p:cNvSpPr>
              <a:spLocks noChangeArrowheads="1"/>
            </p:cNvSpPr>
            <p:nvPr/>
          </p:nvSpPr>
          <p:spPr bwMode="auto">
            <a:xfrm>
              <a:off x="2328" y="2649"/>
              <a:ext cx="150"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34" name="Rectangle 46"/>
            <p:cNvSpPr>
              <a:spLocks noChangeArrowheads="1"/>
            </p:cNvSpPr>
            <p:nvPr/>
          </p:nvSpPr>
          <p:spPr bwMode="auto">
            <a:xfrm>
              <a:off x="2078" y="2649"/>
              <a:ext cx="150"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35" name="Line 47"/>
            <p:cNvSpPr>
              <a:spLocks noChangeShapeType="1"/>
            </p:cNvSpPr>
            <p:nvPr/>
          </p:nvSpPr>
          <p:spPr bwMode="auto">
            <a:xfrm flipH="1">
              <a:off x="2158" y="2554"/>
              <a:ext cx="124" cy="9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sp>
          <p:nvSpPr>
            <p:cNvPr id="63536" name="Line 48"/>
            <p:cNvSpPr>
              <a:spLocks noChangeShapeType="1"/>
            </p:cNvSpPr>
            <p:nvPr/>
          </p:nvSpPr>
          <p:spPr bwMode="auto">
            <a:xfrm>
              <a:off x="2282" y="2554"/>
              <a:ext cx="131" cy="9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sp>
          <p:nvSpPr>
            <p:cNvPr id="63537" name="Line 49"/>
            <p:cNvSpPr>
              <a:spLocks noChangeShapeType="1"/>
            </p:cNvSpPr>
            <p:nvPr/>
          </p:nvSpPr>
          <p:spPr bwMode="auto">
            <a:xfrm flipH="1">
              <a:off x="2282" y="2397"/>
              <a:ext cx="229" cy="9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sp>
          <p:nvSpPr>
            <p:cNvPr id="63538" name="Rectangle 50"/>
            <p:cNvSpPr>
              <a:spLocks noChangeArrowheads="1"/>
            </p:cNvSpPr>
            <p:nvPr/>
          </p:nvSpPr>
          <p:spPr bwMode="auto">
            <a:xfrm>
              <a:off x="2811" y="2657"/>
              <a:ext cx="150"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39" name="Rectangle 51"/>
            <p:cNvSpPr>
              <a:spLocks noChangeArrowheads="1"/>
            </p:cNvSpPr>
            <p:nvPr/>
          </p:nvSpPr>
          <p:spPr bwMode="auto">
            <a:xfrm>
              <a:off x="2666" y="2489"/>
              <a:ext cx="151"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40" name="Rectangle 52"/>
            <p:cNvSpPr>
              <a:spLocks noChangeArrowheads="1"/>
            </p:cNvSpPr>
            <p:nvPr/>
          </p:nvSpPr>
          <p:spPr bwMode="auto">
            <a:xfrm>
              <a:off x="2537" y="2649"/>
              <a:ext cx="150"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41" name="Line 53"/>
            <p:cNvSpPr>
              <a:spLocks noChangeShapeType="1"/>
            </p:cNvSpPr>
            <p:nvPr/>
          </p:nvSpPr>
          <p:spPr bwMode="auto">
            <a:xfrm>
              <a:off x="2733" y="2556"/>
              <a:ext cx="154" cy="10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grpSp>
      <p:grpSp>
        <p:nvGrpSpPr>
          <p:cNvPr id="63542" name="Group 54"/>
          <p:cNvGrpSpPr>
            <a:grpSpLocks/>
          </p:cNvGrpSpPr>
          <p:nvPr/>
        </p:nvGrpSpPr>
        <p:grpSpPr bwMode="auto">
          <a:xfrm>
            <a:off x="6485642" y="2507643"/>
            <a:ext cx="934460" cy="519727"/>
            <a:chOff x="2078" y="2331"/>
            <a:chExt cx="883" cy="391"/>
          </a:xfrm>
        </p:grpSpPr>
        <p:sp>
          <p:nvSpPr>
            <p:cNvPr id="63543" name="Line 55"/>
            <p:cNvSpPr>
              <a:spLocks noChangeShapeType="1"/>
            </p:cNvSpPr>
            <p:nvPr/>
          </p:nvSpPr>
          <p:spPr bwMode="auto">
            <a:xfrm flipH="1">
              <a:off x="2602" y="2556"/>
              <a:ext cx="131" cy="9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sp>
          <p:nvSpPr>
            <p:cNvPr id="63544" name="Line 56"/>
            <p:cNvSpPr>
              <a:spLocks noChangeShapeType="1"/>
            </p:cNvSpPr>
            <p:nvPr/>
          </p:nvSpPr>
          <p:spPr bwMode="auto">
            <a:xfrm>
              <a:off x="2499" y="2391"/>
              <a:ext cx="234" cy="1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sp>
          <p:nvSpPr>
            <p:cNvPr id="63545" name="Rectangle 57"/>
            <p:cNvSpPr>
              <a:spLocks noChangeArrowheads="1"/>
            </p:cNvSpPr>
            <p:nvPr/>
          </p:nvSpPr>
          <p:spPr bwMode="auto">
            <a:xfrm>
              <a:off x="2438" y="2331"/>
              <a:ext cx="150"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46" name="Rectangle 58"/>
            <p:cNvSpPr>
              <a:spLocks noChangeArrowheads="1"/>
            </p:cNvSpPr>
            <p:nvPr/>
          </p:nvSpPr>
          <p:spPr bwMode="auto">
            <a:xfrm>
              <a:off x="2217" y="2489"/>
              <a:ext cx="150"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47" name="Rectangle 59"/>
            <p:cNvSpPr>
              <a:spLocks noChangeArrowheads="1"/>
            </p:cNvSpPr>
            <p:nvPr/>
          </p:nvSpPr>
          <p:spPr bwMode="auto">
            <a:xfrm>
              <a:off x="2328" y="2649"/>
              <a:ext cx="150"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48" name="Rectangle 60"/>
            <p:cNvSpPr>
              <a:spLocks noChangeArrowheads="1"/>
            </p:cNvSpPr>
            <p:nvPr/>
          </p:nvSpPr>
          <p:spPr bwMode="auto">
            <a:xfrm>
              <a:off x="2078" y="2649"/>
              <a:ext cx="150"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49" name="Line 61"/>
            <p:cNvSpPr>
              <a:spLocks noChangeShapeType="1"/>
            </p:cNvSpPr>
            <p:nvPr/>
          </p:nvSpPr>
          <p:spPr bwMode="auto">
            <a:xfrm flipH="1">
              <a:off x="2158" y="2554"/>
              <a:ext cx="124" cy="9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sp>
          <p:nvSpPr>
            <p:cNvPr id="63550" name="Line 62"/>
            <p:cNvSpPr>
              <a:spLocks noChangeShapeType="1"/>
            </p:cNvSpPr>
            <p:nvPr/>
          </p:nvSpPr>
          <p:spPr bwMode="auto">
            <a:xfrm>
              <a:off x="2282" y="2554"/>
              <a:ext cx="131" cy="9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sp>
          <p:nvSpPr>
            <p:cNvPr id="63551" name="Line 63"/>
            <p:cNvSpPr>
              <a:spLocks noChangeShapeType="1"/>
            </p:cNvSpPr>
            <p:nvPr/>
          </p:nvSpPr>
          <p:spPr bwMode="auto">
            <a:xfrm flipH="1">
              <a:off x="2282" y="2397"/>
              <a:ext cx="229" cy="9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sp>
          <p:nvSpPr>
            <p:cNvPr id="63552" name="Rectangle 64"/>
            <p:cNvSpPr>
              <a:spLocks noChangeArrowheads="1"/>
            </p:cNvSpPr>
            <p:nvPr/>
          </p:nvSpPr>
          <p:spPr bwMode="auto">
            <a:xfrm>
              <a:off x="2811" y="2657"/>
              <a:ext cx="150"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53" name="Rectangle 65"/>
            <p:cNvSpPr>
              <a:spLocks noChangeArrowheads="1"/>
            </p:cNvSpPr>
            <p:nvPr/>
          </p:nvSpPr>
          <p:spPr bwMode="auto">
            <a:xfrm>
              <a:off x="2666" y="2489"/>
              <a:ext cx="151"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54" name="Rectangle 66"/>
            <p:cNvSpPr>
              <a:spLocks noChangeArrowheads="1"/>
            </p:cNvSpPr>
            <p:nvPr/>
          </p:nvSpPr>
          <p:spPr bwMode="auto">
            <a:xfrm>
              <a:off x="2537" y="2649"/>
              <a:ext cx="150"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55" name="Line 67"/>
            <p:cNvSpPr>
              <a:spLocks noChangeShapeType="1"/>
            </p:cNvSpPr>
            <p:nvPr/>
          </p:nvSpPr>
          <p:spPr bwMode="auto">
            <a:xfrm>
              <a:off x="2733" y="2556"/>
              <a:ext cx="154" cy="10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grpSp>
      <p:grpSp>
        <p:nvGrpSpPr>
          <p:cNvPr id="63556" name="Group 68"/>
          <p:cNvGrpSpPr>
            <a:grpSpLocks/>
          </p:cNvGrpSpPr>
          <p:nvPr/>
        </p:nvGrpSpPr>
        <p:grpSpPr bwMode="auto">
          <a:xfrm>
            <a:off x="7691340" y="2525142"/>
            <a:ext cx="934460" cy="519727"/>
            <a:chOff x="2078" y="2331"/>
            <a:chExt cx="883" cy="391"/>
          </a:xfrm>
        </p:grpSpPr>
        <p:sp>
          <p:nvSpPr>
            <p:cNvPr id="63557" name="Line 69"/>
            <p:cNvSpPr>
              <a:spLocks noChangeShapeType="1"/>
            </p:cNvSpPr>
            <p:nvPr/>
          </p:nvSpPr>
          <p:spPr bwMode="auto">
            <a:xfrm flipH="1">
              <a:off x="2602" y="2556"/>
              <a:ext cx="131" cy="9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sp>
          <p:nvSpPr>
            <p:cNvPr id="63558" name="Line 70"/>
            <p:cNvSpPr>
              <a:spLocks noChangeShapeType="1"/>
            </p:cNvSpPr>
            <p:nvPr/>
          </p:nvSpPr>
          <p:spPr bwMode="auto">
            <a:xfrm>
              <a:off x="2499" y="2391"/>
              <a:ext cx="234" cy="1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sp>
          <p:nvSpPr>
            <p:cNvPr id="63559" name="Rectangle 71"/>
            <p:cNvSpPr>
              <a:spLocks noChangeArrowheads="1"/>
            </p:cNvSpPr>
            <p:nvPr/>
          </p:nvSpPr>
          <p:spPr bwMode="auto">
            <a:xfrm>
              <a:off x="2438" y="2331"/>
              <a:ext cx="150"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60" name="Rectangle 72"/>
            <p:cNvSpPr>
              <a:spLocks noChangeArrowheads="1"/>
            </p:cNvSpPr>
            <p:nvPr/>
          </p:nvSpPr>
          <p:spPr bwMode="auto">
            <a:xfrm>
              <a:off x="2217" y="2489"/>
              <a:ext cx="150"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61" name="Rectangle 73"/>
            <p:cNvSpPr>
              <a:spLocks noChangeArrowheads="1"/>
            </p:cNvSpPr>
            <p:nvPr/>
          </p:nvSpPr>
          <p:spPr bwMode="auto">
            <a:xfrm>
              <a:off x="2328" y="2649"/>
              <a:ext cx="150"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62" name="Rectangle 74"/>
            <p:cNvSpPr>
              <a:spLocks noChangeArrowheads="1"/>
            </p:cNvSpPr>
            <p:nvPr/>
          </p:nvSpPr>
          <p:spPr bwMode="auto">
            <a:xfrm>
              <a:off x="2078" y="2649"/>
              <a:ext cx="150"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63" name="Line 75"/>
            <p:cNvSpPr>
              <a:spLocks noChangeShapeType="1"/>
            </p:cNvSpPr>
            <p:nvPr/>
          </p:nvSpPr>
          <p:spPr bwMode="auto">
            <a:xfrm flipH="1">
              <a:off x="2158" y="2554"/>
              <a:ext cx="124" cy="9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sp>
          <p:nvSpPr>
            <p:cNvPr id="63564" name="Line 76"/>
            <p:cNvSpPr>
              <a:spLocks noChangeShapeType="1"/>
            </p:cNvSpPr>
            <p:nvPr/>
          </p:nvSpPr>
          <p:spPr bwMode="auto">
            <a:xfrm>
              <a:off x="2282" y="2554"/>
              <a:ext cx="131" cy="9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sp>
          <p:nvSpPr>
            <p:cNvPr id="63565" name="Line 77"/>
            <p:cNvSpPr>
              <a:spLocks noChangeShapeType="1"/>
            </p:cNvSpPr>
            <p:nvPr/>
          </p:nvSpPr>
          <p:spPr bwMode="auto">
            <a:xfrm flipH="1">
              <a:off x="2282" y="2397"/>
              <a:ext cx="229" cy="9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sp>
          <p:nvSpPr>
            <p:cNvPr id="63566" name="Rectangle 78"/>
            <p:cNvSpPr>
              <a:spLocks noChangeArrowheads="1"/>
            </p:cNvSpPr>
            <p:nvPr/>
          </p:nvSpPr>
          <p:spPr bwMode="auto">
            <a:xfrm>
              <a:off x="2811" y="2657"/>
              <a:ext cx="150"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67" name="Rectangle 79"/>
            <p:cNvSpPr>
              <a:spLocks noChangeArrowheads="1"/>
            </p:cNvSpPr>
            <p:nvPr/>
          </p:nvSpPr>
          <p:spPr bwMode="auto">
            <a:xfrm>
              <a:off x="2666" y="2489"/>
              <a:ext cx="151"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68" name="Rectangle 80"/>
            <p:cNvSpPr>
              <a:spLocks noChangeArrowheads="1"/>
            </p:cNvSpPr>
            <p:nvPr/>
          </p:nvSpPr>
          <p:spPr bwMode="auto">
            <a:xfrm>
              <a:off x="2537" y="2649"/>
              <a:ext cx="150"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69" name="Line 81"/>
            <p:cNvSpPr>
              <a:spLocks noChangeShapeType="1"/>
            </p:cNvSpPr>
            <p:nvPr/>
          </p:nvSpPr>
          <p:spPr bwMode="auto">
            <a:xfrm>
              <a:off x="2733" y="2556"/>
              <a:ext cx="154" cy="10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grpSp>
      <p:sp>
        <p:nvSpPr>
          <p:cNvPr id="63570" name="Text Box 82"/>
          <p:cNvSpPr txBox="1">
            <a:spLocks noChangeArrowheads="1"/>
          </p:cNvSpPr>
          <p:nvPr/>
        </p:nvSpPr>
        <p:spPr bwMode="auto">
          <a:xfrm>
            <a:off x="5411188" y="3107866"/>
            <a:ext cx="4785797" cy="49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2646" b="1">
                <a:solidFill>
                  <a:schemeClr val="accent2"/>
                </a:solidFill>
              </a:rPr>
              <a:t>Requirement Behavior Trees</a:t>
            </a:r>
          </a:p>
        </p:txBody>
      </p:sp>
      <p:sp>
        <p:nvSpPr>
          <p:cNvPr id="63571" name="AutoShape 83"/>
          <p:cNvSpPr>
            <a:spLocks noChangeArrowheads="1"/>
          </p:cNvSpPr>
          <p:nvPr/>
        </p:nvSpPr>
        <p:spPr bwMode="auto">
          <a:xfrm rot="2605878">
            <a:off x="6867125" y="3706340"/>
            <a:ext cx="477730" cy="1128702"/>
          </a:xfrm>
          <a:prstGeom prst="downArrow">
            <a:avLst>
              <a:gd name="adj1" fmla="val 50000"/>
              <a:gd name="adj2" fmla="val 59066"/>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GB" sz="1984"/>
          </a:p>
        </p:txBody>
      </p:sp>
      <p:grpSp>
        <p:nvGrpSpPr>
          <p:cNvPr id="63572" name="Group 84"/>
          <p:cNvGrpSpPr>
            <a:grpSpLocks/>
          </p:cNvGrpSpPr>
          <p:nvPr/>
        </p:nvGrpSpPr>
        <p:grpSpPr bwMode="auto">
          <a:xfrm>
            <a:off x="3771509" y="4045826"/>
            <a:ext cx="2887376" cy="2665136"/>
            <a:chOff x="3808" y="2572"/>
            <a:chExt cx="1461" cy="1381"/>
          </a:xfrm>
        </p:grpSpPr>
        <p:grpSp>
          <p:nvGrpSpPr>
            <p:cNvPr id="63573" name="Group 85"/>
            <p:cNvGrpSpPr>
              <a:grpSpLocks/>
            </p:cNvGrpSpPr>
            <p:nvPr/>
          </p:nvGrpSpPr>
          <p:grpSpPr bwMode="auto">
            <a:xfrm>
              <a:off x="3808" y="3087"/>
              <a:ext cx="1035" cy="478"/>
              <a:chOff x="2078" y="2331"/>
              <a:chExt cx="883" cy="391"/>
            </a:xfrm>
          </p:grpSpPr>
          <p:sp>
            <p:nvSpPr>
              <p:cNvPr id="63574" name="Line 86"/>
              <p:cNvSpPr>
                <a:spLocks noChangeShapeType="1"/>
              </p:cNvSpPr>
              <p:nvPr/>
            </p:nvSpPr>
            <p:spPr bwMode="auto">
              <a:xfrm flipH="1">
                <a:off x="2602" y="2556"/>
                <a:ext cx="131" cy="9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sp>
            <p:nvSpPr>
              <p:cNvPr id="63575" name="Line 87"/>
              <p:cNvSpPr>
                <a:spLocks noChangeShapeType="1"/>
              </p:cNvSpPr>
              <p:nvPr/>
            </p:nvSpPr>
            <p:spPr bwMode="auto">
              <a:xfrm>
                <a:off x="2499" y="2391"/>
                <a:ext cx="234" cy="1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sp>
            <p:nvSpPr>
              <p:cNvPr id="63576" name="Rectangle 88"/>
              <p:cNvSpPr>
                <a:spLocks noChangeArrowheads="1"/>
              </p:cNvSpPr>
              <p:nvPr/>
            </p:nvSpPr>
            <p:spPr bwMode="auto">
              <a:xfrm>
                <a:off x="2438" y="2331"/>
                <a:ext cx="150"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77" name="Rectangle 89"/>
              <p:cNvSpPr>
                <a:spLocks noChangeArrowheads="1"/>
              </p:cNvSpPr>
              <p:nvPr/>
            </p:nvSpPr>
            <p:spPr bwMode="auto">
              <a:xfrm>
                <a:off x="2217" y="2489"/>
                <a:ext cx="150"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78" name="Rectangle 90"/>
              <p:cNvSpPr>
                <a:spLocks noChangeArrowheads="1"/>
              </p:cNvSpPr>
              <p:nvPr/>
            </p:nvSpPr>
            <p:spPr bwMode="auto">
              <a:xfrm>
                <a:off x="2328" y="2649"/>
                <a:ext cx="150"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79" name="Rectangle 91"/>
              <p:cNvSpPr>
                <a:spLocks noChangeArrowheads="1"/>
              </p:cNvSpPr>
              <p:nvPr/>
            </p:nvSpPr>
            <p:spPr bwMode="auto">
              <a:xfrm>
                <a:off x="2078" y="2649"/>
                <a:ext cx="150"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80" name="Line 92"/>
              <p:cNvSpPr>
                <a:spLocks noChangeShapeType="1"/>
              </p:cNvSpPr>
              <p:nvPr/>
            </p:nvSpPr>
            <p:spPr bwMode="auto">
              <a:xfrm flipH="1">
                <a:off x="2158" y="2554"/>
                <a:ext cx="124" cy="9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sp>
            <p:nvSpPr>
              <p:cNvPr id="63581" name="Line 93"/>
              <p:cNvSpPr>
                <a:spLocks noChangeShapeType="1"/>
              </p:cNvSpPr>
              <p:nvPr/>
            </p:nvSpPr>
            <p:spPr bwMode="auto">
              <a:xfrm>
                <a:off x="2282" y="2554"/>
                <a:ext cx="131" cy="9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sp>
            <p:nvSpPr>
              <p:cNvPr id="63582" name="Line 94"/>
              <p:cNvSpPr>
                <a:spLocks noChangeShapeType="1"/>
              </p:cNvSpPr>
              <p:nvPr/>
            </p:nvSpPr>
            <p:spPr bwMode="auto">
              <a:xfrm flipH="1">
                <a:off x="2282" y="2397"/>
                <a:ext cx="229" cy="9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sp>
            <p:nvSpPr>
              <p:cNvPr id="63583" name="Rectangle 95"/>
              <p:cNvSpPr>
                <a:spLocks noChangeArrowheads="1"/>
              </p:cNvSpPr>
              <p:nvPr/>
            </p:nvSpPr>
            <p:spPr bwMode="auto">
              <a:xfrm>
                <a:off x="2811" y="2657"/>
                <a:ext cx="150"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84" name="Rectangle 96"/>
              <p:cNvSpPr>
                <a:spLocks noChangeArrowheads="1"/>
              </p:cNvSpPr>
              <p:nvPr/>
            </p:nvSpPr>
            <p:spPr bwMode="auto">
              <a:xfrm>
                <a:off x="2666" y="2489"/>
                <a:ext cx="151"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85" name="Rectangle 97"/>
              <p:cNvSpPr>
                <a:spLocks noChangeArrowheads="1"/>
              </p:cNvSpPr>
              <p:nvPr/>
            </p:nvSpPr>
            <p:spPr bwMode="auto">
              <a:xfrm>
                <a:off x="2537" y="2649"/>
                <a:ext cx="150"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86" name="Line 98"/>
              <p:cNvSpPr>
                <a:spLocks noChangeShapeType="1"/>
              </p:cNvSpPr>
              <p:nvPr/>
            </p:nvSpPr>
            <p:spPr bwMode="auto">
              <a:xfrm>
                <a:off x="2733" y="2556"/>
                <a:ext cx="154" cy="10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grpSp>
        <p:sp>
          <p:nvSpPr>
            <p:cNvPr id="63587" name="Line 99"/>
            <p:cNvSpPr>
              <a:spLocks noChangeShapeType="1"/>
            </p:cNvSpPr>
            <p:nvPr/>
          </p:nvSpPr>
          <p:spPr bwMode="auto">
            <a:xfrm flipH="1">
              <a:off x="4556" y="2933"/>
              <a:ext cx="154" cy="14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sp>
          <p:nvSpPr>
            <p:cNvPr id="63588" name="Line 100"/>
            <p:cNvSpPr>
              <a:spLocks noChangeShapeType="1"/>
            </p:cNvSpPr>
            <p:nvPr/>
          </p:nvSpPr>
          <p:spPr bwMode="auto">
            <a:xfrm>
              <a:off x="4435" y="2668"/>
              <a:ext cx="275" cy="16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sp>
          <p:nvSpPr>
            <p:cNvPr id="63589" name="Rectangle 101"/>
            <p:cNvSpPr>
              <a:spLocks noChangeArrowheads="1"/>
            </p:cNvSpPr>
            <p:nvPr/>
          </p:nvSpPr>
          <p:spPr bwMode="auto">
            <a:xfrm>
              <a:off x="4364" y="2572"/>
              <a:ext cx="176" cy="104"/>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90" name="Rectangle 102"/>
            <p:cNvSpPr>
              <a:spLocks noChangeArrowheads="1"/>
            </p:cNvSpPr>
            <p:nvPr/>
          </p:nvSpPr>
          <p:spPr bwMode="auto">
            <a:xfrm>
              <a:off x="4105" y="2825"/>
              <a:ext cx="176" cy="10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91" name="Rectangle 103"/>
            <p:cNvSpPr>
              <a:spLocks noChangeArrowheads="1"/>
            </p:cNvSpPr>
            <p:nvPr/>
          </p:nvSpPr>
          <p:spPr bwMode="auto">
            <a:xfrm>
              <a:off x="4235" y="3082"/>
              <a:ext cx="176" cy="104"/>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92" name="Rectangle 104"/>
            <p:cNvSpPr>
              <a:spLocks noChangeArrowheads="1"/>
            </p:cNvSpPr>
            <p:nvPr/>
          </p:nvSpPr>
          <p:spPr bwMode="auto">
            <a:xfrm>
              <a:off x="3942" y="3082"/>
              <a:ext cx="176" cy="104"/>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93" name="Line 105"/>
            <p:cNvSpPr>
              <a:spLocks noChangeShapeType="1"/>
            </p:cNvSpPr>
            <p:nvPr/>
          </p:nvSpPr>
          <p:spPr bwMode="auto">
            <a:xfrm flipH="1">
              <a:off x="4036" y="2930"/>
              <a:ext cx="145" cy="15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sp>
          <p:nvSpPr>
            <p:cNvPr id="63594" name="Line 106"/>
            <p:cNvSpPr>
              <a:spLocks noChangeShapeType="1"/>
            </p:cNvSpPr>
            <p:nvPr/>
          </p:nvSpPr>
          <p:spPr bwMode="auto">
            <a:xfrm>
              <a:off x="4181" y="2930"/>
              <a:ext cx="154" cy="14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sp>
          <p:nvSpPr>
            <p:cNvPr id="63595" name="Line 107"/>
            <p:cNvSpPr>
              <a:spLocks noChangeShapeType="1"/>
            </p:cNvSpPr>
            <p:nvPr/>
          </p:nvSpPr>
          <p:spPr bwMode="auto">
            <a:xfrm flipH="1">
              <a:off x="4181" y="2678"/>
              <a:ext cx="269" cy="14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sp>
          <p:nvSpPr>
            <p:cNvPr id="63596" name="Rectangle 108"/>
            <p:cNvSpPr>
              <a:spLocks noChangeArrowheads="1"/>
            </p:cNvSpPr>
            <p:nvPr/>
          </p:nvSpPr>
          <p:spPr bwMode="auto">
            <a:xfrm>
              <a:off x="4924" y="3095"/>
              <a:ext cx="176" cy="104"/>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97" name="Rectangle 109"/>
            <p:cNvSpPr>
              <a:spLocks noChangeArrowheads="1"/>
            </p:cNvSpPr>
            <p:nvPr/>
          </p:nvSpPr>
          <p:spPr bwMode="auto">
            <a:xfrm>
              <a:off x="4631" y="2825"/>
              <a:ext cx="177" cy="10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98" name="Rectangle 110"/>
            <p:cNvSpPr>
              <a:spLocks noChangeArrowheads="1"/>
            </p:cNvSpPr>
            <p:nvPr/>
          </p:nvSpPr>
          <p:spPr bwMode="auto">
            <a:xfrm>
              <a:off x="4480" y="3082"/>
              <a:ext cx="176" cy="104"/>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599" name="Line 111"/>
            <p:cNvSpPr>
              <a:spLocks noChangeShapeType="1"/>
            </p:cNvSpPr>
            <p:nvPr/>
          </p:nvSpPr>
          <p:spPr bwMode="auto">
            <a:xfrm>
              <a:off x="4710" y="2933"/>
              <a:ext cx="294" cy="15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grpSp>
          <p:nvGrpSpPr>
            <p:cNvPr id="63600" name="Group 112"/>
            <p:cNvGrpSpPr>
              <a:grpSpLocks/>
            </p:cNvGrpSpPr>
            <p:nvPr/>
          </p:nvGrpSpPr>
          <p:grpSpPr bwMode="auto">
            <a:xfrm>
              <a:off x="3921" y="3475"/>
              <a:ext cx="1035" cy="478"/>
              <a:chOff x="2078" y="2331"/>
              <a:chExt cx="883" cy="391"/>
            </a:xfrm>
          </p:grpSpPr>
          <p:sp>
            <p:nvSpPr>
              <p:cNvPr id="63601" name="Line 113"/>
              <p:cNvSpPr>
                <a:spLocks noChangeShapeType="1"/>
              </p:cNvSpPr>
              <p:nvPr/>
            </p:nvSpPr>
            <p:spPr bwMode="auto">
              <a:xfrm flipH="1">
                <a:off x="2602" y="2556"/>
                <a:ext cx="131" cy="9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sp>
            <p:nvSpPr>
              <p:cNvPr id="63602" name="Line 114"/>
              <p:cNvSpPr>
                <a:spLocks noChangeShapeType="1"/>
              </p:cNvSpPr>
              <p:nvPr/>
            </p:nvSpPr>
            <p:spPr bwMode="auto">
              <a:xfrm>
                <a:off x="2499" y="2391"/>
                <a:ext cx="234" cy="1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sp>
            <p:nvSpPr>
              <p:cNvPr id="63603" name="Rectangle 115"/>
              <p:cNvSpPr>
                <a:spLocks noChangeArrowheads="1"/>
              </p:cNvSpPr>
              <p:nvPr/>
            </p:nvSpPr>
            <p:spPr bwMode="auto">
              <a:xfrm>
                <a:off x="2438" y="2331"/>
                <a:ext cx="150"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604" name="Rectangle 116"/>
              <p:cNvSpPr>
                <a:spLocks noChangeArrowheads="1"/>
              </p:cNvSpPr>
              <p:nvPr/>
            </p:nvSpPr>
            <p:spPr bwMode="auto">
              <a:xfrm>
                <a:off x="2217" y="2489"/>
                <a:ext cx="150"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605" name="Rectangle 117"/>
              <p:cNvSpPr>
                <a:spLocks noChangeArrowheads="1"/>
              </p:cNvSpPr>
              <p:nvPr/>
            </p:nvSpPr>
            <p:spPr bwMode="auto">
              <a:xfrm>
                <a:off x="2328" y="2649"/>
                <a:ext cx="150"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606" name="Rectangle 118"/>
              <p:cNvSpPr>
                <a:spLocks noChangeArrowheads="1"/>
              </p:cNvSpPr>
              <p:nvPr/>
            </p:nvSpPr>
            <p:spPr bwMode="auto">
              <a:xfrm>
                <a:off x="2078" y="2649"/>
                <a:ext cx="150"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607" name="Line 119"/>
              <p:cNvSpPr>
                <a:spLocks noChangeShapeType="1"/>
              </p:cNvSpPr>
              <p:nvPr/>
            </p:nvSpPr>
            <p:spPr bwMode="auto">
              <a:xfrm flipH="1">
                <a:off x="2158" y="2554"/>
                <a:ext cx="124" cy="9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sp>
            <p:nvSpPr>
              <p:cNvPr id="63608" name="Line 120"/>
              <p:cNvSpPr>
                <a:spLocks noChangeShapeType="1"/>
              </p:cNvSpPr>
              <p:nvPr/>
            </p:nvSpPr>
            <p:spPr bwMode="auto">
              <a:xfrm>
                <a:off x="2282" y="2554"/>
                <a:ext cx="131" cy="9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sp>
            <p:nvSpPr>
              <p:cNvPr id="63609" name="Line 121"/>
              <p:cNvSpPr>
                <a:spLocks noChangeShapeType="1"/>
              </p:cNvSpPr>
              <p:nvPr/>
            </p:nvSpPr>
            <p:spPr bwMode="auto">
              <a:xfrm flipH="1">
                <a:off x="2282" y="2397"/>
                <a:ext cx="229" cy="9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sp>
            <p:nvSpPr>
              <p:cNvPr id="63610" name="Rectangle 122"/>
              <p:cNvSpPr>
                <a:spLocks noChangeArrowheads="1"/>
              </p:cNvSpPr>
              <p:nvPr/>
            </p:nvSpPr>
            <p:spPr bwMode="auto">
              <a:xfrm>
                <a:off x="2811" y="2657"/>
                <a:ext cx="150"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611" name="Rectangle 123"/>
              <p:cNvSpPr>
                <a:spLocks noChangeArrowheads="1"/>
              </p:cNvSpPr>
              <p:nvPr/>
            </p:nvSpPr>
            <p:spPr bwMode="auto">
              <a:xfrm>
                <a:off x="2666" y="2489"/>
                <a:ext cx="151"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612" name="Rectangle 124"/>
              <p:cNvSpPr>
                <a:spLocks noChangeArrowheads="1"/>
              </p:cNvSpPr>
              <p:nvPr/>
            </p:nvSpPr>
            <p:spPr bwMode="auto">
              <a:xfrm>
                <a:off x="2537" y="2649"/>
                <a:ext cx="150" cy="65"/>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613" name="Line 125"/>
              <p:cNvSpPr>
                <a:spLocks noChangeShapeType="1"/>
              </p:cNvSpPr>
              <p:nvPr/>
            </p:nvSpPr>
            <p:spPr bwMode="auto">
              <a:xfrm>
                <a:off x="2733" y="2556"/>
                <a:ext cx="154" cy="10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grpSp>
        <p:sp>
          <p:nvSpPr>
            <p:cNvPr id="63614" name="Line 126"/>
            <p:cNvSpPr>
              <a:spLocks noChangeShapeType="1"/>
            </p:cNvSpPr>
            <p:nvPr/>
          </p:nvSpPr>
          <p:spPr bwMode="auto">
            <a:xfrm>
              <a:off x="4970" y="3196"/>
              <a:ext cx="210" cy="7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sp>
          <p:nvSpPr>
            <p:cNvPr id="63615" name="Rectangle 127"/>
            <p:cNvSpPr>
              <a:spLocks noChangeArrowheads="1"/>
            </p:cNvSpPr>
            <p:nvPr/>
          </p:nvSpPr>
          <p:spPr bwMode="auto">
            <a:xfrm>
              <a:off x="5098" y="3487"/>
              <a:ext cx="171" cy="106"/>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616" name="Line 128"/>
            <p:cNvSpPr>
              <a:spLocks noChangeShapeType="1"/>
            </p:cNvSpPr>
            <p:nvPr/>
          </p:nvSpPr>
          <p:spPr bwMode="auto">
            <a:xfrm flipH="1">
              <a:off x="4854" y="3208"/>
              <a:ext cx="129" cy="5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sp>
          <p:nvSpPr>
            <p:cNvPr id="63617" name="Rectangle 129"/>
            <p:cNvSpPr>
              <a:spLocks noChangeArrowheads="1"/>
            </p:cNvSpPr>
            <p:nvPr/>
          </p:nvSpPr>
          <p:spPr bwMode="auto">
            <a:xfrm>
              <a:off x="5080" y="3272"/>
              <a:ext cx="171" cy="106"/>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618" name="Rectangle 130"/>
            <p:cNvSpPr>
              <a:spLocks noChangeArrowheads="1"/>
            </p:cNvSpPr>
            <p:nvPr/>
          </p:nvSpPr>
          <p:spPr bwMode="auto">
            <a:xfrm>
              <a:off x="4783" y="3272"/>
              <a:ext cx="172" cy="106"/>
            </a:xfrm>
            <a:prstGeom prst="rect">
              <a:avLst/>
            </a:prstGeom>
            <a:solidFill>
              <a:schemeClr va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anchor="ctr"/>
            <a:lstStyle/>
            <a:p>
              <a:endParaRPr lang="en-GB" sz="1984"/>
            </a:p>
          </p:txBody>
        </p:sp>
        <p:sp>
          <p:nvSpPr>
            <p:cNvPr id="63619" name="Line 131"/>
            <p:cNvSpPr>
              <a:spLocks noChangeShapeType="1"/>
            </p:cNvSpPr>
            <p:nvPr/>
          </p:nvSpPr>
          <p:spPr bwMode="auto">
            <a:xfrm>
              <a:off x="5171" y="3382"/>
              <a:ext cx="7" cy="10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GB" sz="1984"/>
            </a:p>
          </p:txBody>
        </p:sp>
      </p:grpSp>
      <p:sp>
        <p:nvSpPr>
          <p:cNvPr id="63620" name="Text Box 132"/>
          <p:cNvSpPr txBox="1">
            <a:spLocks noChangeArrowheads="1"/>
          </p:cNvSpPr>
          <p:nvPr/>
        </p:nvSpPr>
        <p:spPr bwMode="auto">
          <a:xfrm>
            <a:off x="3227282" y="6887703"/>
            <a:ext cx="4161321" cy="49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sz="2646" b="1">
                <a:solidFill>
                  <a:schemeClr val="accent2"/>
                </a:solidFill>
              </a:rPr>
              <a:t>Integrated Behavior Tree</a:t>
            </a:r>
          </a:p>
        </p:txBody>
      </p:sp>
      <p:sp>
        <p:nvSpPr>
          <p:cNvPr id="63627" name="Text Box 139"/>
          <p:cNvSpPr txBox="1">
            <a:spLocks noChangeArrowheads="1"/>
          </p:cNvSpPr>
          <p:nvPr/>
        </p:nvSpPr>
        <p:spPr bwMode="auto">
          <a:xfrm>
            <a:off x="1630421" y="3443851"/>
            <a:ext cx="2446504" cy="906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AU" altLang="en-US" sz="2646" b="1">
                <a:solidFill>
                  <a:schemeClr val="accent2"/>
                </a:solidFill>
              </a:rPr>
              <a:t>Informal </a:t>
            </a:r>
          </a:p>
          <a:p>
            <a:pPr algn="ctr"/>
            <a:r>
              <a:rPr lang="en-AU" altLang="en-US" sz="2646" b="1">
                <a:solidFill>
                  <a:schemeClr val="accent2"/>
                </a:solidFill>
              </a:rPr>
              <a:t>Requirements</a:t>
            </a:r>
          </a:p>
        </p:txBody>
      </p:sp>
      <p:sp>
        <p:nvSpPr>
          <p:cNvPr id="63628" name="Text Box 140"/>
          <p:cNvSpPr txBox="1">
            <a:spLocks noChangeArrowheads="1"/>
          </p:cNvSpPr>
          <p:nvPr/>
        </p:nvSpPr>
        <p:spPr bwMode="auto">
          <a:xfrm>
            <a:off x="7595093" y="4199819"/>
            <a:ext cx="1518935" cy="397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altLang="en-US" sz="1984" b="1">
                <a:solidFill>
                  <a:srgbClr val="006600"/>
                </a:solidFill>
              </a:rPr>
              <a:t>Integration</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35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65541" name="Picture 5"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299"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65542" name="Picture 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245"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65543" name="Picture 7"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3886">
            <a:off x="549518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65544" name="Picture 8"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30"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65545" name="Picture 9"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076"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65546" name="Text Box 10"/>
          <p:cNvSpPr txBox="1">
            <a:spLocks noChangeArrowheads="1"/>
          </p:cNvSpPr>
          <p:nvPr/>
        </p:nvSpPr>
        <p:spPr bwMode="auto">
          <a:xfrm>
            <a:off x="2891296" y="335986"/>
            <a:ext cx="6551718" cy="83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850">
                <a:solidFill>
                  <a:srgbClr val="1D3B59"/>
                </a:solidFill>
              </a:rPr>
              <a:t>Behavior Tree Syntax</a:t>
            </a:r>
          </a:p>
        </p:txBody>
      </p:sp>
      <p:pic>
        <p:nvPicPr>
          <p:cNvPr id="65547" name="Picture 11"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021"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5548" name="Object 12"/>
          <p:cNvGraphicFramePr>
            <a:graphicFrameLocks noChangeAspect="1"/>
          </p:cNvGraphicFramePr>
          <p:nvPr/>
        </p:nvGraphicFramePr>
        <p:xfrm>
          <a:off x="1463357" y="2183906"/>
          <a:ext cx="8903617" cy="3995079"/>
        </p:xfrm>
        <a:graphic>
          <a:graphicData uri="http://schemas.openxmlformats.org/presentationml/2006/ole">
            <mc:AlternateContent xmlns:mc="http://schemas.openxmlformats.org/markup-compatibility/2006">
              <mc:Choice xmlns:v="urn:schemas-microsoft-com:vml" Requires="v">
                <p:oleObj r:id="rId3" imgW="4956962" imgH="2223516" progId="Visio.Drawing.6">
                  <p:embed/>
                </p:oleObj>
              </mc:Choice>
              <mc:Fallback>
                <p:oleObj r:id="rId3" imgW="4956962" imgH="2223516" progId="Visio.Drawing.6">
                  <p:embed/>
                  <p:pic>
                    <p:nvPicPr>
                      <p:cNvPr id="65548"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3357" y="2183906"/>
                        <a:ext cx="8903617" cy="39950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49" name="Text Box 13"/>
          <p:cNvSpPr txBox="1">
            <a:spLocks noChangeArrowheads="1"/>
          </p:cNvSpPr>
          <p:nvPr/>
        </p:nvSpPr>
        <p:spPr bwMode="auto">
          <a:xfrm>
            <a:off x="1547353" y="2939873"/>
            <a:ext cx="2771881" cy="4994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646">
                <a:solidFill>
                  <a:schemeClr val="accent2"/>
                </a:solidFill>
              </a:rPr>
              <a:t>State-realisation</a:t>
            </a:r>
          </a:p>
        </p:txBody>
      </p:sp>
      <p:sp>
        <p:nvSpPr>
          <p:cNvPr id="65550" name="Text Box 14"/>
          <p:cNvSpPr txBox="1">
            <a:spLocks noChangeArrowheads="1"/>
          </p:cNvSpPr>
          <p:nvPr/>
        </p:nvSpPr>
        <p:spPr bwMode="auto">
          <a:xfrm>
            <a:off x="4655220" y="2939873"/>
            <a:ext cx="2771881" cy="4994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646">
                <a:solidFill>
                  <a:schemeClr val="accent2"/>
                </a:solidFill>
              </a:rPr>
              <a:t>Selection</a:t>
            </a:r>
          </a:p>
        </p:txBody>
      </p:sp>
      <p:sp>
        <p:nvSpPr>
          <p:cNvPr id="65551" name="Text Box 15"/>
          <p:cNvSpPr txBox="1">
            <a:spLocks noChangeArrowheads="1"/>
          </p:cNvSpPr>
          <p:nvPr/>
        </p:nvSpPr>
        <p:spPr bwMode="auto">
          <a:xfrm>
            <a:off x="7679090" y="2939873"/>
            <a:ext cx="2771881" cy="4994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646">
                <a:solidFill>
                  <a:schemeClr val="accent2"/>
                </a:solidFill>
              </a:rPr>
              <a:t>Guard</a:t>
            </a:r>
          </a:p>
        </p:txBody>
      </p:sp>
      <p:sp>
        <p:nvSpPr>
          <p:cNvPr id="65552" name="Text Box 16"/>
          <p:cNvSpPr txBox="1">
            <a:spLocks noChangeArrowheads="1"/>
          </p:cNvSpPr>
          <p:nvPr/>
        </p:nvSpPr>
        <p:spPr bwMode="auto">
          <a:xfrm>
            <a:off x="4319234" y="4283815"/>
            <a:ext cx="4031827" cy="4994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646">
                <a:solidFill>
                  <a:schemeClr val="accent2"/>
                </a:solidFill>
              </a:rPr>
              <a:t>Internal Output Event</a:t>
            </a:r>
          </a:p>
        </p:txBody>
      </p:sp>
      <p:sp>
        <p:nvSpPr>
          <p:cNvPr id="65553" name="Text Box 17"/>
          <p:cNvSpPr txBox="1">
            <a:spLocks noChangeArrowheads="1"/>
          </p:cNvSpPr>
          <p:nvPr/>
        </p:nvSpPr>
        <p:spPr bwMode="auto">
          <a:xfrm>
            <a:off x="1211368" y="4283815"/>
            <a:ext cx="3359856" cy="4994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646">
                <a:solidFill>
                  <a:schemeClr val="accent2"/>
                </a:solidFill>
              </a:rPr>
              <a:t>Internal Input Event</a:t>
            </a:r>
          </a:p>
        </p:txBody>
      </p:sp>
      <p:sp>
        <p:nvSpPr>
          <p:cNvPr id="65554" name="Text Box 18"/>
          <p:cNvSpPr txBox="1">
            <a:spLocks noChangeArrowheads="1"/>
          </p:cNvSpPr>
          <p:nvPr/>
        </p:nvSpPr>
        <p:spPr bwMode="auto">
          <a:xfrm>
            <a:off x="959379" y="5795750"/>
            <a:ext cx="4031827" cy="4994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646">
                <a:solidFill>
                  <a:schemeClr val="accent2"/>
                </a:solidFill>
              </a:rPr>
              <a:t>External Input Event</a:t>
            </a:r>
          </a:p>
        </p:txBody>
      </p:sp>
      <p:sp>
        <p:nvSpPr>
          <p:cNvPr id="65555" name="Text Box 19"/>
          <p:cNvSpPr txBox="1">
            <a:spLocks noChangeArrowheads="1"/>
          </p:cNvSpPr>
          <p:nvPr/>
        </p:nvSpPr>
        <p:spPr bwMode="auto">
          <a:xfrm>
            <a:off x="4571223" y="5795750"/>
            <a:ext cx="3695841" cy="4994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en-US" sz="2646">
                <a:solidFill>
                  <a:schemeClr val="accent2"/>
                </a:solidFill>
              </a:rPr>
              <a:t>External Output Event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35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65541" name="Picture 5"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299"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65542" name="Picture 6"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245"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65543" name="Picture 7"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3886">
            <a:off x="5495184"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65544" name="Picture 8"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5130"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pic>
        <p:nvPicPr>
          <p:cNvPr id="65545" name="Picture 9"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076"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65546" name="Text Box 10"/>
          <p:cNvSpPr txBox="1">
            <a:spLocks noChangeArrowheads="1"/>
          </p:cNvSpPr>
          <p:nvPr/>
        </p:nvSpPr>
        <p:spPr bwMode="auto">
          <a:xfrm>
            <a:off x="2891296" y="335986"/>
            <a:ext cx="6551718" cy="83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850">
                <a:solidFill>
                  <a:srgbClr val="1D3B59"/>
                </a:solidFill>
              </a:rPr>
              <a:t>Behavior Tree Syntax</a:t>
            </a:r>
          </a:p>
        </p:txBody>
      </p:sp>
      <p:pic>
        <p:nvPicPr>
          <p:cNvPr id="65547" name="Picture 11"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5021" y="251989"/>
            <a:ext cx="1175949" cy="117594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2"/>
          <p:cNvSpPr>
            <a:spLocks noChangeArrowheads="1"/>
          </p:cNvSpPr>
          <p:nvPr/>
        </p:nvSpPr>
        <p:spPr bwMode="auto">
          <a:xfrm>
            <a:off x="1678599" y="2262652"/>
            <a:ext cx="2892625" cy="815465"/>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205">
                <a:solidFill>
                  <a:srgbClr val="122538"/>
                </a:solidFill>
              </a:rPr>
              <a:t>    Door</a:t>
            </a:r>
          </a:p>
          <a:p>
            <a:pPr algn="ctr"/>
            <a:r>
              <a:rPr lang="en-US" altLang="en-US" sz="2205">
                <a:solidFill>
                  <a:srgbClr val="122538"/>
                </a:solidFill>
              </a:rPr>
              <a:t>    ??? Closed ???</a:t>
            </a:r>
            <a:endParaRPr lang="en-AU" altLang="en-US" sz="2205">
              <a:solidFill>
                <a:srgbClr val="122538"/>
              </a:solidFill>
            </a:endParaRPr>
          </a:p>
        </p:txBody>
      </p:sp>
      <p:sp>
        <p:nvSpPr>
          <p:cNvPr id="19" name="Rectangle 13"/>
          <p:cNvSpPr>
            <a:spLocks noChangeArrowheads="1"/>
          </p:cNvSpPr>
          <p:nvPr/>
        </p:nvSpPr>
        <p:spPr bwMode="auto">
          <a:xfrm>
            <a:off x="1655849" y="3655592"/>
            <a:ext cx="2892626" cy="815465"/>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205" dirty="0">
                <a:solidFill>
                  <a:srgbClr val="122538"/>
                </a:solidFill>
              </a:rPr>
              <a:t> Light</a:t>
            </a:r>
          </a:p>
          <a:p>
            <a:pPr algn="ctr"/>
            <a:r>
              <a:rPr lang="en-US" altLang="en-US" sz="2205" dirty="0">
                <a:solidFill>
                  <a:srgbClr val="122538"/>
                </a:solidFill>
              </a:rPr>
              <a:t> [ Off ]</a:t>
            </a:r>
            <a:endParaRPr lang="en-AU" altLang="en-US" sz="2205" dirty="0">
              <a:solidFill>
                <a:srgbClr val="122538"/>
              </a:solidFill>
            </a:endParaRPr>
          </a:p>
        </p:txBody>
      </p:sp>
      <p:sp>
        <p:nvSpPr>
          <p:cNvPr id="20" name="Line 14"/>
          <p:cNvSpPr>
            <a:spLocks noChangeShapeType="1"/>
          </p:cNvSpPr>
          <p:nvPr/>
        </p:nvSpPr>
        <p:spPr bwMode="auto">
          <a:xfrm>
            <a:off x="2135328" y="2273151"/>
            <a:ext cx="0" cy="81721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21" name="Line 15"/>
          <p:cNvSpPr>
            <a:spLocks noChangeShapeType="1"/>
          </p:cNvSpPr>
          <p:nvPr/>
        </p:nvSpPr>
        <p:spPr bwMode="auto">
          <a:xfrm>
            <a:off x="2123079" y="3666091"/>
            <a:ext cx="0" cy="81721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22" name="Line 16"/>
          <p:cNvSpPr>
            <a:spLocks noChangeShapeType="1"/>
          </p:cNvSpPr>
          <p:nvPr/>
        </p:nvSpPr>
        <p:spPr bwMode="auto">
          <a:xfrm>
            <a:off x="3118786" y="3090366"/>
            <a:ext cx="12250" cy="563476"/>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23" name="Text Box 17"/>
          <p:cNvSpPr txBox="1">
            <a:spLocks noChangeArrowheads="1"/>
          </p:cNvSpPr>
          <p:nvPr/>
        </p:nvSpPr>
        <p:spPr bwMode="auto">
          <a:xfrm>
            <a:off x="1638349" y="2477892"/>
            <a:ext cx="545342" cy="43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205">
                <a:solidFill>
                  <a:srgbClr val="122538"/>
                </a:solidFill>
              </a:rPr>
              <a:t>R1</a:t>
            </a:r>
            <a:endParaRPr lang="en-AU" altLang="en-US" sz="2205">
              <a:solidFill>
                <a:srgbClr val="122538"/>
              </a:solidFill>
            </a:endParaRPr>
          </a:p>
        </p:txBody>
      </p:sp>
      <p:sp>
        <p:nvSpPr>
          <p:cNvPr id="24" name="Text Box 18"/>
          <p:cNvSpPr txBox="1">
            <a:spLocks noChangeArrowheads="1"/>
          </p:cNvSpPr>
          <p:nvPr/>
        </p:nvSpPr>
        <p:spPr bwMode="auto">
          <a:xfrm>
            <a:off x="1601601" y="3884832"/>
            <a:ext cx="545342" cy="43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205">
                <a:solidFill>
                  <a:srgbClr val="122538"/>
                </a:solidFill>
              </a:rPr>
              <a:t>R1</a:t>
            </a:r>
            <a:endParaRPr lang="en-AU" altLang="en-US" sz="2205">
              <a:solidFill>
                <a:srgbClr val="122538"/>
              </a:solidFill>
            </a:endParaRPr>
          </a:p>
        </p:txBody>
      </p:sp>
      <p:sp>
        <p:nvSpPr>
          <p:cNvPr id="25" name="Rectangle 19"/>
          <p:cNvSpPr>
            <a:spLocks noChangeArrowheads="1"/>
          </p:cNvSpPr>
          <p:nvPr/>
        </p:nvSpPr>
        <p:spPr bwMode="auto">
          <a:xfrm>
            <a:off x="1631350" y="5083531"/>
            <a:ext cx="2892626" cy="838213"/>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205" dirty="0">
                <a:solidFill>
                  <a:srgbClr val="122538"/>
                </a:solidFill>
              </a:rPr>
              <a:t> Oven</a:t>
            </a:r>
          </a:p>
          <a:p>
            <a:pPr algn="ctr"/>
            <a:r>
              <a:rPr lang="en-US" altLang="en-US" sz="2205" dirty="0">
                <a:solidFill>
                  <a:srgbClr val="122538"/>
                </a:solidFill>
              </a:rPr>
              <a:t> [ Ready]</a:t>
            </a:r>
            <a:endParaRPr lang="en-AU" altLang="en-US" sz="2205" dirty="0">
              <a:solidFill>
                <a:srgbClr val="122538"/>
              </a:solidFill>
            </a:endParaRPr>
          </a:p>
        </p:txBody>
      </p:sp>
      <p:sp>
        <p:nvSpPr>
          <p:cNvPr id="26" name="Line 20"/>
          <p:cNvSpPr>
            <a:spLocks noChangeShapeType="1"/>
          </p:cNvSpPr>
          <p:nvPr/>
        </p:nvSpPr>
        <p:spPr bwMode="auto">
          <a:xfrm>
            <a:off x="2098580" y="5094030"/>
            <a:ext cx="0" cy="81721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27" name="Text Box 21"/>
          <p:cNvSpPr txBox="1">
            <a:spLocks noChangeArrowheads="1"/>
          </p:cNvSpPr>
          <p:nvPr/>
        </p:nvSpPr>
        <p:spPr bwMode="auto">
          <a:xfrm>
            <a:off x="1577102" y="5312770"/>
            <a:ext cx="545342" cy="43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205">
                <a:solidFill>
                  <a:srgbClr val="122538"/>
                </a:solidFill>
              </a:rPr>
              <a:t>R1</a:t>
            </a:r>
            <a:endParaRPr lang="en-AU" altLang="en-US" sz="2205">
              <a:solidFill>
                <a:srgbClr val="122538"/>
              </a:solidFill>
            </a:endParaRPr>
          </a:p>
        </p:txBody>
      </p:sp>
      <p:sp>
        <p:nvSpPr>
          <p:cNvPr id="28" name="Line 22"/>
          <p:cNvSpPr>
            <a:spLocks noChangeShapeType="1"/>
          </p:cNvSpPr>
          <p:nvPr/>
        </p:nvSpPr>
        <p:spPr bwMode="auto">
          <a:xfrm>
            <a:off x="3131036" y="4493806"/>
            <a:ext cx="12249" cy="563476"/>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29" name="Text Box 16"/>
          <p:cNvSpPr txBox="1">
            <a:spLocks noChangeArrowheads="1"/>
          </p:cNvSpPr>
          <p:nvPr/>
        </p:nvSpPr>
        <p:spPr bwMode="auto">
          <a:xfrm>
            <a:off x="5443534" y="2752631"/>
            <a:ext cx="4273927" cy="104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086" dirty="0">
                <a:solidFill>
                  <a:srgbClr val="1D3B59"/>
                </a:solidFill>
              </a:rPr>
              <a:t>When the door is open,</a:t>
            </a:r>
          </a:p>
          <a:p>
            <a:r>
              <a:rPr lang="en-US" altLang="en-US" sz="3086" dirty="0">
                <a:solidFill>
                  <a:srgbClr val="1D3B59"/>
                </a:solidFill>
              </a:rPr>
              <a:t>the light goes off.</a:t>
            </a:r>
            <a:endParaRPr lang="en-AU" altLang="en-US" sz="3086" dirty="0">
              <a:solidFill>
                <a:srgbClr val="1D3B59"/>
              </a:solidFill>
            </a:endParaRPr>
          </a:p>
        </p:txBody>
      </p:sp>
    </p:spTree>
    <p:extLst>
      <p:ext uri="{BB962C8B-B14F-4D97-AF65-F5344CB8AC3E}">
        <p14:creationId xmlns:p14="http://schemas.microsoft.com/office/powerpoint/2010/main" val="7519175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826883" y="1107925"/>
            <a:ext cx="8365215" cy="642572"/>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464">
                <a:solidFill>
                  <a:schemeClr val="accent1">
                    <a:lumMod val="75000"/>
                  </a:schemeClr>
                </a:solidFill>
                <a:latin typeface="Tw Cen MT Condensed" panose="020B0606020104020203" pitchFamily="34" charset="0"/>
              </a:rPr>
              <a:t>Behavior Trees</a:t>
            </a:r>
            <a:r>
              <a:rPr lang="en-US" sz="3638" dirty="0"/>
              <a:t>	</a:t>
            </a:r>
          </a:p>
        </p:txBody>
      </p:sp>
      <p:sp>
        <p:nvSpPr>
          <p:cNvPr id="8" name="TextBox 7">
            <a:extLst>
              <a:ext uri="{FF2B5EF4-FFF2-40B4-BE49-F238E27FC236}">
                <a16:creationId xmlns:a16="http://schemas.microsoft.com/office/drawing/2014/main" id="{A3551021-2CDF-4AE4-9412-4A96BEF062E6}"/>
              </a:ext>
            </a:extLst>
          </p:cNvPr>
          <p:cNvSpPr txBox="1"/>
          <p:nvPr/>
        </p:nvSpPr>
        <p:spPr>
          <a:xfrm>
            <a:off x="1739331" y="2118955"/>
            <a:ext cx="8540314" cy="804836"/>
          </a:xfrm>
          <a:prstGeom prst="rect">
            <a:avLst/>
          </a:prstGeom>
          <a:noFill/>
        </p:spPr>
        <p:txBody>
          <a:bodyPr wrap="square" rtlCol="0">
            <a:spAutoFit/>
          </a:bodyPr>
          <a:lstStyle/>
          <a:p>
            <a:r>
              <a:rPr lang="en-US" sz="2315">
                <a:latin typeface="Cambria" panose="02040503050406030204" pitchFamily="18" charset="0"/>
                <a:ea typeface="Microsoft Himalaya" panose="01010100010101010101" pitchFamily="2" charset="0"/>
                <a:cs typeface="Times New Roman" panose="02020603050405020304" pitchFamily="18" charset="0"/>
              </a:rPr>
              <a:t>Behavior Trees is a language for writing about the </a:t>
            </a:r>
            <a:r>
              <a:rPr lang="en-US" sz="2315" i="1">
                <a:latin typeface="Cambria" panose="02040503050406030204" pitchFamily="18" charset="0"/>
                <a:ea typeface="Microsoft Himalaya" panose="01010100010101010101" pitchFamily="2" charset="0"/>
                <a:cs typeface="Times New Roman" panose="02020603050405020304" pitchFamily="18" charset="0"/>
              </a:rPr>
              <a:t>requirements</a:t>
            </a:r>
            <a:r>
              <a:rPr lang="en-US" sz="2315">
                <a:latin typeface="Cambria" panose="02040503050406030204" pitchFamily="18" charset="0"/>
                <a:ea typeface="Microsoft Himalaya" panose="01010100010101010101" pitchFamily="2" charset="0"/>
                <a:cs typeface="Times New Roman" panose="02020603050405020304" pitchFamily="18" charset="0"/>
              </a:rPr>
              <a:t> of a system.</a:t>
            </a:r>
            <a:endParaRPr lang="en-US" sz="231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9" name="Rectangle 12"/>
          <p:cNvSpPr>
            <a:spLocks noChangeArrowheads="1"/>
          </p:cNvSpPr>
          <p:nvPr/>
        </p:nvSpPr>
        <p:spPr bwMode="auto">
          <a:xfrm>
            <a:off x="1990009" y="3034633"/>
            <a:ext cx="2169469" cy="61159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53">
                <a:solidFill>
                  <a:srgbClr val="122538"/>
                </a:solidFill>
              </a:rPr>
              <a:t>    Door</a:t>
            </a:r>
          </a:p>
          <a:p>
            <a:pPr algn="ctr"/>
            <a:r>
              <a:rPr lang="en-US" altLang="en-US" sz="1653">
                <a:solidFill>
                  <a:srgbClr val="122538"/>
                </a:solidFill>
              </a:rPr>
              <a:t>    ??? Closed ???</a:t>
            </a:r>
            <a:endParaRPr lang="en-AU" altLang="en-US" sz="1653">
              <a:solidFill>
                <a:srgbClr val="122538"/>
              </a:solidFill>
            </a:endParaRPr>
          </a:p>
        </p:txBody>
      </p:sp>
      <p:sp>
        <p:nvSpPr>
          <p:cNvPr id="14" name="Rectangle 13"/>
          <p:cNvSpPr>
            <a:spLocks noChangeArrowheads="1"/>
          </p:cNvSpPr>
          <p:nvPr/>
        </p:nvSpPr>
        <p:spPr bwMode="auto">
          <a:xfrm>
            <a:off x="1972946" y="4079339"/>
            <a:ext cx="2169470" cy="61159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53">
                <a:solidFill>
                  <a:srgbClr val="122538"/>
                </a:solidFill>
              </a:rPr>
              <a:t> Light</a:t>
            </a:r>
          </a:p>
          <a:p>
            <a:pPr algn="ctr"/>
            <a:r>
              <a:rPr lang="en-US" altLang="en-US" sz="1653">
                <a:solidFill>
                  <a:srgbClr val="122538"/>
                </a:solidFill>
              </a:rPr>
              <a:t> [ Off ]</a:t>
            </a:r>
            <a:endParaRPr lang="en-AU" altLang="en-US" sz="1653">
              <a:solidFill>
                <a:srgbClr val="122538"/>
              </a:solidFill>
            </a:endParaRPr>
          </a:p>
        </p:txBody>
      </p:sp>
      <p:sp>
        <p:nvSpPr>
          <p:cNvPr id="15" name="Line 14"/>
          <p:cNvSpPr>
            <a:spLocks noChangeShapeType="1"/>
          </p:cNvSpPr>
          <p:nvPr/>
        </p:nvSpPr>
        <p:spPr bwMode="auto">
          <a:xfrm>
            <a:off x="2332556" y="3042506"/>
            <a:ext cx="0" cy="6129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16" name="Line 15"/>
          <p:cNvSpPr>
            <a:spLocks noChangeShapeType="1"/>
          </p:cNvSpPr>
          <p:nvPr/>
        </p:nvSpPr>
        <p:spPr bwMode="auto">
          <a:xfrm>
            <a:off x="2323370" y="4087212"/>
            <a:ext cx="0" cy="6129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17" name="Line 16"/>
          <p:cNvSpPr>
            <a:spLocks noChangeShapeType="1"/>
          </p:cNvSpPr>
          <p:nvPr/>
        </p:nvSpPr>
        <p:spPr bwMode="auto">
          <a:xfrm>
            <a:off x="3070150" y="3655418"/>
            <a:ext cx="9188" cy="422607"/>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18" name="Text Box 17"/>
          <p:cNvSpPr txBox="1">
            <a:spLocks noChangeArrowheads="1"/>
          </p:cNvSpPr>
          <p:nvPr/>
        </p:nvSpPr>
        <p:spPr bwMode="auto">
          <a:xfrm>
            <a:off x="1959822" y="3196062"/>
            <a:ext cx="455574" cy="34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53">
                <a:solidFill>
                  <a:srgbClr val="122538"/>
                </a:solidFill>
              </a:rPr>
              <a:t>R1</a:t>
            </a:r>
            <a:endParaRPr lang="en-AU" altLang="en-US" sz="1653">
              <a:solidFill>
                <a:srgbClr val="122538"/>
              </a:solidFill>
            </a:endParaRPr>
          </a:p>
        </p:txBody>
      </p:sp>
      <p:sp>
        <p:nvSpPr>
          <p:cNvPr id="19" name="Text Box 18"/>
          <p:cNvSpPr txBox="1">
            <a:spLocks noChangeArrowheads="1"/>
          </p:cNvSpPr>
          <p:nvPr/>
        </p:nvSpPr>
        <p:spPr bwMode="auto">
          <a:xfrm>
            <a:off x="1932261" y="4251267"/>
            <a:ext cx="455574" cy="34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53">
                <a:solidFill>
                  <a:srgbClr val="122538"/>
                </a:solidFill>
              </a:rPr>
              <a:t>R1</a:t>
            </a:r>
            <a:endParaRPr lang="en-AU" altLang="en-US" sz="1653">
              <a:solidFill>
                <a:srgbClr val="122538"/>
              </a:solidFill>
            </a:endParaRPr>
          </a:p>
        </p:txBody>
      </p:sp>
      <p:sp>
        <p:nvSpPr>
          <p:cNvPr id="20" name="Rectangle 19"/>
          <p:cNvSpPr>
            <a:spLocks noChangeArrowheads="1"/>
          </p:cNvSpPr>
          <p:nvPr/>
        </p:nvSpPr>
        <p:spPr bwMode="auto">
          <a:xfrm>
            <a:off x="1954572" y="5150292"/>
            <a:ext cx="2169470" cy="62866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53">
                <a:solidFill>
                  <a:srgbClr val="122538"/>
                </a:solidFill>
              </a:rPr>
              <a:t> Oven</a:t>
            </a:r>
          </a:p>
          <a:p>
            <a:pPr algn="ctr"/>
            <a:r>
              <a:rPr lang="en-US" altLang="en-US" sz="1653">
                <a:solidFill>
                  <a:srgbClr val="122538"/>
                </a:solidFill>
              </a:rPr>
              <a:t> [ Idle ]</a:t>
            </a:r>
            <a:endParaRPr lang="en-AU" altLang="en-US" sz="1653">
              <a:solidFill>
                <a:srgbClr val="122538"/>
              </a:solidFill>
            </a:endParaRPr>
          </a:p>
        </p:txBody>
      </p:sp>
      <p:sp>
        <p:nvSpPr>
          <p:cNvPr id="21" name="Line 20"/>
          <p:cNvSpPr>
            <a:spLocks noChangeShapeType="1"/>
          </p:cNvSpPr>
          <p:nvPr/>
        </p:nvSpPr>
        <p:spPr bwMode="auto">
          <a:xfrm>
            <a:off x="2304995" y="5158166"/>
            <a:ext cx="0" cy="6129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22" name="Text Box 21"/>
          <p:cNvSpPr txBox="1">
            <a:spLocks noChangeArrowheads="1"/>
          </p:cNvSpPr>
          <p:nvPr/>
        </p:nvSpPr>
        <p:spPr bwMode="auto">
          <a:xfrm>
            <a:off x="1913887" y="5322221"/>
            <a:ext cx="455574" cy="34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53">
                <a:solidFill>
                  <a:srgbClr val="122538"/>
                </a:solidFill>
              </a:rPr>
              <a:t>R1</a:t>
            </a:r>
            <a:endParaRPr lang="en-AU" altLang="en-US" sz="1653">
              <a:solidFill>
                <a:srgbClr val="122538"/>
              </a:solidFill>
            </a:endParaRPr>
          </a:p>
        </p:txBody>
      </p:sp>
      <p:sp>
        <p:nvSpPr>
          <p:cNvPr id="23" name="Line 22"/>
          <p:cNvSpPr>
            <a:spLocks noChangeShapeType="1"/>
          </p:cNvSpPr>
          <p:nvPr/>
        </p:nvSpPr>
        <p:spPr bwMode="auto">
          <a:xfrm>
            <a:off x="3079337" y="4707999"/>
            <a:ext cx="9187" cy="422607"/>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25" name="TextBox 24">
            <a:extLst>
              <a:ext uri="{FF2B5EF4-FFF2-40B4-BE49-F238E27FC236}">
                <a16:creationId xmlns:a16="http://schemas.microsoft.com/office/drawing/2014/main" id="{A3551021-2CDF-4AE4-9412-4A96BEF062E6}"/>
              </a:ext>
            </a:extLst>
          </p:cNvPr>
          <p:cNvSpPr txBox="1"/>
          <p:nvPr/>
        </p:nvSpPr>
        <p:spPr>
          <a:xfrm>
            <a:off x="4897072" y="2928847"/>
            <a:ext cx="5838343" cy="448584"/>
          </a:xfrm>
          <a:prstGeom prst="rect">
            <a:avLst/>
          </a:prstGeom>
          <a:noFill/>
        </p:spPr>
        <p:txBody>
          <a:bodyPr wrap="square" rtlCol="0">
            <a:spAutoFit/>
          </a:bodyPr>
          <a:lstStyle/>
          <a:p>
            <a:r>
              <a:rPr lang="en-US" sz="2315">
                <a:latin typeface="Cambria" panose="02040503050406030204" pitchFamily="18" charset="0"/>
                <a:ea typeface="Microsoft Himalaya" panose="01010100010101010101" pitchFamily="2" charset="0"/>
                <a:cs typeface="Times New Roman" panose="02020603050405020304" pitchFamily="18" charset="0"/>
              </a:rPr>
              <a:t>Microwave Oven requirement 1:</a:t>
            </a:r>
            <a:endParaRPr lang="en-US" sz="231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6" name="TextBox 25">
            <a:extLst>
              <a:ext uri="{FF2B5EF4-FFF2-40B4-BE49-F238E27FC236}">
                <a16:creationId xmlns:a16="http://schemas.microsoft.com/office/drawing/2014/main" id="{A3551021-2CDF-4AE4-9412-4A96BEF062E6}"/>
              </a:ext>
            </a:extLst>
          </p:cNvPr>
          <p:cNvSpPr txBox="1"/>
          <p:nvPr/>
        </p:nvSpPr>
        <p:spPr>
          <a:xfrm>
            <a:off x="4897072" y="3524173"/>
            <a:ext cx="5838343" cy="804836"/>
          </a:xfrm>
          <a:prstGeom prst="rect">
            <a:avLst/>
          </a:prstGeom>
          <a:noFill/>
        </p:spPr>
        <p:txBody>
          <a:bodyPr wrap="square" rtlCol="0">
            <a:spAutoFit/>
          </a:bodyPr>
          <a:lstStyle/>
          <a:p>
            <a:r>
              <a:rPr lang="en-US" sz="2315">
                <a:latin typeface="Cambria" panose="02040503050406030204" pitchFamily="18" charset="0"/>
                <a:ea typeface="Microsoft Himalaya" panose="01010100010101010101" pitchFamily="2" charset="0"/>
                <a:cs typeface="Times New Roman" panose="02020603050405020304" pitchFamily="18" charset="0"/>
              </a:rPr>
              <a:t>When the door is closed, the light should go off and the oven goes into an idle state.</a:t>
            </a:r>
            <a:endParaRPr lang="en-US" sz="2315" dirty="0">
              <a:latin typeface="Cambria" panose="02040503050406030204" pitchFamily="18" charset="0"/>
              <a:ea typeface="Microsoft Himalaya" panose="01010100010101010101" pitchFamily="2" charset="0"/>
              <a:cs typeface="Times New Roman" panose="02020603050405020304" pitchFamily="18" charset="0"/>
            </a:endParaRPr>
          </a:p>
        </p:txBody>
      </p:sp>
    </p:spTree>
    <p:extLst>
      <p:ext uri="{BB962C8B-B14F-4D97-AF65-F5344CB8AC3E}">
        <p14:creationId xmlns:p14="http://schemas.microsoft.com/office/powerpoint/2010/main" val="16050314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826883" y="1107925"/>
            <a:ext cx="8365215" cy="642572"/>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464">
                <a:solidFill>
                  <a:schemeClr val="accent1">
                    <a:lumMod val="75000"/>
                  </a:schemeClr>
                </a:solidFill>
                <a:latin typeface="Tw Cen MT Condensed" panose="020B0606020104020203" pitchFamily="34" charset="0"/>
              </a:rPr>
              <a:t>Behavior Trees</a:t>
            </a:r>
            <a:r>
              <a:rPr lang="en-US" sz="3638" dirty="0"/>
              <a:t>	</a:t>
            </a:r>
          </a:p>
        </p:txBody>
      </p:sp>
      <p:sp>
        <p:nvSpPr>
          <p:cNvPr id="9" name="Rectangle 12"/>
          <p:cNvSpPr>
            <a:spLocks noChangeArrowheads="1"/>
          </p:cNvSpPr>
          <p:nvPr/>
        </p:nvSpPr>
        <p:spPr bwMode="auto">
          <a:xfrm>
            <a:off x="2040407" y="2421460"/>
            <a:ext cx="2169469" cy="61159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53">
                <a:solidFill>
                  <a:srgbClr val="122538"/>
                </a:solidFill>
              </a:rPr>
              <a:t>Oven</a:t>
            </a:r>
          </a:p>
          <a:p>
            <a:pPr algn="ctr"/>
            <a:r>
              <a:rPr lang="en-US" altLang="en-US" sz="1653">
                <a:solidFill>
                  <a:srgbClr val="122538"/>
                </a:solidFill>
              </a:rPr>
              <a:t>[ Idle ]</a:t>
            </a:r>
            <a:endParaRPr lang="en-AU" altLang="en-US" sz="1653">
              <a:solidFill>
                <a:srgbClr val="122538"/>
              </a:solidFill>
            </a:endParaRPr>
          </a:p>
        </p:txBody>
      </p:sp>
      <p:sp>
        <p:nvSpPr>
          <p:cNvPr id="14" name="Rectangle 13"/>
          <p:cNvSpPr>
            <a:spLocks noChangeArrowheads="1"/>
          </p:cNvSpPr>
          <p:nvPr/>
        </p:nvSpPr>
        <p:spPr bwMode="auto">
          <a:xfrm>
            <a:off x="2035812" y="3323108"/>
            <a:ext cx="2169470" cy="61159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53">
                <a:solidFill>
                  <a:srgbClr val="122538"/>
                </a:solidFill>
              </a:rPr>
              <a:t> Button</a:t>
            </a:r>
          </a:p>
          <a:p>
            <a:pPr algn="ctr"/>
            <a:r>
              <a:rPr lang="en-US" altLang="en-US" sz="1653">
                <a:solidFill>
                  <a:srgbClr val="122538"/>
                </a:solidFill>
              </a:rPr>
              <a:t>??? Pushed ???</a:t>
            </a:r>
            <a:endParaRPr lang="en-AU" altLang="en-US" sz="1653">
              <a:solidFill>
                <a:srgbClr val="122538"/>
              </a:solidFill>
            </a:endParaRPr>
          </a:p>
        </p:txBody>
      </p:sp>
      <p:sp>
        <p:nvSpPr>
          <p:cNvPr id="15" name="Line 14"/>
          <p:cNvSpPr>
            <a:spLocks noChangeShapeType="1"/>
          </p:cNvSpPr>
          <p:nvPr/>
        </p:nvSpPr>
        <p:spPr bwMode="auto">
          <a:xfrm>
            <a:off x="2382954" y="2429333"/>
            <a:ext cx="0" cy="6129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16" name="Line 15"/>
          <p:cNvSpPr>
            <a:spLocks noChangeShapeType="1"/>
          </p:cNvSpPr>
          <p:nvPr/>
        </p:nvSpPr>
        <p:spPr bwMode="auto">
          <a:xfrm>
            <a:off x="2382954" y="3313796"/>
            <a:ext cx="0" cy="6129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17" name="Line 16"/>
          <p:cNvSpPr>
            <a:spLocks noChangeShapeType="1"/>
          </p:cNvSpPr>
          <p:nvPr/>
        </p:nvSpPr>
        <p:spPr bwMode="auto">
          <a:xfrm>
            <a:off x="3120548" y="3042244"/>
            <a:ext cx="18374" cy="265113"/>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18" name="Text Box 17"/>
          <p:cNvSpPr txBox="1">
            <a:spLocks noChangeArrowheads="1"/>
          </p:cNvSpPr>
          <p:nvPr/>
        </p:nvSpPr>
        <p:spPr bwMode="auto">
          <a:xfrm>
            <a:off x="2010220" y="2582889"/>
            <a:ext cx="455574" cy="34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53">
                <a:solidFill>
                  <a:srgbClr val="122538"/>
                </a:solidFill>
              </a:rPr>
              <a:t>R1</a:t>
            </a:r>
            <a:endParaRPr lang="en-AU" altLang="en-US" sz="1653">
              <a:solidFill>
                <a:srgbClr val="122538"/>
              </a:solidFill>
            </a:endParaRPr>
          </a:p>
        </p:txBody>
      </p:sp>
      <p:sp>
        <p:nvSpPr>
          <p:cNvPr id="19" name="Text Box 18"/>
          <p:cNvSpPr txBox="1">
            <a:spLocks noChangeArrowheads="1"/>
          </p:cNvSpPr>
          <p:nvPr/>
        </p:nvSpPr>
        <p:spPr bwMode="auto">
          <a:xfrm>
            <a:off x="1996932" y="3497861"/>
            <a:ext cx="455574" cy="34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53">
                <a:solidFill>
                  <a:srgbClr val="122538"/>
                </a:solidFill>
              </a:rPr>
              <a:t>R1</a:t>
            </a:r>
            <a:endParaRPr lang="en-AU" altLang="en-US" sz="1653">
              <a:solidFill>
                <a:srgbClr val="122538"/>
              </a:solidFill>
            </a:endParaRPr>
          </a:p>
        </p:txBody>
      </p:sp>
      <p:sp>
        <p:nvSpPr>
          <p:cNvPr id="20" name="Rectangle 19"/>
          <p:cNvSpPr>
            <a:spLocks noChangeArrowheads="1"/>
          </p:cNvSpPr>
          <p:nvPr/>
        </p:nvSpPr>
        <p:spPr bwMode="auto">
          <a:xfrm>
            <a:off x="2010220" y="4222276"/>
            <a:ext cx="2169470" cy="62866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53">
                <a:solidFill>
                  <a:srgbClr val="122538"/>
                </a:solidFill>
              </a:rPr>
              <a:t> Light</a:t>
            </a:r>
          </a:p>
          <a:p>
            <a:pPr algn="ctr"/>
            <a:r>
              <a:rPr lang="en-US" altLang="en-US" sz="1653">
                <a:solidFill>
                  <a:srgbClr val="122538"/>
                </a:solidFill>
              </a:rPr>
              <a:t>[ On ]</a:t>
            </a:r>
            <a:endParaRPr lang="en-AU" altLang="en-US" sz="1653">
              <a:solidFill>
                <a:srgbClr val="122538"/>
              </a:solidFill>
            </a:endParaRPr>
          </a:p>
        </p:txBody>
      </p:sp>
      <p:sp>
        <p:nvSpPr>
          <p:cNvPr id="21" name="Line 20"/>
          <p:cNvSpPr>
            <a:spLocks noChangeShapeType="1"/>
          </p:cNvSpPr>
          <p:nvPr/>
        </p:nvSpPr>
        <p:spPr bwMode="auto">
          <a:xfrm>
            <a:off x="2360642" y="4230150"/>
            <a:ext cx="0" cy="6129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22" name="Text Box 21"/>
          <p:cNvSpPr txBox="1">
            <a:spLocks noChangeArrowheads="1"/>
          </p:cNvSpPr>
          <p:nvPr/>
        </p:nvSpPr>
        <p:spPr bwMode="auto">
          <a:xfrm>
            <a:off x="1969534" y="4394206"/>
            <a:ext cx="455574" cy="34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53">
                <a:solidFill>
                  <a:srgbClr val="122538"/>
                </a:solidFill>
              </a:rPr>
              <a:t>R1</a:t>
            </a:r>
            <a:endParaRPr lang="en-AU" altLang="en-US" sz="1653">
              <a:solidFill>
                <a:srgbClr val="122538"/>
              </a:solidFill>
            </a:endParaRPr>
          </a:p>
        </p:txBody>
      </p:sp>
      <p:sp>
        <p:nvSpPr>
          <p:cNvPr id="23" name="Line 22"/>
          <p:cNvSpPr>
            <a:spLocks noChangeShapeType="1"/>
          </p:cNvSpPr>
          <p:nvPr/>
        </p:nvSpPr>
        <p:spPr bwMode="auto">
          <a:xfrm>
            <a:off x="3129735" y="3926707"/>
            <a:ext cx="9187" cy="288862"/>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25" name="TextBox 24">
            <a:extLst>
              <a:ext uri="{FF2B5EF4-FFF2-40B4-BE49-F238E27FC236}">
                <a16:creationId xmlns:a16="http://schemas.microsoft.com/office/drawing/2014/main" id="{A3551021-2CDF-4AE4-9412-4A96BEF062E6}"/>
              </a:ext>
            </a:extLst>
          </p:cNvPr>
          <p:cNvSpPr txBox="1"/>
          <p:nvPr/>
        </p:nvSpPr>
        <p:spPr>
          <a:xfrm>
            <a:off x="4947469" y="2315673"/>
            <a:ext cx="5838343" cy="448584"/>
          </a:xfrm>
          <a:prstGeom prst="rect">
            <a:avLst/>
          </a:prstGeom>
          <a:noFill/>
        </p:spPr>
        <p:txBody>
          <a:bodyPr wrap="square" rtlCol="0">
            <a:spAutoFit/>
          </a:bodyPr>
          <a:lstStyle/>
          <a:p>
            <a:r>
              <a:rPr lang="en-US" sz="2315">
                <a:latin typeface="Cambria" panose="02040503050406030204" pitchFamily="18" charset="0"/>
                <a:ea typeface="Microsoft Himalaya" panose="01010100010101010101" pitchFamily="2" charset="0"/>
                <a:cs typeface="Times New Roman" panose="02020603050405020304" pitchFamily="18" charset="0"/>
              </a:rPr>
              <a:t>Microwave Oven requirement 2:</a:t>
            </a:r>
            <a:endParaRPr lang="en-US" sz="231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6" name="TextBox 25">
            <a:extLst>
              <a:ext uri="{FF2B5EF4-FFF2-40B4-BE49-F238E27FC236}">
                <a16:creationId xmlns:a16="http://schemas.microsoft.com/office/drawing/2014/main" id="{A3551021-2CDF-4AE4-9412-4A96BEF062E6}"/>
              </a:ext>
            </a:extLst>
          </p:cNvPr>
          <p:cNvSpPr txBox="1"/>
          <p:nvPr/>
        </p:nvSpPr>
        <p:spPr>
          <a:xfrm>
            <a:off x="4947469" y="2911000"/>
            <a:ext cx="5838343" cy="1161087"/>
          </a:xfrm>
          <a:prstGeom prst="rect">
            <a:avLst/>
          </a:prstGeom>
          <a:noFill/>
        </p:spPr>
        <p:txBody>
          <a:bodyPr wrap="square" rtlCol="0">
            <a:spAutoFit/>
          </a:bodyPr>
          <a:lstStyle/>
          <a:p>
            <a:r>
              <a:rPr lang="en-US" sz="2315">
                <a:latin typeface="Cambria" panose="02040503050406030204" pitchFamily="18" charset="0"/>
                <a:ea typeface="Microsoft Himalaya" panose="01010100010101010101" pitchFamily="2" charset="0"/>
                <a:cs typeface="Times New Roman" panose="02020603050405020304" pitchFamily="18" charset="0"/>
              </a:rPr>
              <a:t>When the oven is idle, when the button is pushed, the light should go on and the oven should begin cooking.</a:t>
            </a:r>
            <a:endParaRPr lang="en-US" sz="231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4" name="Rectangle 23"/>
          <p:cNvSpPr>
            <a:spLocks noChangeArrowheads="1"/>
          </p:cNvSpPr>
          <p:nvPr/>
        </p:nvSpPr>
        <p:spPr bwMode="auto">
          <a:xfrm>
            <a:off x="1996933" y="5213895"/>
            <a:ext cx="2169470" cy="620785"/>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53">
                <a:solidFill>
                  <a:srgbClr val="122538"/>
                </a:solidFill>
              </a:rPr>
              <a:t> Oven</a:t>
            </a:r>
          </a:p>
          <a:p>
            <a:pPr algn="ctr"/>
            <a:r>
              <a:rPr lang="en-US" altLang="en-US" sz="1653">
                <a:solidFill>
                  <a:srgbClr val="122538"/>
                </a:solidFill>
              </a:rPr>
              <a:t>[ Cooking ]</a:t>
            </a:r>
            <a:endParaRPr lang="en-AU" altLang="en-US" sz="1653">
              <a:solidFill>
                <a:srgbClr val="122538"/>
              </a:solidFill>
            </a:endParaRPr>
          </a:p>
        </p:txBody>
      </p:sp>
      <p:sp>
        <p:nvSpPr>
          <p:cNvPr id="27" name="Line 20"/>
          <p:cNvSpPr>
            <a:spLocks noChangeShapeType="1"/>
          </p:cNvSpPr>
          <p:nvPr/>
        </p:nvSpPr>
        <p:spPr bwMode="auto">
          <a:xfrm>
            <a:off x="2347355" y="5213895"/>
            <a:ext cx="0" cy="6129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28" name="Text Box 21"/>
          <p:cNvSpPr txBox="1">
            <a:spLocks noChangeArrowheads="1"/>
          </p:cNvSpPr>
          <p:nvPr/>
        </p:nvSpPr>
        <p:spPr bwMode="auto">
          <a:xfrm>
            <a:off x="1956247" y="5377950"/>
            <a:ext cx="455574" cy="34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53">
                <a:solidFill>
                  <a:srgbClr val="122538"/>
                </a:solidFill>
              </a:rPr>
              <a:t>R1</a:t>
            </a:r>
            <a:endParaRPr lang="en-AU" altLang="en-US" sz="1653">
              <a:solidFill>
                <a:srgbClr val="122538"/>
              </a:solidFill>
            </a:endParaRPr>
          </a:p>
        </p:txBody>
      </p:sp>
      <p:sp>
        <p:nvSpPr>
          <p:cNvPr id="29" name="Line 22"/>
          <p:cNvSpPr>
            <a:spLocks noChangeShapeType="1"/>
          </p:cNvSpPr>
          <p:nvPr/>
        </p:nvSpPr>
        <p:spPr bwMode="auto">
          <a:xfrm>
            <a:off x="3072481" y="4861455"/>
            <a:ext cx="48066" cy="352438"/>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Tree>
    <p:extLst>
      <p:ext uri="{BB962C8B-B14F-4D97-AF65-F5344CB8AC3E}">
        <p14:creationId xmlns:p14="http://schemas.microsoft.com/office/powerpoint/2010/main" val="39572055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826883" y="1107925"/>
            <a:ext cx="8365215" cy="642572"/>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464">
                <a:solidFill>
                  <a:schemeClr val="accent1">
                    <a:lumMod val="75000"/>
                  </a:schemeClr>
                </a:solidFill>
                <a:latin typeface="Tw Cen MT Condensed" panose="020B0606020104020203" pitchFamily="34" charset="0"/>
              </a:rPr>
              <a:t>Behavior Trees</a:t>
            </a:r>
            <a:r>
              <a:rPr lang="en-US" sz="3638" dirty="0"/>
              <a:t>	</a:t>
            </a:r>
          </a:p>
        </p:txBody>
      </p:sp>
      <p:sp>
        <p:nvSpPr>
          <p:cNvPr id="9" name="Rectangle 12"/>
          <p:cNvSpPr>
            <a:spLocks noChangeArrowheads="1"/>
          </p:cNvSpPr>
          <p:nvPr/>
        </p:nvSpPr>
        <p:spPr bwMode="auto">
          <a:xfrm>
            <a:off x="4121812" y="2151883"/>
            <a:ext cx="2169469" cy="61159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53">
                <a:solidFill>
                  <a:srgbClr val="122538"/>
                </a:solidFill>
              </a:rPr>
              <a:t>Oven</a:t>
            </a:r>
          </a:p>
          <a:p>
            <a:pPr algn="ctr"/>
            <a:r>
              <a:rPr lang="en-US" altLang="en-US" sz="1653">
                <a:solidFill>
                  <a:srgbClr val="122538"/>
                </a:solidFill>
              </a:rPr>
              <a:t>[ Cooking ]</a:t>
            </a:r>
            <a:endParaRPr lang="en-AU" altLang="en-US" sz="1653">
              <a:solidFill>
                <a:srgbClr val="122538"/>
              </a:solidFill>
            </a:endParaRPr>
          </a:p>
        </p:txBody>
      </p:sp>
      <p:sp>
        <p:nvSpPr>
          <p:cNvPr id="14" name="Rectangle 13"/>
          <p:cNvSpPr>
            <a:spLocks noChangeArrowheads="1"/>
          </p:cNvSpPr>
          <p:nvPr/>
        </p:nvSpPr>
        <p:spPr bwMode="auto">
          <a:xfrm>
            <a:off x="4117217" y="3053531"/>
            <a:ext cx="2169470" cy="61159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53">
                <a:solidFill>
                  <a:srgbClr val="122538"/>
                </a:solidFill>
              </a:rPr>
              <a:t> Button</a:t>
            </a:r>
          </a:p>
          <a:p>
            <a:pPr algn="ctr"/>
            <a:r>
              <a:rPr lang="en-US" altLang="en-US" sz="1653">
                <a:solidFill>
                  <a:srgbClr val="122538"/>
                </a:solidFill>
              </a:rPr>
              <a:t>??? Pushed ???</a:t>
            </a:r>
            <a:endParaRPr lang="en-AU" altLang="en-US" sz="1653">
              <a:solidFill>
                <a:srgbClr val="122538"/>
              </a:solidFill>
            </a:endParaRPr>
          </a:p>
        </p:txBody>
      </p:sp>
      <p:sp>
        <p:nvSpPr>
          <p:cNvPr id="15" name="Line 14"/>
          <p:cNvSpPr>
            <a:spLocks noChangeShapeType="1"/>
          </p:cNvSpPr>
          <p:nvPr/>
        </p:nvSpPr>
        <p:spPr bwMode="auto">
          <a:xfrm>
            <a:off x="4464358" y="2159756"/>
            <a:ext cx="0" cy="6129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16" name="Line 15"/>
          <p:cNvSpPr>
            <a:spLocks noChangeShapeType="1"/>
          </p:cNvSpPr>
          <p:nvPr/>
        </p:nvSpPr>
        <p:spPr bwMode="auto">
          <a:xfrm>
            <a:off x="4464358" y="3044219"/>
            <a:ext cx="0" cy="6129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17" name="Line 16"/>
          <p:cNvSpPr>
            <a:spLocks noChangeShapeType="1"/>
          </p:cNvSpPr>
          <p:nvPr/>
        </p:nvSpPr>
        <p:spPr bwMode="auto">
          <a:xfrm>
            <a:off x="5201953" y="2772669"/>
            <a:ext cx="18374" cy="265113"/>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18" name="Text Box 17"/>
          <p:cNvSpPr txBox="1">
            <a:spLocks noChangeArrowheads="1"/>
          </p:cNvSpPr>
          <p:nvPr/>
        </p:nvSpPr>
        <p:spPr bwMode="auto">
          <a:xfrm>
            <a:off x="4091625" y="2313313"/>
            <a:ext cx="455574" cy="34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53">
                <a:solidFill>
                  <a:srgbClr val="122538"/>
                </a:solidFill>
              </a:rPr>
              <a:t>R1</a:t>
            </a:r>
            <a:endParaRPr lang="en-AU" altLang="en-US" sz="1653">
              <a:solidFill>
                <a:srgbClr val="122538"/>
              </a:solidFill>
            </a:endParaRPr>
          </a:p>
        </p:txBody>
      </p:sp>
      <p:sp>
        <p:nvSpPr>
          <p:cNvPr id="19" name="Text Box 18"/>
          <p:cNvSpPr txBox="1">
            <a:spLocks noChangeArrowheads="1"/>
          </p:cNvSpPr>
          <p:nvPr/>
        </p:nvSpPr>
        <p:spPr bwMode="auto">
          <a:xfrm>
            <a:off x="4078338" y="3228285"/>
            <a:ext cx="455574" cy="34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53">
                <a:solidFill>
                  <a:srgbClr val="122538"/>
                </a:solidFill>
              </a:rPr>
              <a:t>R1</a:t>
            </a:r>
            <a:endParaRPr lang="en-AU" altLang="en-US" sz="1653">
              <a:solidFill>
                <a:srgbClr val="122538"/>
              </a:solidFill>
            </a:endParaRPr>
          </a:p>
        </p:txBody>
      </p:sp>
      <p:sp>
        <p:nvSpPr>
          <p:cNvPr id="23" name="Line 22"/>
          <p:cNvSpPr>
            <a:spLocks noChangeShapeType="1"/>
          </p:cNvSpPr>
          <p:nvPr/>
        </p:nvSpPr>
        <p:spPr bwMode="auto">
          <a:xfrm>
            <a:off x="5211139" y="3657132"/>
            <a:ext cx="9187" cy="288862"/>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24" name="Rectangle 23"/>
          <p:cNvSpPr>
            <a:spLocks noChangeArrowheads="1"/>
          </p:cNvSpPr>
          <p:nvPr/>
        </p:nvSpPr>
        <p:spPr bwMode="auto">
          <a:xfrm>
            <a:off x="4157903" y="3937994"/>
            <a:ext cx="2169470" cy="620785"/>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53">
                <a:solidFill>
                  <a:srgbClr val="122538"/>
                </a:solidFill>
              </a:rPr>
              <a:t> Oven</a:t>
            </a:r>
          </a:p>
          <a:p>
            <a:pPr algn="ctr"/>
            <a:r>
              <a:rPr lang="en-US" altLang="en-US" sz="1653">
                <a:solidFill>
                  <a:srgbClr val="122538"/>
                </a:solidFill>
              </a:rPr>
              <a:t>[ Increase time ]</a:t>
            </a:r>
            <a:endParaRPr lang="en-AU" altLang="en-US" sz="1653">
              <a:solidFill>
                <a:srgbClr val="122538"/>
              </a:solidFill>
            </a:endParaRPr>
          </a:p>
        </p:txBody>
      </p:sp>
      <p:sp>
        <p:nvSpPr>
          <p:cNvPr id="27" name="Line 20"/>
          <p:cNvSpPr>
            <a:spLocks noChangeShapeType="1"/>
          </p:cNvSpPr>
          <p:nvPr/>
        </p:nvSpPr>
        <p:spPr bwMode="auto">
          <a:xfrm>
            <a:off x="4508325" y="3937994"/>
            <a:ext cx="0" cy="6129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28" name="Text Box 21"/>
          <p:cNvSpPr txBox="1">
            <a:spLocks noChangeArrowheads="1"/>
          </p:cNvSpPr>
          <p:nvPr/>
        </p:nvSpPr>
        <p:spPr bwMode="auto">
          <a:xfrm>
            <a:off x="4117217" y="4102049"/>
            <a:ext cx="455574" cy="34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53">
                <a:solidFill>
                  <a:srgbClr val="122538"/>
                </a:solidFill>
              </a:rPr>
              <a:t>R1</a:t>
            </a:r>
            <a:endParaRPr lang="en-AU" altLang="en-US" sz="1653">
              <a:solidFill>
                <a:srgbClr val="122538"/>
              </a:solidFill>
            </a:endParaRPr>
          </a:p>
        </p:txBody>
      </p:sp>
      <p:sp>
        <p:nvSpPr>
          <p:cNvPr id="41" name="Rectangle 40"/>
          <p:cNvSpPr>
            <a:spLocks noChangeArrowheads="1"/>
          </p:cNvSpPr>
          <p:nvPr/>
        </p:nvSpPr>
        <p:spPr bwMode="auto">
          <a:xfrm>
            <a:off x="6633829" y="3053531"/>
            <a:ext cx="2169470" cy="61159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53">
                <a:solidFill>
                  <a:srgbClr val="122538"/>
                </a:solidFill>
              </a:rPr>
              <a:t> Oven</a:t>
            </a:r>
          </a:p>
          <a:p>
            <a:pPr algn="ctr"/>
            <a:r>
              <a:rPr lang="en-US" altLang="en-US" sz="1653">
                <a:solidFill>
                  <a:srgbClr val="122538"/>
                </a:solidFill>
              </a:rPr>
              <a:t>??? Timeout ???</a:t>
            </a:r>
            <a:endParaRPr lang="en-AU" altLang="en-US" sz="1653">
              <a:solidFill>
                <a:srgbClr val="122538"/>
              </a:solidFill>
            </a:endParaRPr>
          </a:p>
        </p:txBody>
      </p:sp>
      <p:sp>
        <p:nvSpPr>
          <p:cNvPr id="42" name="Rectangle 12"/>
          <p:cNvSpPr>
            <a:spLocks noChangeArrowheads="1"/>
          </p:cNvSpPr>
          <p:nvPr/>
        </p:nvSpPr>
        <p:spPr bwMode="auto">
          <a:xfrm>
            <a:off x="4135592" y="4899328"/>
            <a:ext cx="2169469" cy="61159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53">
                <a:solidFill>
                  <a:srgbClr val="122538"/>
                </a:solidFill>
              </a:rPr>
              <a:t>             Oven          ^</a:t>
            </a:r>
          </a:p>
          <a:p>
            <a:pPr algn="ctr"/>
            <a:r>
              <a:rPr lang="en-US" altLang="en-US" sz="1653">
                <a:solidFill>
                  <a:srgbClr val="122538"/>
                </a:solidFill>
              </a:rPr>
              <a:t>[ Cooking ]</a:t>
            </a:r>
            <a:endParaRPr lang="en-AU" altLang="en-US" sz="1653">
              <a:solidFill>
                <a:srgbClr val="122538"/>
              </a:solidFill>
            </a:endParaRPr>
          </a:p>
        </p:txBody>
      </p:sp>
      <p:sp>
        <p:nvSpPr>
          <p:cNvPr id="43" name="Line 14"/>
          <p:cNvSpPr>
            <a:spLocks noChangeShapeType="1"/>
          </p:cNvSpPr>
          <p:nvPr/>
        </p:nvSpPr>
        <p:spPr bwMode="auto">
          <a:xfrm>
            <a:off x="4478138" y="4907201"/>
            <a:ext cx="0" cy="6129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44" name="Text Box 17"/>
          <p:cNvSpPr txBox="1">
            <a:spLocks noChangeArrowheads="1"/>
          </p:cNvSpPr>
          <p:nvPr/>
        </p:nvSpPr>
        <p:spPr bwMode="auto">
          <a:xfrm>
            <a:off x="4105405" y="5060757"/>
            <a:ext cx="455574" cy="34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53">
                <a:solidFill>
                  <a:srgbClr val="122538"/>
                </a:solidFill>
              </a:rPr>
              <a:t>R1</a:t>
            </a:r>
            <a:endParaRPr lang="en-AU" altLang="en-US" sz="1653">
              <a:solidFill>
                <a:srgbClr val="122538"/>
              </a:solidFill>
            </a:endParaRPr>
          </a:p>
        </p:txBody>
      </p:sp>
      <p:sp>
        <p:nvSpPr>
          <p:cNvPr id="45" name="Line 22"/>
          <p:cNvSpPr>
            <a:spLocks noChangeShapeType="1"/>
          </p:cNvSpPr>
          <p:nvPr/>
        </p:nvSpPr>
        <p:spPr bwMode="auto">
          <a:xfrm>
            <a:off x="5192765" y="4565061"/>
            <a:ext cx="18374" cy="342140"/>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46" name="Rectangle 45"/>
          <p:cNvSpPr>
            <a:spLocks noChangeArrowheads="1"/>
          </p:cNvSpPr>
          <p:nvPr/>
        </p:nvSpPr>
        <p:spPr bwMode="auto">
          <a:xfrm>
            <a:off x="6669920" y="3930119"/>
            <a:ext cx="2169470" cy="62866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53">
                <a:solidFill>
                  <a:srgbClr val="122538"/>
                </a:solidFill>
              </a:rPr>
              <a:t> Light</a:t>
            </a:r>
          </a:p>
          <a:p>
            <a:pPr algn="ctr"/>
            <a:r>
              <a:rPr lang="en-US" altLang="en-US" sz="1653">
                <a:solidFill>
                  <a:srgbClr val="122538"/>
                </a:solidFill>
              </a:rPr>
              <a:t>[ Off ]</a:t>
            </a:r>
            <a:endParaRPr lang="en-AU" altLang="en-US" sz="1653">
              <a:solidFill>
                <a:srgbClr val="122538"/>
              </a:solidFill>
            </a:endParaRPr>
          </a:p>
        </p:txBody>
      </p:sp>
      <p:sp>
        <p:nvSpPr>
          <p:cNvPr id="47" name="Line 20"/>
          <p:cNvSpPr>
            <a:spLocks noChangeShapeType="1"/>
          </p:cNvSpPr>
          <p:nvPr/>
        </p:nvSpPr>
        <p:spPr bwMode="auto">
          <a:xfrm>
            <a:off x="7020342" y="3937993"/>
            <a:ext cx="0" cy="6129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48" name="Text Box 21"/>
          <p:cNvSpPr txBox="1">
            <a:spLocks noChangeArrowheads="1"/>
          </p:cNvSpPr>
          <p:nvPr/>
        </p:nvSpPr>
        <p:spPr bwMode="auto">
          <a:xfrm>
            <a:off x="6629234" y="4102049"/>
            <a:ext cx="455574" cy="34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53">
                <a:solidFill>
                  <a:srgbClr val="122538"/>
                </a:solidFill>
              </a:rPr>
              <a:t>R1</a:t>
            </a:r>
            <a:endParaRPr lang="en-AU" altLang="en-US" sz="1653">
              <a:solidFill>
                <a:srgbClr val="122538"/>
              </a:solidFill>
            </a:endParaRPr>
          </a:p>
        </p:txBody>
      </p:sp>
      <p:sp>
        <p:nvSpPr>
          <p:cNvPr id="49" name="Rectangle 48"/>
          <p:cNvSpPr>
            <a:spLocks noChangeArrowheads="1"/>
          </p:cNvSpPr>
          <p:nvPr/>
        </p:nvSpPr>
        <p:spPr bwMode="auto">
          <a:xfrm>
            <a:off x="6656632" y="4921738"/>
            <a:ext cx="2169470" cy="620785"/>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53">
                <a:solidFill>
                  <a:srgbClr val="122538"/>
                </a:solidFill>
              </a:rPr>
              <a:t> Oven</a:t>
            </a:r>
          </a:p>
          <a:p>
            <a:pPr algn="ctr"/>
            <a:r>
              <a:rPr lang="en-US" altLang="en-US" sz="1653">
                <a:solidFill>
                  <a:srgbClr val="122538"/>
                </a:solidFill>
              </a:rPr>
              <a:t>[ Idle ]</a:t>
            </a:r>
            <a:endParaRPr lang="en-AU" altLang="en-US" sz="1653">
              <a:solidFill>
                <a:srgbClr val="122538"/>
              </a:solidFill>
            </a:endParaRPr>
          </a:p>
        </p:txBody>
      </p:sp>
      <p:sp>
        <p:nvSpPr>
          <p:cNvPr id="50" name="Line 20"/>
          <p:cNvSpPr>
            <a:spLocks noChangeShapeType="1"/>
          </p:cNvSpPr>
          <p:nvPr/>
        </p:nvSpPr>
        <p:spPr bwMode="auto">
          <a:xfrm>
            <a:off x="7007055" y="4921737"/>
            <a:ext cx="0" cy="6129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51" name="Text Box 21"/>
          <p:cNvSpPr txBox="1">
            <a:spLocks noChangeArrowheads="1"/>
          </p:cNvSpPr>
          <p:nvPr/>
        </p:nvSpPr>
        <p:spPr bwMode="auto">
          <a:xfrm>
            <a:off x="6615947" y="5085793"/>
            <a:ext cx="455574" cy="34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53">
                <a:solidFill>
                  <a:srgbClr val="122538"/>
                </a:solidFill>
              </a:rPr>
              <a:t>R1</a:t>
            </a:r>
            <a:endParaRPr lang="en-AU" altLang="en-US" sz="1653">
              <a:solidFill>
                <a:srgbClr val="122538"/>
              </a:solidFill>
            </a:endParaRPr>
          </a:p>
        </p:txBody>
      </p:sp>
      <p:sp>
        <p:nvSpPr>
          <p:cNvPr id="52" name="Line 22"/>
          <p:cNvSpPr>
            <a:spLocks noChangeShapeType="1"/>
          </p:cNvSpPr>
          <p:nvPr/>
        </p:nvSpPr>
        <p:spPr bwMode="auto">
          <a:xfrm>
            <a:off x="7732180" y="4569299"/>
            <a:ext cx="48066" cy="352438"/>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53" name="Line 22"/>
          <p:cNvSpPr>
            <a:spLocks noChangeShapeType="1"/>
          </p:cNvSpPr>
          <p:nvPr/>
        </p:nvSpPr>
        <p:spPr bwMode="auto">
          <a:xfrm>
            <a:off x="7695993" y="3657131"/>
            <a:ext cx="36187" cy="288863"/>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54" name="Line 16"/>
          <p:cNvSpPr>
            <a:spLocks noChangeShapeType="1"/>
          </p:cNvSpPr>
          <p:nvPr/>
        </p:nvSpPr>
        <p:spPr bwMode="auto">
          <a:xfrm>
            <a:off x="5220327" y="2779231"/>
            <a:ext cx="2475634" cy="274363"/>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55" name="Rectangle 12"/>
          <p:cNvSpPr>
            <a:spLocks noChangeArrowheads="1"/>
          </p:cNvSpPr>
          <p:nvPr/>
        </p:nvSpPr>
        <p:spPr bwMode="auto">
          <a:xfrm>
            <a:off x="1663208" y="3037783"/>
            <a:ext cx="2169469" cy="61159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53">
                <a:solidFill>
                  <a:srgbClr val="122538"/>
                </a:solidFill>
              </a:rPr>
              <a:t>    Door</a:t>
            </a:r>
          </a:p>
          <a:p>
            <a:pPr algn="ctr"/>
            <a:r>
              <a:rPr lang="en-US" altLang="en-US" sz="1653">
                <a:solidFill>
                  <a:srgbClr val="122538"/>
                </a:solidFill>
              </a:rPr>
              <a:t>    ??? Open ???</a:t>
            </a:r>
            <a:endParaRPr lang="en-AU" altLang="en-US" sz="1653">
              <a:solidFill>
                <a:srgbClr val="122538"/>
              </a:solidFill>
            </a:endParaRPr>
          </a:p>
        </p:txBody>
      </p:sp>
      <p:sp>
        <p:nvSpPr>
          <p:cNvPr id="56" name="Rectangle 55"/>
          <p:cNvSpPr>
            <a:spLocks noChangeArrowheads="1"/>
          </p:cNvSpPr>
          <p:nvPr/>
        </p:nvSpPr>
        <p:spPr bwMode="auto">
          <a:xfrm>
            <a:off x="1646145" y="4082487"/>
            <a:ext cx="2169470" cy="61159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53">
                <a:solidFill>
                  <a:srgbClr val="122538"/>
                </a:solidFill>
              </a:rPr>
              <a:t> Oven</a:t>
            </a:r>
          </a:p>
          <a:p>
            <a:pPr algn="ctr"/>
            <a:r>
              <a:rPr lang="en-US" altLang="en-US" sz="1653">
                <a:solidFill>
                  <a:srgbClr val="122538"/>
                </a:solidFill>
              </a:rPr>
              <a:t> [ Idle ]</a:t>
            </a:r>
            <a:endParaRPr lang="en-AU" altLang="en-US" sz="1653">
              <a:solidFill>
                <a:srgbClr val="122538"/>
              </a:solidFill>
            </a:endParaRPr>
          </a:p>
        </p:txBody>
      </p:sp>
      <p:sp>
        <p:nvSpPr>
          <p:cNvPr id="57" name="Line 14"/>
          <p:cNvSpPr>
            <a:spLocks noChangeShapeType="1"/>
          </p:cNvSpPr>
          <p:nvPr/>
        </p:nvSpPr>
        <p:spPr bwMode="auto">
          <a:xfrm>
            <a:off x="2005754" y="3045656"/>
            <a:ext cx="0" cy="6129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58" name="Line 15"/>
          <p:cNvSpPr>
            <a:spLocks noChangeShapeType="1"/>
          </p:cNvSpPr>
          <p:nvPr/>
        </p:nvSpPr>
        <p:spPr bwMode="auto">
          <a:xfrm>
            <a:off x="1996568" y="4090360"/>
            <a:ext cx="0" cy="61291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59" name="Line 16"/>
          <p:cNvSpPr>
            <a:spLocks noChangeShapeType="1"/>
          </p:cNvSpPr>
          <p:nvPr/>
        </p:nvSpPr>
        <p:spPr bwMode="auto">
          <a:xfrm>
            <a:off x="2743349" y="3658567"/>
            <a:ext cx="9188" cy="422607"/>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
        <p:nvSpPr>
          <p:cNvPr id="60" name="Text Box 17"/>
          <p:cNvSpPr txBox="1">
            <a:spLocks noChangeArrowheads="1"/>
          </p:cNvSpPr>
          <p:nvPr/>
        </p:nvSpPr>
        <p:spPr bwMode="auto">
          <a:xfrm>
            <a:off x="1633021" y="3199212"/>
            <a:ext cx="455574" cy="34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53">
                <a:solidFill>
                  <a:srgbClr val="122538"/>
                </a:solidFill>
              </a:rPr>
              <a:t>R1</a:t>
            </a:r>
            <a:endParaRPr lang="en-AU" altLang="en-US" sz="1653">
              <a:solidFill>
                <a:srgbClr val="122538"/>
              </a:solidFill>
            </a:endParaRPr>
          </a:p>
        </p:txBody>
      </p:sp>
      <p:sp>
        <p:nvSpPr>
          <p:cNvPr id="61" name="Text Box 18"/>
          <p:cNvSpPr txBox="1">
            <a:spLocks noChangeArrowheads="1"/>
          </p:cNvSpPr>
          <p:nvPr/>
        </p:nvSpPr>
        <p:spPr bwMode="auto">
          <a:xfrm>
            <a:off x="1605460" y="4254417"/>
            <a:ext cx="455574" cy="34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53">
                <a:solidFill>
                  <a:srgbClr val="122538"/>
                </a:solidFill>
              </a:rPr>
              <a:t>R1</a:t>
            </a:r>
            <a:endParaRPr lang="en-AU" altLang="en-US" sz="1653">
              <a:solidFill>
                <a:srgbClr val="122538"/>
              </a:solidFill>
            </a:endParaRPr>
          </a:p>
        </p:txBody>
      </p:sp>
      <p:sp>
        <p:nvSpPr>
          <p:cNvPr id="66" name="Line 16"/>
          <p:cNvSpPr>
            <a:spLocks noChangeShapeType="1"/>
          </p:cNvSpPr>
          <p:nvPr/>
        </p:nvSpPr>
        <p:spPr bwMode="auto">
          <a:xfrm flipH="1">
            <a:off x="2664506" y="2779230"/>
            <a:ext cx="2546634" cy="255803"/>
          </a:xfrm>
          <a:prstGeom prst="line">
            <a:avLst/>
          </a:prstGeom>
          <a:noFill/>
          <a:ln w="444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984"/>
          </a:p>
        </p:txBody>
      </p:sp>
    </p:spTree>
    <p:extLst>
      <p:ext uri="{BB962C8B-B14F-4D97-AF65-F5344CB8AC3E}">
        <p14:creationId xmlns:p14="http://schemas.microsoft.com/office/powerpoint/2010/main" val="41467369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826883" y="1107925"/>
            <a:ext cx="8365215" cy="642572"/>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464">
                <a:solidFill>
                  <a:schemeClr val="accent1">
                    <a:lumMod val="75000"/>
                  </a:schemeClr>
                </a:solidFill>
                <a:latin typeface="Tw Cen MT Condensed" panose="020B0606020104020203" pitchFamily="34" charset="0"/>
              </a:rPr>
              <a:t>Making the System</a:t>
            </a:r>
            <a:r>
              <a:rPr lang="en-US" sz="3638" dirty="0"/>
              <a:t>	</a:t>
            </a:r>
          </a:p>
        </p:txBody>
      </p:sp>
      <p:sp>
        <p:nvSpPr>
          <p:cNvPr id="3" name="Rectangle 2"/>
          <p:cNvSpPr/>
          <p:nvPr/>
        </p:nvSpPr>
        <p:spPr>
          <a:xfrm>
            <a:off x="1244966" y="2448494"/>
            <a:ext cx="2377098" cy="1184349"/>
          </a:xfrm>
          <a:prstGeom prst="rect">
            <a:avLst/>
          </a:prstGeom>
          <a:solidFill>
            <a:schemeClr val="accent4">
              <a:lumMod val="40000"/>
              <a:lumOff val="60000"/>
            </a:schemeClr>
          </a:solidFill>
          <a:ln w="19050">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646"/>
              <a:t>Requirements</a:t>
            </a:r>
            <a:endParaRPr lang="en-GB" sz="2646"/>
          </a:p>
        </p:txBody>
      </p:sp>
      <p:sp>
        <p:nvSpPr>
          <p:cNvPr id="37" name="Rectangle 36"/>
          <p:cNvSpPr/>
          <p:nvPr/>
        </p:nvSpPr>
        <p:spPr>
          <a:xfrm>
            <a:off x="4772815" y="2448494"/>
            <a:ext cx="2377098" cy="1184349"/>
          </a:xfrm>
          <a:prstGeom prst="rect">
            <a:avLst/>
          </a:prstGeom>
          <a:solidFill>
            <a:schemeClr val="accent4">
              <a:lumMod val="40000"/>
              <a:lumOff val="60000"/>
            </a:schemeClr>
          </a:solidFill>
          <a:ln w="19050">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646"/>
              <a:t>Design</a:t>
            </a:r>
            <a:endParaRPr lang="en-GB" sz="2646"/>
          </a:p>
        </p:txBody>
      </p:sp>
      <p:sp>
        <p:nvSpPr>
          <p:cNvPr id="38" name="Rectangle 37"/>
          <p:cNvSpPr/>
          <p:nvPr/>
        </p:nvSpPr>
        <p:spPr>
          <a:xfrm>
            <a:off x="8166269" y="2448494"/>
            <a:ext cx="2377098" cy="1184349"/>
          </a:xfrm>
          <a:prstGeom prst="rect">
            <a:avLst/>
          </a:prstGeom>
          <a:solidFill>
            <a:schemeClr val="accent4">
              <a:lumMod val="40000"/>
              <a:lumOff val="60000"/>
            </a:schemeClr>
          </a:solidFill>
          <a:ln w="19050">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646"/>
              <a:t>Implementation (Software)</a:t>
            </a:r>
            <a:endParaRPr lang="en-GB" sz="2646"/>
          </a:p>
        </p:txBody>
      </p:sp>
      <p:sp>
        <p:nvSpPr>
          <p:cNvPr id="4" name="Right Arrow 3"/>
          <p:cNvSpPr/>
          <p:nvPr/>
        </p:nvSpPr>
        <p:spPr>
          <a:xfrm>
            <a:off x="3882453" y="2902075"/>
            <a:ext cx="713969" cy="419982"/>
          </a:xfrm>
          <a:prstGeom prst="rightArrow">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4"/>
          </a:p>
        </p:txBody>
      </p:sp>
      <p:sp>
        <p:nvSpPr>
          <p:cNvPr id="40" name="Right Arrow 39"/>
          <p:cNvSpPr/>
          <p:nvPr/>
        </p:nvSpPr>
        <p:spPr>
          <a:xfrm>
            <a:off x="7301106" y="2855877"/>
            <a:ext cx="713969" cy="419982"/>
          </a:xfrm>
          <a:prstGeom prst="rightArrow">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4"/>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1805" y="3884833"/>
            <a:ext cx="4551416" cy="2477893"/>
          </a:xfrm>
          <a:prstGeom prst="rect">
            <a:avLst/>
          </a:prstGeom>
        </p:spPr>
      </p:pic>
      <p:sp>
        <p:nvSpPr>
          <p:cNvPr id="6" name="Rectangle 5"/>
          <p:cNvSpPr/>
          <p:nvPr/>
        </p:nvSpPr>
        <p:spPr>
          <a:xfrm>
            <a:off x="7601011" y="4162021"/>
            <a:ext cx="2942356" cy="2229713"/>
          </a:xfrm>
          <a:prstGeom prst="rect">
            <a:avLst/>
          </a:prstGeom>
          <a:solidFill>
            <a:schemeClr val="bg1"/>
          </a:solidFill>
        </p:spPr>
        <p:txBody>
          <a:bodyPr wrap="square">
            <a:spAutoFit/>
          </a:bodyPr>
          <a:lstStyle/>
          <a:p>
            <a:r>
              <a:rPr lang="en-AU" sz="1984">
                <a:latin typeface="Lucida Console" panose="020B0609040504020204" pitchFamily="49" charset="0"/>
                <a:ea typeface="Times New Roman" panose="02020603050405020304" pitchFamily="18" charset="0"/>
              </a:rPr>
              <a:t>public void closeDoor(){</a:t>
            </a:r>
            <a:endParaRPr lang="en-GB" sz="1984">
              <a:latin typeface="Times New Roman" panose="02020603050405020304" pitchFamily="18" charset="0"/>
              <a:ea typeface="Times New Roman" panose="02020603050405020304" pitchFamily="18" charset="0"/>
            </a:endParaRPr>
          </a:p>
          <a:p>
            <a:r>
              <a:rPr lang="en-AU" sz="1984">
                <a:latin typeface="Lucida Console" panose="020B0609040504020204" pitchFamily="49" charset="0"/>
                <a:ea typeface="Times New Roman" panose="02020603050405020304" pitchFamily="18" charset="0"/>
              </a:rPr>
              <a:t>    door.closeDoor();  </a:t>
            </a:r>
            <a:endParaRPr lang="en-GB" sz="1984">
              <a:latin typeface="Times New Roman" panose="02020603050405020304" pitchFamily="18" charset="0"/>
              <a:ea typeface="Times New Roman" panose="02020603050405020304" pitchFamily="18" charset="0"/>
            </a:endParaRPr>
          </a:p>
          <a:p>
            <a:r>
              <a:rPr lang="en-AU" sz="1984">
                <a:latin typeface="Lucida Console" panose="020B0609040504020204" pitchFamily="49" charset="0"/>
                <a:ea typeface="Times New Roman" panose="02020603050405020304" pitchFamily="18" charset="0"/>
              </a:rPr>
              <a:t>    light.turnOff();</a:t>
            </a:r>
            <a:endParaRPr lang="en-GB" sz="1984">
              <a:latin typeface="Times New Roman" panose="02020603050405020304" pitchFamily="18" charset="0"/>
              <a:ea typeface="Times New Roman" panose="02020603050405020304" pitchFamily="18" charset="0"/>
            </a:endParaRPr>
          </a:p>
          <a:p>
            <a:r>
              <a:rPr lang="en-AU" sz="1984">
                <a:latin typeface="Lucida Console" panose="020B0609040504020204" pitchFamily="49" charset="0"/>
                <a:ea typeface="Times New Roman" panose="02020603050405020304" pitchFamily="18" charset="0"/>
              </a:rPr>
              <a:t>}</a:t>
            </a:r>
            <a:endParaRPr lang="en-GB" sz="1984">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2822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dirty="0">
                <a:solidFill>
                  <a:schemeClr val="accent1">
                    <a:lumMod val="75000"/>
                  </a:schemeClr>
                </a:solidFill>
                <a:latin typeface="Tw Cen MT Condensed" panose="020B0606020104020203" pitchFamily="34" charset="0"/>
              </a:rPr>
              <a:t>States</a:t>
            </a:r>
            <a:endParaRPr lang="en-US" sz="4330" dirty="0"/>
          </a:p>
        </p:txBody>
      </p:sp>
      <p:cxnSp>
        <p:nvCxnSpPr>
          <p:cNvPr id="5" name="Straight Connector 4">
            <a:extLst>
              <a:ext uri="{FF2B5EF4-FFF2-40B4-BE49-F238E27FC236}">
                <a16:creationId xmlns:a16="http://schemas.microsoft.com/office/drawing/2014/main" id="{70035E97-9653-467F-957E-E2B66FFBEEAD}"/>
              </a:ext>
            </a:extLst>
          </p:cNvPr>
          <p:cNvCxnSpPr/>
          <p:nvPr/>
        </p:nvCxnSpPr>
        <p:spPr>
          <a:xfrm>
            <a:off x="1032642" y="5049821"/>
            <a:ext cx="9957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4E3937-8BDA-4D82-9DB7-498356524063}"/>
              </a:ext>
            </a:extLst>
          </p:cNvPr>
          <p:cNvCxnSpPr/>
          <p:nvPr/>
        </p:nvCxnSpPr>
        <p:spPr>
          <a:xfrm>
            <a:off x="1335297" y="4483772"/>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5D1EE3E-2855-4ACA-82B7-B0F17EAF9374}"/>
              </a:ext>
            </a:extLst>
          </p:cNvPr>
          <p:cNvCxnSpPr/>
          <p:nvPr/>
        </p:nvCxnSpPr>
        <p:spPr>
          <a:xfrm>
            <a:off x="2133574" y="448377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9C7EEDD-840F-463E-8447-D4DA3BD04095}"/>
              </a:ext>
            </a:extLst>
          </p:cNvPr>
          <p:cNvCxnSpPr/>
          <p:nvPr/>
        </p:nvCxnSpPr>
        <p:spPr>
          <a:xfrm>
            <a:off x="3018933" y="448377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8132D7-92F3-4F11-868D-897F85B4B605}"/>
              </a:ext>
            </a:extLst>
          </p:cNvPr>
          <p:cNvCxnSpPr/>
          <p:nvPr/>
        </p:nvCxnSpPr>
        <p:spPr>
          <a:xfrm>
            <a:off x="3875266" y="4483770"/>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EA4CF88-F149-4FFC-99A4-5AB86E52C7B6}"/>
              </a:ext>
            </a:extLst>
          </p:cNvPr>
          <p:cNvCxnSpPr/>
          <p:nvPr/>
        </p:nvCxnSpPr>
        <p:spPr>
          <a:xfrm>
            <a:off x="4629999"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CBA9DCC-D712-4AA9-AC69-B7B6670C3372}"/>
              </a:ext>
            </a:extLst>
          </p:cNvPr>
          <p:cNvCxnSpPr/>
          <p:nvPr/>
        </p:nvCxnSpPr>
        <p:spPr>
          <a:xfrm>
            <a:off x="5341190"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621BFA-5947-4913-9C28-4714B35DF2A3}"/>
              </a:ext>
            </a:extLst>
          </p:cNvPr>
          <p:cNvCxnSpPr/>
          <p:nvPr/>
        </p:nvCxnSpPr>
        <p:spPr>
          <a:xfrm>
            <a:off x="6028004"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92DD19-B05C-4B19-8987-E094CA716701}"/>
              </a:ext>
            </a:extLst>
          </p:cNvPr>
          <p:cNvCxnSpPr/>
          <p:nvPr/>
        </p:nvCxnSpPr>
        <p:spPr>
          <a:xfrm>
            <a:off x="6724682" y="448376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DBE588-C16D-423E-9050-E4C4ED6985CC}"/>
              </a:ext>
            </a:extLst>
          </p:cNvPr>
          <p:cNvCxnSpPr/>
          <p:nvPr/>
        </p:nvCxnSpPr>
        <p:spPr>
          <a:xfrm>
            <a:off x="7435873" y="448376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B5FA08C-44A5-4856-B091-F6459B0C6FF3}"/>
              </a:ext>
            </a:extLst>
          </p:cNvPr>
          <p:cNvCxnSpPr/>
          <p:nvPr/>
        </p:nvCxnSpPr>
        <p:spPr>
          <a:xfrm>
            <a:off x="8234149" y="4483767"/>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30B326A-5CF5-4191-A6AA-1F86349DE4D3}"/>
              </a:ext>
            </a:extLst>
          </p:cNvPr>
          <p:cNvCxnSpPr/>
          <p:nvPr/>
        </p:nvCxnSpPr>
        <p:spPr>
          <a:xfrm>
            <a:off x="8945340" y="4483766"/>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748AB0D-FD99-40E7-871B-D29ABEFB7F44}"/>
              </a:ext>
            </a:extLst>
          </p:cNvPr>
          <p:cNvCxnSpPr/>
          <p:nvPr/>
        </p:nvCxnSpPr>
        <p:spPr>
          <a:xfrm>
            <a:off x="9656531" y="4483765"/>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805947C-400C-49C8-9CF5-33762C0ACA92}"/>
              </a:ext>
            </a:extLst>
          </p:cNvPr>
          <p:cNvCxnSpPr/>
          <p:nvPr/>
        </p:nvCxnSpPr>
        <p:spPr>
          <a:xfrm>
            <a:off x="10469320" y="4483765"/>
            <a:ext cx="0" cy="92890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33966FD-668F-48E5-870A-C4C36F3D1350}"/>
              </a:ext>
            </a:extLst>
          </p:cNvPr>
          <p:cNvSpPr/>
          <p:nvPr/>
        </p:nvSpPr>
        <p:spPr>
          <a:xfrm>
            <a:off x="576100" y="5463814"/>
            <a:ext cx="1063989" cy="938951"/>
          </a:xfrm>
          <a:prstGeom prst="rect">
            <a:avLst/>
          </a:prstGeom>
        </p:spPr>
        <p:txBody>
          <a:bodyPr wrap="square">
            <a:spAutoFit/>
          </a:bodyPr>
          <a:lstStyle/>
          <a:p>
            <a:r>
              <a:rPr lang="en-AU" altLang="en-US" sz="2755">
                <a:latin typeface="Cambria" panose="02040503050406030204" pitchFamily="18" charset="0"/>
              </a:rPr>
              <a:t>x = 0</a:t>
            </a:r>
          </a:p>
          <a:p>
            <a:r>
              <a:rPr lang="en-AU" altLang="en-US" sz="2755">
                <a:latin typeface="Cambria" panose="02040503050406030204" pitchFamily="18" charset="0"/>
              </a:rPr>
              <a:t>y = 0</a:t>
            </a:r>
          </a:p>
        </p:txBody>
      </p:sp>
      <p:sp>
        <p:nvSpPr>
          <p:cNvPr id="26" name="Rectangle 25">
            <a:extLst>
              <a:ext uri="{FF2B5EF4-FFF2-40B4-BE49-F238E27FC236}">
                <a16:creationId xmlns:a16="http://schemas.microsoft.com/office/drawing/2014/main" id="{07C427F1-64F2-4F62-ACFC-AEECD40F3F48}"/>
              </a:ext>
            </a:extLst>
          </p:cNvPr>
          <p:cNvSpPr/>
          <p:nvPr/>
        </p:nvSpPr>
        <p:spPr>
          <a:xfrm>
            <a:off x="1582324" y="5456896"/>
            <a:ext cx="1063989" cy="938951"/>
          </a:xfrm>
          <a:prstGeom prst="rect">
            <a:avLst/>
          </a:prstGeom>
        </p:spPr>
        <p:txBody>
          <a:bodyPr wrap="square">
            <a:spAutoFit/>
          </a:bodyPr>
          <a:lstStyle/>
          <a:p>
            <a:r>
              <a:rPr lang="en-AU" altLang="en-US" sz="2755">
                <a:latin typeface="Cambria" panose="02040503050406030204" pitchFamily="18" charset="0"/>
              </a:rPr>
              <a:t>x = 1</a:t>
            </a:r>
          </a:p>
          <a:p>
            <a:r>
              <a:rPr lang="en-AU" altLang="en-US" sz="2755">
                <a:latin typeface="Cambria" panose="02040503050406030204" pitchFamily="18" charset="0"/>
              </a:rPr>
              <a:t>y = 0</a:t>
            </a:r>
          </a:p>
        </p:txBody>
      </p:sp>
      <p:sp>
        <p:nvSpPr>
          <p:cNvPr id="27" name="Rectangle 26">
            <a:extLst>
              <a:ext uri="{FF2B5EF4-FFF2-40B4-BE49-F238E27FC236}">
                <a16:creationId xmlns:a16="http://schemas.microsoft.com/office/drawing/2014/main" id="{2577E3F1-06C9-4E5F-8490-B84989434D03}"/>
              </a:ext>
            </a:extLst>
          </p:cNvPr>
          <p:cNvSpPr/>
          <p:nvPr/>
        </p:nvSpPr>
        <p:spPr>
          <a:xfrm>
            <a:off x="2588548" y="5456896"/>
            <a:ext cx="1063989" cy="938951"/>
          </a:xfrm>
          <a:prstGeom prst="rect">
            <a:avLst/>
          </a:prstGeom>
        </p:spPr>
        <p:txBody>
          <a:bodyPr wrap="square">
            <a:spAutoFit/>
          </a:bodyPr>
          <a:lstStyle/>
          <a:p>
            <a:r>
              <a:rPr lang="en-AU" altLang="en-US" sz="2755">
                <a:latin typeface="Cambria" panose="02040503050406030204" pitchFamily="18" charset="0"/>
              </a:rPr>
              <a:t>x = 2</a:t>
            </a:r>
          </a:p>
          <a:p>
            <a:r>
              <a:rPr lang="en-AU" altLang="en-US" sz="2755">
                <a:latin typeface="Cambria" panose="02040503050406030204" pitchFamily="18" charset="0"/>
              </a:rPr>
              <a:t>y = 0</a:t>
            </a:r>
          </a:p>
        </p:txBody>
      </p:sp>
      <p:sp>
        <p:nvSpPr>
          <p:cNvPr id="28" name="Rectangle 27">
            <a:extLst>
              <a:ext uri="{FF2B5EF4-FFF2-40B4-BE49-F238E27FC236}">
                <a16:creationId xmlns:a16="http://schemas.microsoft.com/office/drawing/2014/main" id="{B42785AE-9BC6-449F-870A-60BDCD016571}"/>
              </a:ext>
            </a:extLst>
          </p:cNvPr>
          <p:cNvSpPr/>
          <p:nvPr/>
        </p:nvSpPr>
        <p:spPr>
          <a:xfrm>
            <a:off x="3566010" y="5413348"/>
            <a:ext cx="1063989" cy="938951"/>
          </a:xfrm>
          <a:prstGeom prst="rect">
            <a:avLst/>
          </a:prstGeom>
        </p:spPr>
        <p:txBody>
          <a:bodyPr wrap="square">
            <a:spAutoFit/>
          </a:bodyPr>
          <a:lstStyle/>
          <a:p>
            <a:r>
              <a:rPr lang="en-AU" altLang="en-US" sz="2755">
                <a:latin typeface="Cambria" panose="02040503050406030204" pitchFamily="18" charset="0"/>
              </a:rPr>
              <a:t>x = 2</a:t>
            </a:r>
          </a:p>
          <a:p>
            <a:r>
              <a:rPr lang="en-AU" altLang="en-US" sz="2755">
                <a:latin typeface="Cambria" panose="02040503050406030204" pitchFamily="18" charset="0"/>
              </a:rPr>
              <a:t>y = 1</a:t>
            </a:r>
          </a:p>
        </p:txBody>
      </p:sp>
      <p:sp>
        <p:nvSpPr>
          <p:cNvPr id="29" name="Rectangle 28">
            <a:extLst>
              <a:ext uri="{FF2B5EF4-FFF2-40B4-BE49-F238E27FC236}">
                <a16:creationId xmlns:a16="http://schemas.microsoft.com/office/drawing/2014/main" id="{121A5028-E765-4356-93D8-3F720D9F7269}"/>
              </a:ext>
            </a:extLst>
          </p:cNvPr>
          <p:cNvSpPr/>
          <p:nvPr/>
        </p:nvSpPr>
        <p:spPr>
          <a:xfrm>
            <a:off x="4436856" y="5412667"/>
            <a:ext cx="1063989" cy="938951"/>
          </a:xfrm>
          <a:prstGeom prst="rect">
            <a:avLst/>
          </a:prstGeom>
        </p:spPr>
        <p:txBody>
          <a:bodyPr wrap="square">
            <a:spAutoFit/>
          </a:bodyPr>
          <a:lstStyle/>
          <a:p>
            <a:r>
              <a:rPr lang="en-AU" altLang="en-US" sz="2755" dirty="0">
                <a:latin typeface="Cambria" panose="02040503050406030204" pitchFamily="18" charset="0"/>
              </a:rPr>
              <a:t>x = 3</a:t>
            </a:r>
          </a:p>
          <a:p>
            <a:r>
              <a:rPr lang="en-AU" altLang="en-US" sz="2755" dirty="0">
                <a:latin typeface="Cambria" panose="02040503050406030204" pitchFamily="18" charset="0"/>
              </a:rPr>
              <a:t>y = 1</a:t>
            </a:r>
          </a:p>
        </p:txBody>
      </p:sp>
      <p:sp>
        <p:nvSpPr>
          <p:cNvPr id="30" name="Rectangle 29">
            <a:extLst>
              <a:ext uri="{FF2B5EF4-FFF2-40B4-BE49-F238E27FC236}">
                <a16:creationId xmlns:a16="http://schemas.microsoft.com/office/drawing/2014/main" id="{633966FD-668F-48E5-870A-C4C36F3D1350}"/>
              </a:ext>
            </a:extLst>
          </p:cNvPr>
          <p:cNvSpPr/>
          <p:nvPr/>
        </p:nvSpPr>
        <p:spPr>
          <a:xfrm>
            <a:off x="1061017" y="3862790"/>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31" name="Rectangle 30">
            <a:extLst>
              <a:ext uri="{FF2B5EF4-FFF2-40B4-BE49-F238E27FC236}">
                <a16:creationId xmlns:a16="http://schemas.microsoft.com/office/drawing/2014/main" id="{633966FD-668F-48E5-870A-C4C36F3D1350}"/>
              </a:ext>
            </a:extLst>
          </p:cNvPr>
          <p:cNvSpPr/>
          <p:nvPr/>
        </p:nvSpPr>
        <p:spPr>
          <a:xfrm>
            <a:off x="1824782" y="3819242"/>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32" name="Rectangle 31">
            <a:extLst>
              <a:ext uri="{FF2B5EF4-FFF2-40B4-BE49-F238E27FC236}">
                <a16:creationId xmlns:a16="http://schemas.microsoft.com/office/drawing/2014/main" id="{633966FD-668F-48E5-870A-C4C36F3D1350}"/>
              </a:ext>
            </a:extLst>
          </p:cNvPr>
          <p:cNvSpPr/>
          <p:nvPr/>
        </p:nvSpPr>
        <p:spPr>
          <a:xfrm>
            <a:off x="2729397" y="3824967"/>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33" name="Rectangle 32">
            <a:extLst>
              <a:ext uri="{FF2B5EF4-FFF2-40B4-BE49-F238E27FC236}">
                <a16:creationId xmlns:a16="http://schemas.microsoft.com/office/drawing/2014/main" id="{633966FD-668F-48E5-870A-C4C36F3D1350}"/>
              </a:ext>
            </a:extLst>
          </p:cNvPr>
          <p:cNvSpPr/>
          <p:nvPr/>
        </p:nvSpPr>
        <p:spPr>
          <a:xfrm>
            <a:off x="3518931" y="3821712"/>
            <a:ext cx="579073" cy="514908"/>
          </a:xfrm>
          <a:prstGeom prst="rect">
            <a:avLst/>
          </a:prstGeom>
        </p:spPr>
        <p:txBody>
          <a:bodyPr wrap="square">
            <a:spAutoFit/>
          </a:bodyPr>
          <a:lstStyle/>
          <a:p>
            <a:r>
              <a:rPr lang="en-AU" altLang="en-US" sz="2755">
                <a:latin typeface="Cambria" panose="02040503050406030204" pitchFamily="18" charset="0"/>
              </a:rPr>
              <a:t>s3</a:t>
            </a:r>
          </a:p>
        </p:txBody>
      </p:sp>
      <p:sp>
        <p:nvSpPr>
          <p:cNvPr id="34" name="Rectangle 33">
            <a:extLst>
              <a:ext uri="{FF2B5EF4-FFF2-40B4-BE49-F238E27FC236}">
                <a16:creationId xmlns:a16="http://schemas.microsoft.com/office/drawing/2014/main" id="{633966FD-668F-48E5-870A-C4C36F3D1350}"/>
              </a:ext>
            </a:extLst>
          </p:cNvPr>
          <p:cNvSpPr/>
          <p:nvPr/>
        </p:nvSpPr>
        <p:spPr>
          <a:xfrm>
            <a:off x="4308466" y="3819242"/>
            <a:ext cx="579073" cy="514908"/>
          </a:xfrm>
          <a:prstGeom prst="rect">
            <a:avLst/>
          </a:prstGeom>
        </p:spPr>
        <p:txBody>
          <a:bodyPr wrap="square">
            <a:spAutoFit/>
          </a:bodyPr>
          <a:lstStyle/>
          <a:p>
            <a:r>
              <a:rPr lang="en-AU" altLang="en-US" sz="2755">
                <a:latin typeface="Cambria" panose="02040503050406030204" pitchFamily="18" charset="0"/>
              </a:rPr>
              <a:t>s4</a:t>
            </a:r>
          </a:p>
        </p:txBody>
      </p:sp>
      <p:sp>
        <p:nvSpPr>
          <p:cNvPr id="35" name="Rectangle 34">
            <a:extLst>
              <a:ext uri="{FF2B5EF4-FFF2-40B4-BE49-F238E27FC236}">
                <a16:creationId xmlns:a16="http://schemas.microsoft.com/office/drawing/2014/main" id="{633966FD-668F-48E5-870A-C4C36F3D1350}"/>
              </a:ext>
            </a:extLst>
          </p:cNvPr>
          <p:cNvSpPr/>
          <p:nvPr/>
        </p:nvSpPr>
        <p:spPr>
          <a:xfrm>
            <a:off x="4968850" y="3819242"/>
            <a:ext cx="579073" cy="514908"/>
          </a:xfrm>
          <a:prstGeom prst="rect">
            <a:avLst/>
          </a:prstGeom>
        </p:spPr>
        <p:txBody>
          <a:bodyPr wrap="square">
            <a:spAutoFit/>
          </a:bodyPr>
          <a:lstStyle/>
          <a:p>
            <a:r>
              <a:rPr lang="en-AU" altLang="en-US" sz="2755">
                <a:latin typeface="Cambria" panose="02040503050406030204" pitchFamily="18" charset="0"/>
              </a:rPr>
              <a:t>s5</a:t>
            </a:r>
          </a:p>
        </p:txBody>
      </p:sp>
      <p:sp>
        <p:nvSpPr>
          <p:cNvPr id="36" name="Rectangle 35">
            <a:extLst>
              <a:ext uri="{FF2B5EF4-FFF2-40B4-BE49-F238E27FC236}">
                <a16:creationId xmlns:a16="http://schemas.microsoft.com/office/drawing/2014/main" id="{633966FD-668F-48E5-870A-C4C36F3D1350}"/>
              </a:ext>
            </a:extLst>
          </p:cNvPr>
          <p:cNvSpPr/>
          <p:nvPr/>
        </p:nvSpPr>
        <p:spPr>
          <a:xfrm>
            <a:off x="5629234" y="3812323"/>
            <a:ext cx="2926287" cy="514908"/>
          </a:xfrm>
          <a:prstGeom prst="rect">
            <a:avLst/>
          </a:prstGeom>
        </p:spPr>
        <p:txBody>
          <a:bodyPr wrap="square">
            <a:spAutoFit/>
          </a:bodyPr>
          <a:lstStyle/>
          <a:p>
            <a:r>
              <a:rPr lang="en-AU" altLang="en-US" sz="2755">
                <a:latin typeface="Cambria" panose="02040503050406030204" pitchFamily="18" charset="0"/>
              </a:rPr>
              <a:t>and so on...</a:t>
            </a:r>
          </a:p>
        </p:txBody>
      </p:sp>
      <p:sp>
        <p:nvSpPr>
          <p:cNvPr id="37" name="Rectangle 36">
            <a:extLst>
              <a:ext uri="{FF2B5EF4-FFF2-40B4-BE49-F238E27FC236}">
                <a16:creationId xmlns:a16="http://schemas.microsoft.com/office/drawing/2014/main" id="{633966FD-668F-48E5-870A-C4C36F3D1350}"/>
              </a:ext>
            </a:extLst>
          </p:cNvPr>
          <p:cNvSpPr/>
          <p:nvPr/>
        </p:nvSpPr>
        <p:spPr>
          <a:xfrm>
            <a:off x="5668503" y="5569205"/>
            <a:ext cx="2926287" cy="514908"/>
          </a:xfrm>
          <a:prstGeom prst="rect">
            <a:avLst/>
          </a:prstGeom>
        </p:spPr>
        <p:txBody>
          <a:bodyPr wrap="square">
            <a:spAutoFit/>
          </a:bodyPr>
          <a:lstStyle/>
          <a:p>
            <a:r>
              <a:rPr lang="en-AU" altLang="en-US" sz="2755">
                <a:latin typeface="Cambria" panose="02040503050406030204" pitchFamily="18" charset="0"/>
              </a:rPr>
              <a:t>and so on...</a:t>
            </a:r>
          </a:p>
        </p:txBody>
      </p:sp>
      <p:sp>
        <p:nvSpPr>
          <p:cNvPr id="39" name="Rectangle 38"/>
          <p:cNvSpPr/>
          <p:nvPr/>
        </p:nvSpPr>
        <p:spPr>
          <a:xfrm>
            <a:off x="863135" y="1868586"/>
            <a:ext cx="10671587" cy="1362994"/>
          </a:xfrm>
          <a:prstGeom prst="rect">
            <a:avLst/>
          </a:prstGeom>
        </p:spPr>
        <p:txBody>
          <a:bodyPr wrap="square">
            <a:spAutoFit/>
          </a:bodyPr>
          <a:lstStyle/>
          <a:p>
            <a:r>
              <a:rPr lang="en-AU" altLang="en-US" sz="2755" dirty="0">
                <a:latin typeface="Cambria" panose="02040503050406030204" pitchFamily="18" charset="0"/>
              </a:rPr>
              <a:t>For non-temporal logics, we are thinking of the value just at one point,</a:t>
            </a:r>
          </a:p>
          <a:p>
            <a:r>
              <a:rPr lang="en-AU" altLang="en-US" sz="2755" dirty="0">
                <a:latin typeface="Cambria" panose="02040503050406030204" pitchFamily="18" charset="0"/>
              </a:rPr>
              <a:t>but for temporal logics, we need to think of the value across different points in time.</a:t>
            </a:r>
          </a:p>
        </p:txBody>
      </p:sp>
      <p:sp>
        <p:nvSpPr>
          <p:cNvPr id="43" name="Rectangle 42">
            <a:extLst>
              <a:ext uri="{FF2B5EF4-FFF2-40B4-BE49-F238E27FC236}">
                <a16:creationId xmlns:a16="http://schemas.microsoft.com/office/drawing/2014/main" id="{633966FD-668F-48E5-870A-C4C36F3D1350}"/>
              </a:ext>
            </a:extLst>
          </p:cNvPr>
          <p:cNvSpPr/>
          <p:nvPr/>
        </p:nvSpPr>
        <p:spPr>
          <a:xfrm>
            <a:off x="0" y="3811651"/>
            <a:ext cx="2926287" cy="514908"/>
          </a:xfrm>
          <a:prstGeom prst="rect">
            <a:avLst/>
          </a:prstGeom>
        </p:spPr>
        <p:txBody>
          <a:bodyPr wrap="square">
            <a:spAutoFit/>
          </a:bodyPr>
          <a:lstStyle/>
          <a:p>
            <a:r>
              <a:rPr lang="en-AU" altLang="en-US" sz="2755" dirty="0">
                <a:latin typeface="Cambria" panose="02040503050406030204" pitchFamily="18" charset="0"/>
              </a:rPr>
              <a:t>States</a:t>
            </a:r>
          </a:p>
        </p:txBody>
      </p:sp>
    </p:spTree>
    <p:extLst>
      <p:ext uri="{BB962C8B-B14F-4D97-AF65-F5344CB8AC3E}">
        <p14:creationId xmlns:p14="http://schemas.microsoft.com/office/powerpoint/2010/main" val="351772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A Safety-Critical System</a:t>
            </a:r>
            <a:endParaRPr lang="en-US" sz="4330" dirty="0"/>
          </a:p>
        </p:txBody>
      </p:sp>
      <p:pic>
        <p:nvPicPr>
          <p:cNvPr id="10" name="Picture 7" descr="j0187423"/>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10126639" y="5266775"/>
            <a:ext cx="1727259" cy="17910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19718" y="5972656"/>
            <a:ext cx="3179556"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2" name="Rectangle 11"/>
          <p:cNvSpPr/>
          <p:nvPr/>
        </p:nvSpPr>
        <p:spPr>
          <a:xfrm rot="16200000">
            <a:off x="210907" y="3733906"/>
            <a:ext cx="4047561"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5" name="Rectangle 14"/>
          <p:cNvSpPr/>
          <p:nvPr/>
        </p:nvSpPr>
        <p:spPr>
          <a:xfrm>
            <a:off x="2449658" y="5542718"/>
            <a:ext cx="2749616" cy="42994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9" name="Oval 8"/>
          <p:cNvSpPr/>
          <p:nvPr/>
        </p:nvSpPr>
        <p:spPr>
          <a:xfrm>
            <a:off x="1269822" y="5972656"/>
            <a:ext cx="499930" cy="42994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8" name="Oval 17"/>
          <p:cNvSpPr/>
          <p:nvPr/>
        </p:nvSpPr>
        <p:spPr>
          <a:xfrm>
            <a:off x="1269822" y="3948875"/>
            <a:ext cx="499930" cy="42994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9" name="Oval 18"/>
          <p:cNvSpPr/>
          <p:nvPr/>
        </p:nvSpPr>
        <p:spPr>
          <a:xfrm>
            <a:off x="1324815" y="1924157"/>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0" name="TextBox 19">
            <a:extLst>
              <a:ext uri="{FF2B5EF4-FFF2-40B4-BE49-F238E27FC236}">
                <a16:creationId xmlns:a16="http://schemas.microsoft.com/office/drawing/2014/main" id="{A3551021-2CDF-4AE4-9412-4A96BEF062E6}"/>
              </a:ext>
            </a:extLst>
          </p:cNvPr>
          <p:cNvSpPr txBox="1"/>
          <p:nvPr/>
        </p:nvSpPr>
        <p:spPr>
          <a:xfrm>
            <a:off x="4787261" y="1666704"/>
            <a:ext cx="6949737" cy="940257"/>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motor is off. The plunger is at the bottom.</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1" name="TextBox 20">
            <a:extLst>
              <a:ext uri="{FF2B5EF4-FFF2-40B4-BE49-F238E27FC236}">
                <a16:creationId xmlns:a16="http://schemas.microsoft.com/office/drawing/2014/main" id="{A3551021-2CDF-4AE4-9412-4A96BEF062E6}"/>
              </a:ext>
            </a:extLst>
          </p:cNvPr>
          <p:cNvSpPr txBox="1"/>
          <p:nvPr/>
        </p:nvSpPr>
        <p:spPr>
          <a:xfrm>
            <a:off x="62414" y="1494219"/>
            <a:ext cx="2352403"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Top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2" name="TextBox 21">
            <a:extLst>
              <a:ext uri="{FF2B5EF4-FFF2-40B4-BE49-F238E27FC236}">
                <a16:creationId xmlns:a16="http://schemas.microsoft.com/office/drawing/2014/main" id="{A3551021-2CDF-4AE4-9412-4A96BEF062E6}"/>
              </a:ext>
            </a:extLst>
          </p:cNvPr>
          <p:cNvSpPr txBox="1"/>
          <p:nvPr/>
        </p:nvSpPr>
        <p:spPr>
          <a:xfrm>
            <a:off x="0" y="3387679"/>
            <a:ext cx="2414817"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PONR sensor high</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3" name="TextBox 22">
            <a:extLst>
              <a:ext uri="{FF2B5EF4-FFF2-40B4-BE49-F238E27FC236}">
                <a16:creationId xmlns:a16="http://schemas.microsoft.com/office/drawing/2014/main" id="{A3551021-2CDF-4AE4-9412-4A96BEF062E6}"/>
              </a:ext>
            </a:extLst>
          </p:cNvPr>
          <p:cNvSpPr txBox="1"/>
          <p:nvPr/>
        </p:nvSpPr>
        <p:spPr>
          <a:xfrm>
            <a:off x="117406" y="5412398"/>
            <a:ext cx="1652347" cy="1362994"/>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Bottom sensor high</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6" name="Octagon 25"/>
          <p:cNvSpPr/>
          <p:nvPr/>
        </p:nvSpPr>
        <p:spPr>
          <a:xfrm>
            <a:off x="6509091" y="3368303"/>
            <a:ext cx="849881" cy="705881"/>
          </a:xfrm>
          <a:prstGeom prst="oct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7" name="TextBox 26">
            <a:extLst>
              <a:ext uri="{FF2B5EF4-FFF2-40B4-BE49-F238E27FC236}">
                <a16:creationId xmlns:a16="http://schemas.microsoft.com/office/drawing/2014/main" id="{A3551021-2CDF-4AE4-9412-4A96BEF062E6}"/>
              </a:ext>
            </a:extLst>
          </p:cNvPr>
          <p:cNvSpPr txBox="1"/>
          <p:nvPr/>
        </p:nvSpPr>
        <p:spPr>
          <a:xfrm>
            <a:off x="7506882" y="3350203"/>
            <a:ext cx="3903328"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user has released the button.</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Tree>
    <p:extLst>
      <p:ext uri="{BB962C8B-B14F-4D97-AF65-F5344CB8AC3E}">
        <p14:creationId xmlns:p14="http://schemas.microsoft.com/office/powerpoint/2010/main" val="18045941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3551021-2CDF-4AE4-9412-4A96BEF062E6}"/>
              </a:ext>
            </a:extLst>
          </p:cNvPr>
          <p:cNvSpPr txBox="1"/>
          <p:nvPr/>
        </p:nvSpPr>
        <p:spPr>
          <a:xfrm>
            <a:off x="117406" y="5412398"/>
            <a:ext cx="1652347" cy="1362994"/>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Bottom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A Safety-Critical System</a:t>
            </a:r>
            <a:endParaRPr lang="en-US" sz="4330" dirty="0"/>
          </a:p>
        </p:txBody>
      </p:sp>
      <p:pic>
        <p:nvPicPr>
          <p:cNvPr id="10" name="Picture 7" descr="j0187423"/>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10126639" y="5266775"/>
            <a:ext cx="1727259" cy="17910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19718" y="5972656"/>
            <a:ext cx="3179556"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2" name="Rectangle 11"/>
          <p:cNvSpPr/>
          <p:nvPr/>
        </p:nvSpPr>
        <p:spPr>
          <a:xfrm rot="16200000">
            <a:off x="210907" y="3733906"/>
            <a:ext cx="4047561"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5" name="Rectangle 14"/>
          <p:cNvSpPr/>
          <p:nvPr/>
        </p:nvSpPr>
        <p:spPr>
          <a:xfrm>
            <a:off x="2449658" y="5542718"/>
            <a:ext cx="2749616" cy="42994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9" name="Oval 8"/>
          <p:cNvSpPr/>
          <p:nvPr/>
        </p:nvSpPr>
        <p:spPr>
          <a:xfrm>
            <a:off x="1269822" y="5972656"/>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8" name="Oval 17"/>
          <p:cNvSpPr/>
          <p:nvPr/>
        </p:nvSpPr>
        <p:spPr>
          <a:xfrm>
            <a:off x="1269822" y="3948875"/>
            <a:ext cx="499930" cy="42994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9" name="Oval 18"/>
          <p:cNvSpPr/>
          <p:nvPr/>
        </p:nvSpPr>
        <p:spPr>
          <a:xfrm>
            <a:off x="1324815" y="1924157"/>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0" name="TextBox 19">
            <a:extLst>
              <a:ext uri="{FF2B5EF4-FFF2-40B4-BE49-F238E27FC236}">
                <a16:creationId xmlns:a16="http://schemas.microsoft.com/office/drawing/2014/main" id="{A3551021-2CDF-4AE4-9412-4A96BEF062E6}"/>
              </a:ext>
            </a:extLst>
          </p:cNvPr>
          <p:cNvSpPr txBox="1"/>
          <p:nvPr/>
        </p:nvSpPr>
        <p:spPr>
          <a:xfrm>
            <a:off x="5937101" y="1918261"/>
            <a:ext cx="5577202"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motor turns on. The plunger starts rising.</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1" name="TextBox 20">
            <a:extLst>
              <a:ext uri="{FF2B5EF4-FFF2-40B4-BE49-F238E27FC236}">
                <a16:creationId xmlns:a16="http://schemas.microsoft.com/office/drawing/2014/main" id="{A3551021-2CDF-4AE4-9412-4A96BEF062E6}"/>
              </a:ext>
            </a:extLst>
          </p:cNvPr>
          <p:cNvSpPr txBox="1"/>
          <p:nvPr/>
        </p:nvSpPr>
        <p:spPr>
          <a:xfrm>
            <a:off x="62414" y="1494219"/>
            <a:ext cx="2414817" cy="940257"/>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Top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2" name="TextBox 21">
            <a:extLst>
              <a:ext uri="{FF2B5EF4-FFF2-40B4-BE49-F238E27FC236}">
                <a16:creationId xmlns:a16="http://schemas.microsoft.com/office/drawing/2014/main" id="{A3551021-2CDF-4AE4-9412-4A96BEF062E6}"/>
              </a:ext>
            </a:extLst>
          </p:cNvPr>
          <p:cNvSpPr txBox="1"/>
          <p:nvPr/>
        </p:nvSpPr>
        <p:spPr>
          <a:xfrm>
            <a:off x="0" y="3387679"/>
            <a:ext cx="2414817"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PONR sensor high</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14" name="Octagon 13"/>
          <p:cNvSpPr/>
          <p:nvPr/>
        </p:nvSpPr>
        <p:spPr>
          <a:xfrm>
            <a:off x="6519090" y="3457965"/>
            <a:ext cx="849881" cy="705881"/>
          </a:xfrm>
          <a:prstGeom prst="oct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6" name="TextBox 15">
            <a:extLst>
              <a:ext uri="{FF2B5EF4-FFF2-40B4-BE49-F238E27FC236}">
                <a16:creationId xmlns:a16="http://schemas.microsoft.com/office/drawing/2014/main" id="{A3551021-2CDF-4AE4-9412-4A96BEF062E6}"/>
              </a:ext>
            </a:extLst>
          </p:cNvPr>
          <p:cNvSpPr txBox="1"/>
          <p:nvPr/>
        </p:nvSpPr>
        <p:spPr>
          <a:xfrm>
            <a:off x="7516881" y="3439865"/>
            <a:ext cx="3903328"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user has released the button.</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Tree>
    <p:extLst>
      <p:ext uri="{BB962C8B-B14F-4D97-AF65-F5344CB8AC3E}">
        <p14:creationId xmlns:p14="http://schemas.microsoft.com/office/powerpoint/2010/main" val="212714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286 -0.00047 L -0.00286 -0.26806 " pathEditMode="relative" rAng="0" ptsTypes="AA">
                                      <p:cBhvr>
                                        <p:cTn id="6" dur="2000" fill="hold"/>
                                        <p:tgtEl>
                                          <p:spTgt spid="15"/>
                                        </p:tgtEl>
                                        <p:attrNameLst>
                                          <p:attrName>ppt_x</p:attrName>
                                          <p:attrName>ppt_y</p:attrName>
                                        </p:attrNameLst>
                                      </p:cBhvr>
                                      <p:rCtr x="0" y="-133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3551021-2CDF-4AE4-9412-4A96BEF062E6}"/>
              </a:ext>
            </a:extLst>
          </p:cNvPr>
          <p:cNvSpPr txBox="1"/>
          <p:nvPr/>
        </p:nvSpPr>
        <p:spPr>
          <a:xfrm>
            <a:off x="117406" y="5412398"/>
            <a:ext cx="1652347" cy="1362994"/>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Bottom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A Safety-Critical System</a:t>
            </a:r>
            <a:endParaRPr lang="en-US" sz="4330" dirty="0"/>
          </a:p>
        </p:txBody>
      </p:sp>
      <p:pic>
        <p:nvPicPr>
          <p:cNvPr id="10" name="Picture 7" descr="j0187423"/>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10126639" y="5266775"/>
            <a:ext cx="1727259" cy="17910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19718" y="5972656"/>
            <a:ext cx="3179556"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2" name="Rectangle 11"/>
          <p:cNvSpPr/>
          <p:nvPr/>
        </p:nvSpPr>
        <p:spPr>
          <a:xfrm rot="16200000">
            <a:off x="210907" y="3733906"/>
            <a:ext cx="4047561"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5" name="Rectangle 14"/>
          <p:cNvSpPr/>
          <p:nvPr/>
        </p:nvSpPr>
        <p:spPr>
          <a:xfrm>
            <a:off x="2467232" y="3772972"/>
            <a:ext cx="2749616" cy="42994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9" name="Oval 8"/>
          <p:cNvSpPr/>
          <p:nvPr/>
        </p:nvSpPr>
        <p:spPr>
          <a:xfrm>
            <a:off x="1269822" y="5972656"/>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8" name="Oval 17"/>
          <p:cNvSpPr/>
          <p:nvPr/>
        </p:nvSpPr>
        <p:spPr>
          <a:xfrm>
            <a:off x="1269822" y="3948875"/>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9" name="Oval 18"/>
          <p:cNvSpPr/>
          <p:nvPr/>
        </p:nvSpPr>
        <p:spPr>
          <a:xfrm>
            <a:off x="1324815" y="1924157"/>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0" name="TextBox 19">
            <a:extLst>
              <a:ext uri="{FF2B5EF4-FFF2-40B4-BE49-F238E27FC236}">
                <a16:creationId xmlns:a16="http://schemas.microsoft.com/office/drawing/2014/main" id="{A3551021-2CDF-4AE4-9412-4A96BEF062E6}"/>
              </a:ext>
            </a:extLst>
          </p:cNvPr>
          <p:cNvSpPr txBox="1"/>
          <p:nvPr/>
        </p:nvSpPr>
        <p:spPr>
          <a:xfrm>
            <a:off x="5937101" y="1918261"/>
            <a:ext cx="5577202"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motor turns on. The plunger starts rising.</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1" name="TextBox 20">
            <a:extLst>
              <a:ext uri="{FF2B5EF4-FFF2-40B4-BE49-F238E27FC236}">
                <a16:creationId xmlns:a16="http://schemas.microsoft.com/office/drawing/2014/main" id="{A3551021-2CDF-4AE4-9412-4A96BEF062E6}"/>
              </a:ext>
            </a:extLst>
          </p:cNvPr>
          <p:cNvSpPr txBox="1"/>
          <p:nvPr/>
        </p:nvSpPr>
        <p:spPr>
          <a:xfrm>
            <a:off x="62414" y="1494219"/>
            <a:ext cx="2414817" cy="940257"/>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Top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2" name="TextBox 21">
            <a:extLst>
              <a:ext uri="{FF2B5EF4-FFF2-40B4-BE49-F238E27FC236}">
                <a16:creationId xmlns:a16="http://schemas.microsoft.com/office/drawing/2014/main" id="{A3551021-2CDF-4AE4-9412-4A96BEF062E6}"/>
              </a:ext>
            </a:extLst>
          </p:cNvPr>
          <p:cNvSpPr txBox="1"/>
          <p:nvPr/>
        </p:nvSpPr>
        <p:spPr>
          <a:xfrm>
            <a:off x="0" y="3387679"/>
            <a:ext cx="2414817"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PONR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14" name="Octagon 13"/>
          <p:cNvSpPr/>
          <p:nvPr/>
        </p:nvSpPr>
        <p:spPr>
          <a:xfrm>
            <a:off x="6319118" y="3610618"/>
            <a:ext cx="849881" cy="705881"/>
          </a:xfrm>
          <a:prstGeom prst="oct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6" name="TextBox 15">
            <a:extLst>
              <a:ext uri="{FF2B5EF4-FFF2-40B4-BE49-F238E27FC236}">
                <a16:creationId xmlns:a16="http://schemas.microsoft.com/office/drawing/2014/main" id="{A3551021-2CDF-4AE4-9412-4A96BEF062E6}"/>
              </a:ext>
            </a:extLst>
          </p:cNvPr>
          <p:cNvSpPr txBox="1"/>
          <p:nvPr/>
        </p:nvSpPr>
        <p:spPr>
          <a:xfrm>
            <a:off x="7316909" y="3592518"/>
            <a:ext cx="3903328"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user has released the button.</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Tree>
    <p:extLst>
      <p:ext uri="{BB962C8B-B14F-4D97-AF65-F5344CB8AC3E}">
        <p14:creationId xmlns:p14="http://schemas.microsoft.com/office/powerpoint/2010/main" val="13913395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3551021-2CDF-4AE4-9412-4A96BEF062E6}"/>
              </a:ext>
            </a:extLst>
          </p:cNvPr>
          <p:cNvSpPr txBox="1"/>
          <p:nvPr/>
        </p:nvSpPr>
        <p:spPr>
          <a:xfrm>
            <a:off x="117406" y="5412398"/>
            <a:ext cx="1652347" cy="1362994"/>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Bottom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A Safety-Critical System</a:t>
            </a:r>
            <a:endParaRPr lang="en-US" sz="4330" dirty="0"/>
          </a:p>
        </p:txBody>
      </p:sp>
      <p:pic>
        <p:nvPicPr>
          <p:cNvPr id="10" name="Picture 7" descr="j0187423"/>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10126639" y="5266775"/>
            <a:ext cx="1727259" cy="17910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19718" y="5972656"/>
            <a:ext cx="3179556"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2" name="Rectangle 11"/>
          <p:cNvSpPr/>
          <p:nvPr/>
        </p:nvSpPr>
        <p:spPr>
          <a:xfrm rot="16200000">
            <a:off x="210907" y="3733906"/>
            <a:ext cx="4047561"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5" name="Rectangle 14"/>
          <p:cNvSpPr/>
          <p:nvPr/>
        </p:nvSpPr>
        <p:spPr>
          <a:xfrm>
            <a:off x="2467232" y="3772972"/>
            <a:ext cx="2749616" cy="42994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9" name="Oval 8"/>
          <p:cNvSpPr/>
          <p:nvPr/>
        </p:nvSpPr>
        <p:spPr>
          <a:xfrm>
            <a:off x="1269822" y="5972656"/>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8" name="Oval 17"/>
          <p:cNvSpPr/>
          <p:nvPr/>
        </p:nvSpPr>
        <p:spPr>
          <a:xfrm>
            <a:off x="1269822" y="3948875"/>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9" name="Oval 18"/>
          <p:cNvSpPr/>
          <p:nvPr/>
        </p:nvSpPr>
        <p:spPr>
          <a:xfrm>
            <a:off x="1324815" y="1924157"/>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0" name="TextBox 19">
            <a:extLst>
              <a:ext uri="{FF2B5EF4-FFF2-40B4-BE49-F238E27FC236}">
                <a16:creationId xmlns:a16="http://schemas.microsoft.com/office/drawing/2014/main" id="{A3551021-2CDF-4AE4-9412-4A96BEF062E6}"/>
              </a:ext>
            </a:extLst>
          </p:cNvPr>
          <p:cNvSpPr txBox="1"/>
          <p:nvPr/>
        </p:nvSpPr>
        <p:spPr>
          <a:xfrm>
            <a:off x="5937101" y="1918261"/>
            <a:ext cx="5577202"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motor turns on. The plunger starts rising.</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1" name="TextBox 20">
            <a:extLst>
              <a:ext uri="{FF2B5EF4-FFF2-40B4-BE49-F238E27FC236}">
                <a16:creationId xmlns:a16="http://schemas.microsoft.com/office/drawing/2014/main" id="{A3551021-2CDF-4AE4-9412-4A96BEF062E6}"/>
              </a:ext>
            </a:extLst>
          </p:cNvPr>
          <p:cNvSpPr txBox="1"/>
          <p:nvPr/>
        </p:nvSpPr>
        <p:spPr>
          <a:xfrm>
            <a:off x="62414" y="1494219"/>
            <a:ext cx="2414817" cy="940257"/>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Top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2" name="TextBox 21">
            <a:extLst>
              <a:ext uri="{FF2B5EF4-FFF2-40B4-BE49-F238E27FC236}">
                <a16:creationId xmlns:a16="http://schemas.microsoft.com/office/drawing/2014/main" id="{A3551021-2CDF-4AE4-9412-4A96BEF062E6}"/>
              </a:ext>
            </a:extLst>
          </p:cNvPr>
          <p:cNvSpPr txBox="1"/>
          <p:nvPr/>
        </p:nvSpPr>
        <p:spPr>
          <a:xfrm>
            <a:off x="0" y="3387679"/>
            <a:ext cx="2414817"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PONR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14" name="Octagon 13"/>
          <p:cNvSpPr/>
          <p:nvPr/>
        </p:nvSpPr>
        <p:spPr>
          <a:xfrm>
            <a:off x="6289122" y="3610618"/>
            <a:ext cx="849881" cy="705881"/>
          </a:xfrm>
          <a:prstGeom prst="oct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6" name="TextBox 15">
            <a:extLst>
              <a:ext uri="{FF2B5EF4-FFF2-40B4-BE49-F238E27FC236}">
                <a16:creationId xmlns:a16="http://schemas.microsoft.com/office/drawing/2014/main" id="{A3551021-2CDF-4AE4-9412-4A96BEF062E6}"/>
              </a:ext>
            </a:extLst>
          </p:cNvPr>
          <p:cNvSpPr txBox="1"/>
          <p:nvPr/>
        </p:nvSpPr>
        <p:spPr>
          <a:xfrm>
            <a:off x="7286913" y="3592518"/>
            <a:ext cx="3903328"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user has released the button.</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Tree>
    <p:extLst>
      <p:ext uri="{BB962C8B-B14F-4D97-AF65-F5344CB8AC3E}">
        <p14:creationId xmlns:p14="http://schemas.microsoft.com/office/powerpoint/2010/main" val="170197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026 0.00694 L 0.00026 -0.27454 " pathEditMode="relative" rAng="0" ptsTypes="AA">
                                      <p:cBhvr>
                                        <p:cTn id="6" dur="2000" fill="hold"/>
                                        <p:tgtEl>
                                          <p:spTgt spid="15"/>
                                        </p:tgtEl>
                                        <p:attrNameLst>
                                          <p:attrName>ppt_x</p:attrName>
                                          <p:attrName>ppt_y</p:attrName>
                                        </p:attrNameLst>
                                      </p:cBhvr>
                                      <p:rCtr x="0" y="-140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3551021-2CDF-4AE4-9412-4A96BEF062E6}"/>
              </a:ext>
            </a:extLst>
          </p:cNvPr>
          <p:cNvSpPr txBox="1"/>
          <p:nvPr/>
        </p:nvSpPr>
        <p:spPr>
          <a:xfrm>
            <a:off x="62414" y="1494218"/>
            <a:ext cx="2414817"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Top sensor high</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3" name="TextBox 22">
            <a:extLst>
              <a:ext uri="{FF2B5EF4-FFF2-40B4-BE49-F238E27FC236}">
                <a16:creationId xmlns:a16="http://schemas.microsoft.com/office/drawing/2014/main" id="{A3551021-2CDF-4AE4-9412-4A96BEF062E6}"/>
              </a:ext>
            </a:extLst>
          </p:cNvPr>
          <p:cNvSpPr txBox="1"/>
          <p:nvPr/>
        </p:nvSpPr>
        <p:spPr>
          <a:xfrm>
            <a:off x="117406" y="5412398"/>
            <a:ext cx="1652347" cy="1362994"/>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Bottom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A Safety-Critical System</a:t>
            </a:r>
            <a:endParaRPr lang="en-US" sz="4330" dirty="0"/>
          </a:p>
        </p:txBody>
      </p:sp>
      <p:pic>
        <p:nvPicPr>
          <p:cNvPr id="10" name="Picture 7" descr="j0187423"/>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10126639" y="5266775"/>
            <a:ext cx="1727259" cy="17910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19718" y="5972656"/>
            <a:ext cx="3179556"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2" name="Rectangle 11"/>
          <p:cNvSpPr/>
          <p:nvPr/>
        </p:nvSpPr>
        <p:spPr>
          <a:xfrm rot="16200000">
            <a:off x="210907" y="3733906"/>
            <a:ext cx="4047561"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5" name="Rectangle 14"/>
          <p:cNvSpPr/>
          <p:nvPr/>
        </p:nvSpPr>
        <p:spPr>
          <a:xfrm>
            <a:off x="2449658" y="1918260"/>
            <a:ext cx="2749616" cy="42994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9" name="Oval 8"/>
          <p:cNvSpPr/>
          <p:nvPr/>
        </p:nvSpPr>
        <p:spPr>
          <a:xfrm>
            <a:off x="1269822" y="5972656"/>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8" name="Oval 17"/>
          <p:cNvSpPr/>
          <p:nvPr/>
        </p:nvSpPr>
        <p:spPr>
          <a:xfrm>
            <a:off x="1269822" y="3948875"/>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9" name="Oval 18"/>
          <p:cNvSpPr/>
          <p:nvPr/>
        </p:nvSpPr>
        <p:spPr>
          <a:xfrm>
            <a:off x="1324815" y="1924157"/>
            <a:ext cx="499930" cy="42994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0" name="TextBox 19">
            <a:extLst>
              <a:ext uri="{FF2B5EF4-FFF2-40B4-BE49-F238E27FC236}">
                <a16:creationId xmlns:a16="http://schemas.microsoft.com/office/drawing/2014/main" id="{A3551021-2CDF-4AE4-9412-4A96BEF062E6}"/>
              </a:ext>
            </a:extLst>
          </p:cNvPr>
          <p:cNvSpPr txBox="1"/>
          <p:nvPr/>
        </p:nvSpPr>
        <p:spPr>
          <a:xfrm>
            <a:off x="5937101" y="1918261"/>
            <a:ext cx="5577202"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motor stays on.</a:t>
            </a:r>
          </a:p>
          <a:p>
            <a:r>
              <a:rPr lang="en-US" sz="2755">
                <a:latin typeface="Cambria" panose="02040503050406030204" pitchFamily="18" charset="0"/>
                <a:ea typeface="Microsoft Himalaya" panose="01010100010101010101" pitchFamily="2" charset="0"/>
                <a:cs typeface="Times New Roman" panose="02020603050405020304" pitchFamily="18" charset="0"/>
              </a:rPr>
              <a:t>The plunger stays at the top.</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2" name="TextBox 21">
            <a:extLst>
              <a:ext uri="{FF2B5EF4-FFF2-40B4-BE49-F238E27FC236}">
                <a16:creationId xmlns:a16="http://schemas.microsoft.com/office/drawing/2014/main" id="{A3551021-2CDF-4AE4-9412-4A96BEF062E6}"/>
              </a:ext>
            </a:extLst>
          </p:cNvPr>
          <p:cNvSpPr txBox="1"/>
          <p:nvPr/>
        </p:nvSpPr>
        <p:spPr>
          <a:xfrm>
            <a:off x="0" y="3387679"/>
            <a:ext cx="2414817"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PONR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14" name="Octagon 13"/>
          <p:cNvSpPr/>
          <p:nvPr/>
        </p:nvSpPr>
        <p:spPr>
          <a:xfrm>
            <a:off x="6259126" y="3405779"/>
            <a:ext cx="849881" cy="705881"/>
          </a:xfrm>
          <a:prstGeom prst="oct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6" name="TextBox 15">
            <a:extLst>
              <a:ext uri="{FF2B5EF4-FFF2-40B4-BE49-F238E27FC236}">
                <a16:creationId xmlns:a16="http://schemas.microsoft.com/office/drawing/2014/main" id="{A3551021-2CDF-4AE4-9412-4A96BEF062E6}"/>
              </a:ext>
            </a:extLst>
          </p:cNvPr>
          <p:cNvSpPr txBox="1"/>
          <p:nvPr/>
        </p:nvSpPr>
        <p:spPr>
          <a:xfrm>
            <a:off x="7256917" y="3387679"/>
            <a:ext cx="3903328"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user has released the button.</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Tree>
    <p:extLst>
      <p:ext uri="{BB962C8B-B14F-4D97-AF65-F5344CB8AC3E}">
        <p14:creationId xmlns:p14="http://schemas.microsoft.com/office/powerpoint/2010/main" val="40541817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3551021-2CDF-4AE4-9412-4A96BEF062E6}"/>
              </a:ext>
            </a:extLst>
          </p:cNvPr>
          <p:cNvSpPr txBox="1"/>
          <p:nvPr/>
        </p:nvSpPr>
        <p:spPr>
          <a:xfrm>
            <a:off x="62414" y="1494218"/>
            <a:ext cx="2414817"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Top sensor high</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3" name="TextBox 22">
            <a:extLst>
              <a:ext uri="{FF2B5EF4-FFF2-40B4-BE49-F238E27FC236}">
                <a16:creationId xmlns:a16="http://schemas.microsoft.com/office/drawing/2014/main" id="{A3551021-2CDF-4AE4-9412-4A96BEF062E6}"/>
              </a:ext>
            </a:extLst>
          </p:cNvPr>
          <p:cNvSpPr txBox="1"/>
          <p:nvPr/>
        </p:nvSpPr>
        <p:spPr>
          <a:xfrm>
            <a:off x="117406" y="5412398"/>
            <a:ext cx="1652347" cy="1362994"/>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Bottom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A Safety-Critical System</a:t>
            </a:r>
            <a:endParaRPr lang="en-US" sz="4330" dirty="0"/>
          </a:p>
        </p:txBody>
      </p:sp>
      <p:pic>
        <p:nvPicPr>
          <p:cNvPr id="10" name="Picture 7" descr="j0187423"/>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10126639" y="5266775"/>
            <a:ext cx="1727259" cy="17910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19718" y="5972656"/>
            <a:ext cx="3179556"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2" name="Rectangle 11"/>
          <p:cNvSpPr/>
          <p:nvPr/>
        </p:nvSpPr>
        <p:spPr>
          <a:xfrm rot="16200000">
            <a:off x="210907" y="3733906"/>
            <a:ext cx="4047561"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5" name="Rectangle 14"/>
          <p:cNvSpPr/>
          <p:nvPr/>
        </p:nvSpPr>
        <p:spPr>
          <a:xfrm>
            <a:off x="2449658" y="1918260"/>
            <a:ext cx="2749616" cy="42994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9" name="Oval 8"/>
          <p:cNvSpPr/>
          <p:nvPr/>
        </p:nvSpPr>
        <p:spPr>
          <a:xfrm>
            <a:off x="1269822" y="5972656"/>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8" name="Oval 17"/>
          <p:cNvSpPr/>
          <p:nvPr/>
        </p:nvSpPr>
        <p:spPr>
          <a:xfrm>
            <a:off x="1269822" y="3948875"/>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9" name="Oval 18"/>
          <p:cNvSpPr/>
          <p:nvPr/>
        </p:nvSpPr>
        <p:spPr>
          <a:xfrm>
            <a:off x="1324815" y="1924157"/>
            <a:ext cx="499930" cy="42994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0" name="TextBox 19">
            <a:extLst>
              <a:ext uri="{FF2B5EF4-FFF2-40B4-BE49-F238E27FC236}">
                <a16:creationId xmlns:a16="http://schemas.microsoft.com/office/drawing/2014/main" id="{A3551021-2CDF-4AE4-9412-4A96BEF062E6}"/>
              </a:ext>
            </a:extLst>
          </p:cNvPr>
          <p:cNvSpPr txBox="1"/>
          <p:nvPr/>
        </p:nvSpPr>
        <p:spPr>
          <a:xfrm>
            <a:off x="5937101" y="1918261"/>
            <a:ext cx="5577202"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motor stays on.</a:t>
            </a:r>
          </a:p>
          <a:p>
            <a:r>
              <a:rPr lang="en-US" sz="2755">
                <a:latin typeface="Cambria" panose="02040503050406030204" pitchFamily="18" charset="0"/>
                <a:ea typeface="Microsoft Himalaya" panose="01010100010101010101" pitchFamily="2" charset="0"/>
                <a:cs typeface="Times New Roman" panose="02020603050405020304" pitchFamily="18" charset="0"/>
              </a:rPr>
              <a:t>The plunger stays at the top.</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2" name="TextBox 21">
            <a:extLst>
              <a:ext uri="{FF2B5EF4-FFF2-40B4-BE49-F238E27FC236}">
                <a16:creationId xmlns:a16="http://schemas.microsoft.com/office/drawing/2014/main" id="{A3551021-2CDF-4AE4-9412-4A96BEF062E6}"/>
              </a:ext>
            </a:extLst>
          </p:cNvPr>
          <p:cNvSpPr txBox="1"/>
          <p:nvPr/>
        </p:nvSpPr>
        <p:spPr>
          <a:xfrm>
            <a:off x="0" y="3387679"/>
            <a:ext cx="2414817"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PONR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3" name="Octagon 2"/>
          <p:cNvSpPr/>
          <p:nvPr/>
        </p:nvSpPr>
        <p:spPr>
          <a:xfrm>
            <a:off x="6289122" y="3534400"/>
            <a:ext cx="849881" cy="705881"/>
          </a:xfrm>
          <a:prstGeom prst="octagon">
            <a:avLst/>
          </a:prstGeom>
          <a:solidFill>
            <a:srgbClr val="D76E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6" name="TextBox 15">
            <a:extLst>
              <a:ext uri="{FF2B5EF4-FFF2-40B4-BE49-F238E27FC236}">
                <a16:creationId xmlns:a16="http://schemas.microsoft.com/office/drawing/2014/main" id="{A3551021-2CDF-4AE4-9412-4A96BEF062E6}"/>
              </a:ext>
            </a:extLst>
          </p:cNvPr>
          <p:cNvSpPr txBox="1"/>
          <p:nvPr/>
        </p:nvSpPr>
        <p:spPr>
          <a:xfrm>
            <a:off x="7286913" y="3516300"/>
            <a:ext cx="3903328"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user pushes the button.</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Tree>
    <p:extLst>
      <p:ext uri="{BB962C8B-B14F-4D97-AF65-F5344CB8AC3E}">
        <p14:creationId xmlns:p14="http://schemas.microsoft.com/office/powerpoint/2010/main" val="381828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3551021-2CDF-4AE4-9412-4A96BEF062E6}"/>
              </a:ext>
            </a:extLst>
          </p:cNvPr>
          <p:cNvSpPr txBox="1"/>
          <p:nvPr/>
        </p:nvSpPr>
        <p:spPr>
          <a:xfrm>
            <a:off x="62414" y="1494219"/>
            <a:ext cx="2414817" cy="940257"/>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Top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3" name="TextBox 22">
            <a:extLst>
              <a:ext uri="{FF2B5EF4-FFF2-40B4-BE49-F238E27FC236}">
                <a16:creationId xmlns:a16="http://schemas.microsoft.com/office/drawing/2014/main" id="{A3551021-2CDF-4AE4-9412-4A96BEF062E6}"/>
              </a:ext>
            </a:extLst>
          </p:cNvPr>
          <p:cNvSpPr txBox="1"/>
          <p:nvPr/>
        </p:nvSpPr>
        <p:spPr>
          <a:xfrm>
            <a:off x="117406" y="5412398"/>
            <a:ext cx="1652347" cy="1362994"/>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Bottom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A Safety-Critical System</a:t>
            </a:r>
            <a:endParaRPr lang="en-US" sz="4330" dirty="0"/>
          </a:p>
        </p:txBody>
      </p:sp>
      <p:pic>
        <p:nvPicPr>
          <p:cNvPr id="10" name="Picture 7" descr="j0187423"/>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10126639" y="5266775"/>
            <a:ext cx="1727259" cy="17910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19718" y="5972656"/>
            <a:ext cx="3179556"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2" name="Rectangle 11"/>
          <p:cNvSpPr/>
          <p:nvPr/>
        </p:nvSpPr>
        <p:spPr>
          <a:xfrm rot="16200000">
            <a:off x="210907" y="3733906"/>
            <a:ext cx="4047561"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5" name="Rectangle 14"/>
          <p:cNvSpPr/>
          <p:nvPr/>
        </p:nvSpPr>
        <p:spPr>
          <a:xfrm>
            <a:off x="2449658" y="1918260"/>
            <a:ext cx="2749616" cy="42994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9" name="Oval 8"/>
          <p:cNvSpPr/>
          <p:nvPr/>
        </p:nvSpPr>
        <p:spPr>
          <a:xfrm>
            <a:off x="1269822" y="5972656"/>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8" name="Oval 17"/>
          <p:cNvSpPr/>
          <p:nvPr/>
        </p:nvSpPr>
        <p:spPr>
          <a:xfrm>
            <a:off x="1269822" y="3948875"/>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9" name="Oval 18"/>
          <p:cNvSpPr/>
          <p:nvPr/>
        </p:nvSpPr>
        <p:spPr>
          <a:xfrm>
            <a:off x="1324815" y="1924157"/>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0" name="TextBox 19">
            <a:extLst>
              <a:ext uri="{FF2B5EF4-FFF2-40B4-BE49-F238E27FC236}">
                <a16:creationId xmlns:a16="http://schemas.microsoft.com/office/drawing/2014/main" id="{A3551021-2CDF-4AE4-9412-4A96BEF062E6}"/>
              </a:ext>
            </a:extLst>
          </p:cNvPr>
          <p:cNvSpPr txBox="1"/>
          <p:nvPr/>
        </p:nvSpPr>
        <p:spPr>
          <a:xfrm>
            <a:off x="5937101" y="1918261"/>
            <a:ext cx="5577202"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motor turns off.</a:t>
            </a:r>
          </a:p>
          <a:p>
            <a:r>
              <a:rPr lang="en-US" sz="2755">
                <a:latin typeface="Cambria" panose="02040503050406030204" pitchFamily="18" charset="0"/>
                <a:ea typeface="Microsoft Himalaya" panose="01010100010101010101" pitchFamily="2" charset="0"/>
                <a:cs typeface="Times New Roman" panose="02020603050405020304" pitchFamily="18" charset="0"/>
              </a:rPr>
              <a:t>The plunger starts falling.</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2" name="TextBox 21">
            <a:extLst>
              <a:ext uri="{FF2B5EF4-FFF2-40B4-BE49-F238E27FC236}">
                <a16:creationId xmlns:a16="http://schemas.microsoft.com/office/drawing/2014/main" id="{A3551021-2CDF-4AE4-9412-4A96BEF062E6}"/>
              </a:ext>
            </a:extLst>
          </p:cNvPr>
          <p:cNvSpPr txBox="1"/>
          <p:nvPr/>
        </p:nvSpPr>
        <p:spPr>
          <a:xfrm>
            <a:off x="0" y="3387679"/>
            <a:ext cx="2414817"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PONR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3" name="Octagon 2"/>
          <p:cNvSpPr/>
          <p:nvPr/>
        </p:nvSpPr>
        <p:spPr>
          <a:xfrm>
            <a:off x="6289122" y="3534400"/>
            <a:ext cx="849881" cy="705881"/>
          </a:xfrm>
          <a:prstGeom prst="octagon">
            <a:avLst/>
          </a:prstGeom>
          <a:solidFill>
            <a:srgbClr val="D76E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6" name="TextBox 15">
            <a:extLst>
              <a:ext uri="{FF2B5EF4-FFF2-40B4-BE49-F238E27FC236}">
                <a16:creationId xmlns:a16="http://schemas.microsoft.com/office/drawing/2014/main" id="{A3551021-2CDF-4AE4-9412-4A96BEF062E6}"/>
              </a:ext>
            </a:extLst>
          </p:cNvPr>
          <p:cNvSpPr txBox="1"/>
          <p:nvPr/>
        </p:nvSpPr>
        <p:spPr>
          <a:xfrm>
            <a:off x="7286913" y="3516300"/>
            <a:ext cx="3903328"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user pushes the button.</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Tree>
    <p:extLst>
      <p:ext uri="{BB962C8B-B14F-4D97-AF65-F5344CB8AC3E}">
        <p14:creationId xmlns:p14="http://schemas.microsoft.com/office/powerpoint/2010/main" val="242065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55112E-17 1.48148E-6 L 0.00169 0.18588 " pathEditMode="relative" rAng="0" ptsTypes="AA">
                                      <p:cBhvr>
                                        <p:cTn id="6" dur="2000" fill="hold"/>
                                        <p:tgtEl>
                                          <p:spTgt spid="15"/>
                                        </p:tgtEl>
                                        <p:attrNameLst>
                                          <p:attrName>ppt_x</p:attrName>
                                          <p:attrName>ppt_y</p:attrName>
                                        </p:attrNameLst>
                                      </p:cBhvr>
                                      <p:rCtr x="78" y="92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3551021-2CDF-4AE4-9412-4A96BEF062E6}"/>
              </a:ext>
            </a:extLst>
          </p:cNvPr>
          <p:cNvSpPr txBox="1"/>
          <p:nvPr/>
        </p:nvSpPr>
        <p:spPr>
          <a:xfrm>
            <a:off x="62414" y="1494219"/>
            <a:ext cx="2414817" cy="940257"/>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Top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3" name="TextBox 22">
            <a:extLst>
              <a:ext uri="{FF2B5EF4-FFF2-40B4-BE49-F238E27FC236}">
                <a16:creationId xmlns:a16="http://schemas.microsoft.com/office/drawing/2014/main" id="{A3551021-2CDF-4AE4-9412-4A96BEF062E6}"/>
              </a:ext>
            </a:extLst>
          </p:cNvPr>
          <p:cNvSpPr txBox="1"/>
          <p:nvPr/>
        </p:nvSpPr>
        <p:spPr>
          <a:xfrm>
            <a:off x="117406" y="5412398"/>
            <a:ext cx="1652347" cy="1362994"/>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Bottom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A Safety-Critical System</a:t>
            </a:r>
            <a:endParaRPr lang="en-US" sz="4330" dirty="0"/>
          </a:p>
        </p:txBody>
      </p:sp>
      <p:pic>
        <p:nvPicPr>
          <p:cNvPr id="10" name="Picture 7" descr="j0187423"/>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10126639" y="5266775"/>
            <a:ext cx="1727259" cy="17910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19718" y="5972656"/>
            <a:ext cx="3179556"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2" name="Rectangle 11"/>
          <p:cNvSpPr/>
          <p:nvPr/>
        </p:nvSpPr>
        <p:spPr>
          <a:xfrm rot="16200000">
            <a:off x="210907" y="3733906"/>
            <a:ext cx="4047561"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5" name="Rectangle 14"/>
          <p:cNvSpPr/>
          <p:nvPr/>
        </p:nvSpPr>
        <p:spPr>
          <a:xfrm>
            <a:off x="2410698" y="3238482"/>
            <a:ext cx="2749616" cy="42994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9" name="Oval 8"/>
          <p:cNvSpPr/>
          <p:nvPr/>
        </p:nvSpPr>
        <p:spPr>
          <a:xfrm>
            <a:off x="1269822" y="5972656"/>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8" name="Oval 17"/>
          <p:cNvSpPr/>
          <p:nvPr/>
        </p:nvSpPr>
        <p:spPr>
          <a:xfrm>
            <a:off x="1269822" y="3948875"/>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9" name="Oval 18"/>
          <p:cNvSpPr/>
          <p:nvPr/>
        </p:nvSpPr>
        <p:spPr>
          <a:xfrm>
            <a:off x="1324815" y="1924157"/>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0" name="TextBox 19">
            <a:extLst>
              <a:ext uri="{FF2B5EF4-FFF2-40B4-BE49-F238E27FC236}">
                <a16:creationId xmlns:a16="http://schemas.microsoft.com/office/drawing/2014/main" id="{A3551021-2CDF-4AE4-9412-4A96BEF062E6}"/>
              </a:ext>
            </a:extLst>
          </p:cNvPr>
          <p:cNvSpPr txBox="1"/>
          <p:nvPr/>
        </p:nvSpPr>
        <p:spPr>
          <a:xfrm>
            <a:off x="6276696" y="3948876"/>
            <a:ext cx="5577202"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motor turns back on.</a:t>
            </a:r>
          </a:p>
          <a:p>
            <a:r>
              <a:rPr lang="en-US" sz="2755">
                <a:latin typeface="Cambria" panose="02040503050406030204" pitchFamily="18" charset="0"/>
                <a:ea typeface="Microsoft Himalaya" panose="01010100010101010101" pitchFamily="2" charset="0"/>
                <a:cs typeface="Times New Roman" panose="02020603050405020304" pitchFamily="18" charset="0"/>
              </a:rPr>
              <a:t>The plunger rises again.</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2" name="TextBox 21">
            <a:extLst>
              <a:ext uri="{FF2B5EF4-FFF2-40B4-BE49-F238E27FC236}">
                <a16:creationId xmlns:a16="http://schemas.microsoft.com/office/drawing/2014/main" id="{A3551021-2CDF-4AE4-9412-4A96BEF062E6}"/>
              </a:ext>
            </a:extLst>
          </p:cNvPr>
          <p:cNvSpPr txBox="1"/>
          <p:nvPr/>
        </p:nvSpPr>
        <p:spPr>
          <a:xfrm>
            <a:off x="0" y="3387679"/>
            <a:ext cx="2414817"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PONR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3" name="Octagon 2"/>
          <p:cNvSpPr/>
          <p:nvPr/>
        </p:nvSpPr>
        <p:spPr>
          <a:xfrm>
            <a:off x="6609077" y="2630207"/>
            <a:ext cx="849881" cy="705881"/>
          </a:xfrm>
          <a:prstGeom prst="oct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6" name="TextBox 15">
            <a:extLst>
              <a:ext uri="{FF2B5EF4-FFF2-40B4-BE49-F238E27FC236}">
                <a16:creationId xmlns:a16="http://schemas.microsoft.com/office/drawing/2014/main" id="{A3551021-2CDF-4AE4-9412-4A96BEF062E6}"/>
              </a:ext>
            </a:extLst>
          </p:cNvPr>
          <p:cNvSpPr txBox="1"/>
          <p:nvPr/>
        </p:nvSpPr>
        <p:spPr>
          <a:xfrm>
            <a:off x="7606868" y="2612107"/>
            <a:ext cx="3903328"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user releases the button.</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A3551021-2CDF-4AE4-9412-4A96BEF062E6}"/>
              </a:ext>
            </a:extLst>
          </p:cNvPr>
          <p:cNvSpPr txBox="1"/>
          <p:nvPr/>
        </p:nvSpPr>
        <p:spPr>
          <a:xfrm>
            <a:off x="6595642" y="1808904"/>
            <a:ext cx="3903328" cy="514908"/>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Safety abort:</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Tree>
    <p:extLst>
      <p:ext uri="{BB962C8B-B14F-4D97-AF65-F5344CB8AC3E}">
        <p14:creationId xmlns:p14="http://schemas.microsoft.com/office/powerpoint/2010/main" val="316395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375E-6 7.40741E-7 L 0.00339 -0.1963 " pathEditMode="relative" rAng="0" ptsTypes="AA">
                                      <p:cBhvr>
                                        <p:cTn id="6" dur="2000" fill="hold"/>
                                        <p:tgtEl>
                                          <p:spTgt spid="15"/>
                                        </p:tgtEl>
                                        <p:attrNameLst>
                                          <p:attrName>ppt_x</p:attrName>
                                          <p:attrName>ppt_y</p:attrName>
                                        </p:attrNameLst>
                                      </p:cBhvr>
                                      <p:rCtr x="182" y="-89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3551021-2CDF-4AE4-9412-4A96BEF062E6}"/>
              </a:ext>
            </a:extLst>
          </p:cNvPr>
          <p:cNvSpPr txBox="1"/>
          <p:nvPr/>
        </p:nvSpPr>
        <p:spPr>
          <a:xfrm>
            <a:off x="62414" y="1494218"/>
            <a:ext cx="2414817"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Top sensor high</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3" name="TextBox 22">
            <a:extLst>
              <a:ext uri="{FF2B5EF4-FFF2-40B4-BE49-F238E27FC236}">
                <a16:creationId xmlns:a16="http://schemas.microsoft.com/office/drawing/2014/main" id="{A3551021-2CDF-4AE4-9412-4A96BEF062E6}"/>
              </a:ext>
            </a:extLst>
          </p:cNvPr>
          <p:cNvSpPr txBox="1"/>
          <p:nvPr/>
        </p:nvSpPr>
        <p:spPr>
          <a:xfrm>
            <a:off x="117406" y="5412398"/>
            <a:ext cx="1652347" cy="1362994"/>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Bottom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A Safety-Critical System</a:t>
            </a:r>
            <a:endParaRPr lang="en-US" sz="4330" dirty="0"/>
          </a:p>
        </p:txBody>
      </p:sp>
      <p:pic>
        <p:nvPicPr>
          <p:cNvPr id="10" name="Picture 7" descr="j0187423"/>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10126639" y="5266775"/>
            <a:ext cx="1727259" cy="17910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19718" y="5972656"/>
            <a:ext cx="3179556"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2" name="Rectangle 11"/>
          <p:cNvSpPr/>
          <p:nvPr/>
        </p:nvSpPr>
        <p:spPr>
          <a:xfrm rot="16200000">
            <a:off x="210907" y="3733906"/>
            <a:ext cx="4047561"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5" name="Rectangle 14"/>
          <p:cNvSpPr/>
          <p:nvPr/>
        </p:nvSpPr>
        <p:spPr>
          <a:xfrm>
            <a:off x="2449658" y="1918260"/>
            <a:ext cx="2749616" cy="42994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9" name="Oval 8"/>
          <p:cNvSpPr/>
          <p:nvPr/>
        </p:nvSpPr>
        <p:spPr>
          <a:xfrm>
            <a:off x="1269822" y="5972656"/>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8" name="Oval 17"/>
          <p:cNvSpPr/>
          <p:nvPr/>
        </p:nvSpPr>
        <p:spPr>
          <a:xfrm>
            <a:off x="1269822" y="3948875"/>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9" name="Oval 18"/>
          <p:cNvSpPr/>
          <p:nvPr/>
        </p:nvSpPr>
        <p:spPr>
          <a:xfrm>
            <a:off x="1324815" y="1924157"/>
            <a:ext cx="499930" cy="42994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2" name="TextBox 21">
            <a:extLst>
              <a:ext uri="{FF2B5EF4-FFF2-40B4-BE49-F238E27FC236}">
                <a16:creationId xmlns:a16="http://schemas.microsoft.com/office/drawing/2014/main" id="{A3551021-2CDF-4AE4-9412-4A96BEF062E6}"/>
              </a:ext>
            </a:extLst>
          </p:cNvPr>
          <p:cNvSpPr txBox="1"/>
          <p:nvPr/>
        </p:nvSpPr>
        <p:spPr>
          <a:xfrm>
            <a:off x="0" y="3387679"/>
            <a:ext cx="2414817"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PONR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A3551021-2CDF-4AE4-9412-4A96BEF062E6}"/>
              </a:ext>
            </a:extLst>
          </p:cNvPr>
          <p:cNvSpPr txBox="1"/>
          <p:nvPr/>
        </p:nvSpPr>
        <p:spPr>
          <a:xfrm>
            <a:off x="6276696" y="3948876"/>
            <a:ext cx="5577202"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plunger is falling below the PONR. The motor is off.</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4" name="Octagon 23"/>
          <p:cNvSpPr/>
          <p:nvPr/>
        </p:nvSpPr>
        <p:spPr>
          <a:xfrm>
            <a:off x="6609077" y="2630207"/>
            <a:ext cx="849881" cy="705881"/>
          </a:xfrm>
          <a:prstGeom prst="oct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5" name="TextBox 24">
            <a:extLst>
              <a:ext uri="{FF2B5EF4-FFF2-40B4-BE49-F238E27FC236}">
                <a16:creationId xmlns:a16="http://schemas.microsoft.com/office/drawing/2014/main" id="{A3551021-2CDF-4AE4-9412-4A96BEF062E6}"/>
              </a:ext>
            </a:extLst>
          </p:cNvPr>
          <p:cNvSpPr txBox="1"/>
          <p:nvPr/>
        </p:nvSpPr>
        <p:spPr>
          <a:xfrm>
            <a:off x="7606868" y="2612107"/>
            <a:ext cx="3903328"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user releases the button below the PONR.</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6" name="TextBox 25">
            <a:extLst>
              <a:ext uri="{FF2B5EF4-FFF2-40B4-BE49-F238E27FC236}">
                <a16:creationId xmlns:a16="http://schemas.microsoft.com/office/drawing/2014/main" id="{A3551021-2CDF-4AE4-9412-4A96BEF062E6}"/>
              </a:ext>
            </a:extLst>
          </p:cNvPr>
          <p:cNvSpPr txBox="1"/>
          <p:nvPr/>
        </p:nvSpPr>
        <p:spPr>
          <a:xfrm>
            <a:off x="6595642" y="1808904"/>
            <a:ext cx="3903328" cy="514908"/>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Safety abort:</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Tree>
    <p:extLst>
      <p:ext uri="{BB962C8B-B14F-4D97-AF65-F5344CB8AC3E}">
        <p14:creationId xmlns:p14="http://schemas.microsoft.com/office/powerpoint/2010/main" val="125829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55112E-17 1.48148E-6 L -0.00286 0.41042 " pathEditMode="relative" rAng="0" ptsTypes="AA">
                                      <p:cBhvr>
                                        <p:cTn id="6" dur="2000" fill="hold"/>
                                        <p:tgtEl>
                                          <p:spTgt spid="15"/>
                                        </p:tgtEl>
                                        <p:attrNameLst>
                                          <p:attrName>ppt_x</p:attrName>
                                          <p:attrName>ppt_y</p:attrName>
                                        </p:attrNameLst>
                                      </p:cBhvr>
                                      <p:rCtr x="-143" y="20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3551021-2CDF-4AE4-9412-4A96BEF062E6}"/>
              </a:ext>
            </a:extLst>
          </p:cNvPr>
          <p:cNvSpPr txBox="1"/>
          <p:nvPr/>
        </p:nvSpPr>
        <p:spPr>
          <a:xfrm>
            <a:off x="62414" y="1494219"/>
            <a:ext cx="2414817" cy="940257"/>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Top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3" name="TextBox 22">
            <a:extLst>
              <a:ext uri="{FF2B5EF4-FFF2-40B4-BE49-F238E27FC236}">
                <a16:creationId xmlns:a16="http://schemas.microsoft.com/office/drawing/2014/main" id="{A3551021-2CDF-4AE4-9412-4A96BEF062E6}"/>
              </a:ext>
            </a:extLst>
          </p:cNvPr>
          <p:cNvSpPr txBox="1"/>
          <p:nvPr/>
        </p:nvSpPr>
        <p:spPr>
          <a:xfrm>
            <a:off x="117406" y="5412398"/>
            <a:ext cx="1652347" cy="1362994"/>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Bottom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A Safety-Critical System</a:t>
            </a:r>
            <a:endParaRPr lang="en-US" sz="4330" dirty="0"/>
          </a:p>
        </p:txBody>
      </p:sp>
      <p:pic>
        <p:nvPicPr>
          <p:cNvPr id="10" name="Picture 7" descr="j0187423"/>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10126639" y="5266775"/>
            <a:ext cx="1727259" cy="17910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19718" y="5972656"/>
            <a:ext cx="3179556"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2" name="Rectangle 11"/>
          <p:cNvSpPr/>
          <p:nvPr/>
        </p:nvSpPr>
        <p:spPr>
          <a:xfrm rot="16200000">
            <a:off x="210907" y="3733906"/>
            <a:ext cx="4047561"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5" name="Rectangle 14"/>
          <p:cNvSpPr/>
          <p:nvPr/>
        </p:nvSpPr>
        <p:spPr>
          <a:xfrm>
            <a:off x="2449658" y="4542537"/>
            <a:ext cx="2749616" cy="42994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9" name="Oval 8"/>
          <p:cNvSpPr/>
          <p:nvPr/>
        </p:nvSpPr>
        <p:spPr>
          <a:xfrm>
            <a:off x="1269822" y="5972656"/>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8" name="Oval 17"/>
          <p:cNvSpPr/>
          <p:nvPr/>
        </p:nvSpPr>
        <p:spPr>
          <a:xfrm>
            <a:off x="1269822" y="3948875"/>
            <a:ext cx="499930" cy="42994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9" name="Oval 18"/>
          <p:cNvSpPr/>
          <p:nvPr/>
        </p:nvSpPr>
        <p:spPr>
          <a:xfrm>
            <a:off x="1324815" y="1924157"/>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0" name="TextBox 19">
            <a:extLst>
              <a:ext uri="{FF2B5EF4-FFF2-40B4-BE49-F238E27FC236}">
                <a16:creationId xmlns:a16="http://schemas.microsoft.com/office/drawing/2014/main" id="{A3551021-2CDF-4AE4-9412-4A96BEF062E6}"/>
              </a:ext>
            </a:extLst>
          </p:cNvPr>
          <p:cNvSpPr txBox="1"/>
          <p:nvPr/>
        </p:nvSpPr>
        <p:spPr>
          <a:xfrm>
            <a:off x="6011454" y="3387679"/>
            <a:ext cx="5577202"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DANGER: The motor cannot turn on below the Point-of-no-return.</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2" name="TextBox 21">
            <a:extLst>
              <a:ext uri="{FF2B5EF4-FFF2-40B4-BE49-F238E27FC236}">
                <a16:creationId xmlns:a16="http://schemas.microsoft.com/office/drawing/2014/main" id="{A3551021-2CDF-4AE4-9412-4A96BEF062E6}"/>
              </a:ext>
            </a:extLst>
          </p:cNvPr>
          <p:cNvSpPr txBox="1"/>
          <p:nvPr/>
        </p:nvSpPr>
        <p:spPr>
          <a:xfrm>
            <a:off x="0" y="3387679"/>
            <a:ext cx="2414817"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PONR sensor high</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3" name="Octagon 2"/>
          <p:cNvSpPr/>
          <p:nvPr/>
        </p:nvSpPr>
        <p:spPr>
          <a:xfrm>
            <a:off x="6289122" y="2247482"/>
            <a:ext cx="849881" cy="705881"/>
          </a:xfrm>
          <a:prstGeom prst="oct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6" name="TextBox 15">
            <a:extLst>
              <a:ext uri="{FF2B5EF4-FFF2-40B4-BE49-F238E27FC236}">
                <a16:creationId xmlns:a16="http://schemas.microsoft.com/office/drawing/2014/main" id="{A3551021-2CDF-4AE4-9412-4A96BEF062E6}"/>
              </a:ext>
            </a:extLst>
          </p:cNvPr>
          <p:cNvSpPr txBox="1"/>
          <p:nvPr/>
        </p:nvSpPr>
        <p:spPr>
          <a:xfrm>
            <a:off x="7286913" y="2310592"/>
            <a:ext cx="3903328"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user releases the button.</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17" name="AutoShape 73"/>
          <p:cNvSpPr>
            <a:spLocks noChangeArrowheads="1"/>
          </p:cNvSpPr>
          <p:nvPr/>
        </p:nvSpPr>
        <p:spPr bwMode="auto">
          <a:xfrm>
            <a:off x="3727056" y="4365633"/>
            <a:ext cx="1312240" cy="1308940"/>
          </a:xfrm>
          <a:prstGeom prst="irregularSeal1">
            <a:avLst/>
          </a:prstGeom>
          <a:gradFill rotWithShape="1">
            <a:gsLst>
              <a:gs pos="0">
                <a:srgbClr val="FFCC66"/>
              </a:gs>
              <a:gs pos="100000">
                <a:srgbClr val="FF0000"/>
              </a:gs>
            </a:gsLst>
            <a:path path="shape">
              <a:fillToRect l="50000" t="50000" r="50000" b="50000"/>
            </a:path>
          </a:gra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771"/>
          </a:p>
        </p:txBody>
      </p:sp>
    </p:spTree>
    <p:extLst>
      <p:ext uri="{BB962C8B-B14F-4D97-AF65-F5344CB8AC3E}">
        <p14:creationId xmlns:p14="http://schemas.microsoft.com/office/powerpoint/2010/main" val="41093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Simple Formulas</a:t>
            </a:r>
            <a:endParaRPr lang="en-US" sz="4330" dirty="0"/>
          </a:p>
        </p:txBody>
      </p:sp>
      <p:sp>
        <p:nvSpPr>
          <p:cNvPr id="4" name="Rectangle 3"/>
          <p:cNvSpPr/>
          <p:nvPr/>
        </p:nvSpPr>
        <p:spPr>
          <a:xfrm>
            <a:off x="692211" y="1656813"/>
            <a:ext cx="10671587" cy="514908"/>
          </a:xfrm>
          <a:prstGeom prst="rect">
            <a:avLst/>
          </a:prstGeom>
        </p:spPr>
        <p:txBody>
          <a:bodyPr wrap="square">
            <a:spAutoFit/>
          </a:bodyPr>
          <a:lstStyle/>
          <a:p>
            <a:r>
              <a:rPr lang="en-AU" altLang="en-US" sz="2755">
                <a:latin typeface="Cambria" panose="02040503050406030204" pitchFamily="18" charset="0"/>
              </a:rPr>
              <a:t>Does the property x = 0 hold at state s0?</a:t>
            </a:r>
          </a:p>
        </p:txBody>
      </p:sp>
      <p:cxnSp>
        <p:nvCxnSpPr>
          <p:cNvPr id="5" name="Straight Connector 4">
            <a:extLst>
              <a:ext uri="{FF2B5EF4-FFF2-40B4-BE49-F238E27FC236}">
                <a16:creationId xmlns:a16="http://schemas.microsoft.com/office/drawing/2014/main" id="{70035E97-9653-467F-957E-E2B66FFBEEAD}"/>
              </a:ext>
            </a:extLst>
          </p:cNvPr>
          <p:cNvCxnSpPr/>
          <p:nvPr/>
        </p:nvCxnSpPr>
        <p:spPr>
          <a:xfrm>
            <a:off x="1032642" y="5049821"/>
            <a:ext cx="99576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14E3937-8BDA-4D82-9DB7-498356524063}"/>
              </a:ext>
            </a:extLst>
          </p:cNvPr>
          <p:cNvCxnSpPr/>
          <p:nvPr/>
        </p:nvCxnSpPr>
        <p:spPr>
          <a:xfrm>
            <a:off x="1335297" y="4483772"/>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5D1EE3E-2855-4ACA-82B7-B0F17EAF9374}"/>
              </a:ext>
            </a:extLst>
          </p:cNvPr>
          <p:cNvCxnSpPr/>
          <p:nvPr/>
        </p:nvCxnSpPr>
        <p:spPr>
          <a:xfrm>
            <a:off x="2133574" y="448377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9C7EEDD-840F-463E-8447-D4DA3BD04095}"/>
              </a:ext>
            </a:extLst>
          </p:cNvPr>
          <p:cNvCxnSpPr/>
          <p:nvPr/>
        </p:nvCxnSpPr>
        <p:spPr>
          <a:xfrm>
            <a:off x="3018933" y="4483771"/>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8132D7-92F3-4F11-868D-897F85B4B605}"/>
              </a:ext>
            </a:extLst>
          </p:cNvPr>
          <p:cNvCxnSpPr/>
          <p:nvPr/>
        </p:nvCxnSpPr>
        <p:spPr>
          <a:xfrm>
            <a:off x="3875266" y="4483770"/>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EA4CF88-F149-4FFC-99A4-5AB86E52C7B6}"/>
              </a:ext>
            </a:extLst>
          </p:cNvPr>
          <p:cNvCxnSpPr/>
          <p:nvPr/>
        </p:nvCxnSpPr>
        <p:spPr>
          <a:xfrm>
            <a:off x="4629999"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CBA9DCC-D712-4AA9-AC69-B7B6670C3372}"/>
              </a:ext>
            </a:extLst>
          </p:cNvPr>
          <p:cNvCxnSpPr/>
          <p:nvPr/>
        </p:nvCxnSpPr>
        <p:spPr>
          <a:xfrm>
            <a:off x="5341190"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621BFA-5947-4913-9C28-4714B35DF2A3}"/>
              </a:ext>
            </a:extLst>
          </p:cNvPr>
          <p:cNvCxnSpPr/>
          <p:nvPr/>
        </p:nvCxnSpPr>
        <p:spPr>
          <a:xfrm>
            <a:off x="6028004" y="4483769"/>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92DD19-B05C-4B19-8987-E094CA716701}"/>
              </a:ext>
            </a:extLst>
          </p:cNvPr>
          <p:cNvCxnSpPr/>
          <p:nvPr/>
        </p:nvCxnSpPr>
        <p:spPr>
          <a:xfrm>
            <a:off x="6724682" y="448376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DBE588-C16D-423E-9050-E4C4ED6985CC}"/>
              </a:ext>
            </a:extLst>
          </p:cNvPr>
          <p:cNvCxnSpPr/>
          <p:nvPr/>
        </p:nvCxnSpPr>
        <p:spPr>
          <a:xfrm>
            <a:off x="7435873" y="4483768"/>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B5FA08C-44A5-4856-B091-F6459B0C6FF3}"/>
              </a:ext>
            </a:extLst>
          </p:cNvPr>
          <p:cNvCxnSpPr/>
          <p:nvPr/>
        </p:nvCxnSpPr>
        <p:spPr>
          <a:xfrm>
            <a:off x="8234149" y="4483767"/>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30B326A-5CF5-4191-A6AA-1F86349DE4D3}"/>
              </a:ext>
            </a:extLst>
          </p:cNvPr>
          <p:cNvCxnSpPr/>
          <p:nvPr/>
        </p:nvCxnSpPr>
        <p:spPr>
          <a:xfrm>
            <a:off x="8945340" y="4483766"/>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748AB0D-FD99-40E7-871B-D29ABEFB7F44}"/>
              </a:ext>
            </a:extLst>
          </p:cNvPr>
          <p:cNvCxnSpPr/>
          <p:nvPr/>
        </p:nvCxnSpPr>
        <p:spPr>
          <a:xfrm>
            <a:off x="9656531" y="4483765"/>
            <a:ext cx="0" cy="928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805947C-400C-49C8-9CF5-33762C0ACA92}"/>
              </a:ext>
            </a:extLst>
          </p:cNvPr>
          <p:cNvCxnSpPr/>
          <p:nvPr/>
        </p:nvCxnSpPr>
        <p:spPr>
          <a:xfrm>
            <a:off x="10469320" y="4483765"/>
            <a:ext cx="0" cy="92890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33966FD-668F-48E5-870A-C4C36F3D1350}"/>
              </a:ext>
            </a:extLst>
          </p:cNvPr>
          <p:cNvSpPr/>
          <p:nvPr/>
        </p:nvSpPr>
        <p:spPr>
          <a:xfrm>
            <a:off x="576100" y="5463814"/>
            <a:ext cx="1063989" cy="938951"/>
          </a:xfrm>
          <a:prstGeom prst="rect">
            <a:avLst/>
          </a:prstGeom>
        </p:spPr>
        <p:txBody>
          <a:bodyPr wrap="square">
            <a:spAutoFit/>
          </a:bodyPr>
          <a:lstStyle/>
          <a:p>
            <a:r>
              <a:rPr lang="en-AU" altLang="en-US" sz="2755">
                <a:latin typeface="Cambria" panose="02040503050406030204" pitchFamily="18" charset="0"/>
              </a:rPr>
              <a:t>x = 0</a:t>
            </a:r>
          </a:p>
          <a:p>
            <a:r>
              <a:rPr lang="en-AU" altLang="en-US" sz="2755">
                <a:latin typeface="Cambria" panose="02040503050406030204" pitchFamily="18" charset="0"/>
              </a:rPr>
              <a:t>y = 0</a:t>
            </a:r>
          </a:p>
        </p:txBody>
      </p:sp>
      <p:sp>
        <p:nvSpPr>
          <p:cNvPr id="26" name="Rectangle 25">
            <a:extLst>
              <a:ext uri="{FF2B5EF4-FFF2-40B4-BE49-F238E27FC236}">
                <a16:creationId xmlns:a16="http://schemas.microsoft.com/office/drawing/2014/main" id="{07C427F1-64F2-4F62-ACFC-AEECD40F3F48}"/>
              </a:ext>
            </a:extLst>
          </p:cNvPr>
          <p:cNvSpPr/>
          <p:nvPr/>
        </p:nvSpPr>
        <p:spPr>
          <a:xfrm>
            <a:off x="1582324" y="5456896"/>
            <a:ext cx="1063989" cy="938951"/>
          </a:xfrm>
          <a:prstGeom prst="rect">
            <a:avLst/>
          </a:prstGeom>
        </p:spPr>
        <p:txBody>
          <a:bodyPr wrap="square">
            <a:spAutoFit/>
          </a:bodyPr>
          <a:lstStyle/>
          <a:p>
            <a:r>
              <a:rPr lang="en-AU" altLang="en-US" sz="2755">
                <a:latin typeface="Cambria" panose="02040503050406030204" pitchFamily="18" charset="0"/>
              </a:rPr>
              <a:t>x = 1</a:t>
            </a:r>
          </a:p>
          <a:p>
            <a:r>
              <a:rPr lang="en-AU" altLang="en-US" sz="2755">
                <a:latin typeface="Cambria" panose="02040503050406030204" pitchFamily="18" charset="0"/>
              </a:rPr>
              <a:t>y = 0</a:t>
            </a:r>
          </a:p>
        </p:txBody>
      </p:sp>
      <p:sp>
        <p:nvSpPr>
          <p:cNvPr id="27" name="Rectangle 26">
            <a:extLst>
              <a:ext uri="{FF2B5EF4-FFF2-40B4-BE49-F238E27FC236}">
                <a16:creationId xmlns:a16="http://schemas.microsoft.com/office/drawing/2014/main" id="{2577E3F1-06C9-4E5F-8490-B84989434D03}"/>
              </a:ext>
            </a:extLst>
          </p:cNvPr>
          <p:cNvSpPr/>
          <p:nvPr/>
        </p:nvSpPr>
        <p:spPr>
          <a:xfrm>
            <a:off x="2588548" y="5456896"/>
            <a:ext cx="1063989" cy="938951"/>
          </a:xfrm>
          <a:prstGeom prst="rect">
            <a:avLst/>
          </a:prstGeom>
        </p:spPr>
        <p:txBody>
          <a:bodyPr wrap="square">
            <a:spAutoFit/>
          </a:bodyPr>
          <a:lstStyle/>
          <a:p>
            <a:r>
              <a:rPr lang="en-AU" altLang="en-US" sz="2755">
                <a:latin typeface="Cambria" panose="02040503050406030204" pitchFamily="18" charset="0"/>
              </a:rPr>
              <a:t>x = 2</a:t>
            </a:r>
          </a:p>
          <a:p>
            <a:r>
              <a:rPr lang="en-AU" altLang="en-US" sz="2755">
                <a:latin typeface="Cambria" panose="02040503050406030204" pitchFamily="18" charset="0"/>
              </a:rPr>
              <a:t>y = 0</a:t>
            </a:r>
          </a:p>
        </p:txBody>
      </p:sp>
      <p:sp>
        <p:nvSpPr>
          <p:cNvPr id="28" name="Rectangle 27">
            <a:extLst>
              <a:ext uri="{FF2B5EF4-FFF2-40B4-BE49-F238E27FC236}">
                <a16:creationId xmlns:a16="http://schemas.microsoft.com/office/drawing/2014/main" id="{B42785AE-9BC6-449F-870A-60BDCD016571}"/>
              </a:ext>
            </a:extLst>
          </p:cNvPr>
          <p:cNvSpPr/>
          <p:nvPr/>
        </p:nvSpPr>
        <p:spPr>
          <a:xfrm>
            <a:off x="3566010" y="5413348"/>
            <a:ext cx="1063989" cy="938951"/>
          </a:xfrm>
          <a:prstGeom prst="rect">
            <a:avLst/>
          </a:prstGeom>
        </p:spPr>
        <p:txBody>
          <a:bodyPr wrap="square">
            <a:spAutoFit/>
          </a:bodyPr>
          <a:lstStyle/>
          <a:p>
            <a:r>
              <a:rPr lang="en-AU" altLang="en-US" sz="2755">
                <a:latin typeface="Cambria" panose="02040503050406030204" pitchFamily="18" charset="0"/>
              </a:rPr>
              <a:t>x = 2</a:t>
            </a:r>
          </a:p>
          <a:p>
            <a:r>
              <a:rPr lang="en-AU" altLang="en-US" sz="2755">
                <a:latin typeface="Cambria" panose="02040503050406030204" pitchFamily="18" charset="0"/>
              </a:rPr>
              <a:t>y = 1</a:t>
            </a:r>
          </a:p>
        </p:txBody>
      </p:sp>
      <p:sp>
        <p:nvSpPr>
          <p:cNvPr id="29" name="Rectangle 28">
            <a:extLst>
              <a:ext uri="{FF2B5EF4-FFF2-40B4-BE49-F238E27FC236}">
                <a16:creationId xmlns:a16="http://schemas.microsoft.com/office/drawing/2014/main" id="{121A5028-E765-4356-93D8-3F720D9F7269}"/>
              </a:ext>
            </a:extLst>
          </p:cNvPr>
          <p:cNvSpPr/>
          <p:nvPr/>
        </p:nvSpPr>
        <p:spPr>
          <a:xfrm>
            <a:off x="4436856" y="5412667"/>
            <a:ext cx="1063989" cy="938951"/>
          </a:xfrm>
          <a:prstGeom prst="rect">
            <a:avLst/>
          </a:prstGeom>
        </p:spPr>
        <p:txBody>
          <a:bodyPr wrap="square">
            <a:spAutoFit/>
          </a:bodyPr>
          <a:lstStyle/>
          <a:p>
            <a:r>
              <a:rPr lang="en-AU" altLang="en-US" sz="2755">
                <a:latin typeface="Cambria" panose="02040503050406030204" pitchFamily="18" charset="0"/>
              </a:rPr>
              <a:t>x = 3</a:t>
            </a:r>
          </a:p>
          <a:p>
            <a:r>
              <a:rPr lang="en-AU" altLang="en-US" sz="2755">
                <a:latin typeface="Cambria" panose="02040503050406030204" pitchFamily="18" charset="0"/>
              </a:rPr>
              <a:t>y = 1</a:t>
            </a:r>
          </a:p>
        </p:txBody>
      </p:sp>
      <p:sp>
        <p:nvSpPr>
          <p:cNvPr id="30" name="Rectangle 29">
            <a:extLst>
              <a:ext uri="{FF2B5EF4-FFF2-40B4-BE49-F238E27FC236}">
                <a16:creationId xmlns:a16="http://schemas.microsoft.com/office/drawing/2014/main" id="{633966FD-668F-48E5-870A-C4C36F3D1350}"/>
              </a:ext>
            </a:extLst>
          </p:cNvPr>
          <p:cNvSpPr/>
          <p:nvPr/>
        </p:nvSpPr>
        <p:spPr>
          <a:xfrm>
            <a:off x="1061017" y="3862790"/>
            <a:ext cx="579073" cy="514908"/>
          </a:xfrm>
          <a:prstGeom prst="rect">
            <a:avLst/>
          </a:prstGeom>
        </p:spPr>
        <p:txBody>
          <a:bodyPr wrap="square">
            <a:spAutoFit/>
          </a:bodyPr>
          <a:lstStyle/>
          <a:p>
            <a:r>
              <a:rPr lang="en-AU" altLang="en-US" sz="2755">
                <a:latin typeface="Cambria" panose="02040503050406030204" pitchFamily="18" charset="0"/>
              </a:rPr>
              <a:t>s0</a:t>
            </a:r>
          </a:p>
        </p:txBody>
      </p:sp>
      <p:sp>
        <p:nvSpPr>
          <p:cNvPr id="31" name="Rectangle 30">
            <a:extLst>
              <a:ext uri="{FF2B5EF4-FFF2-40B4-BE49-F238E27FC236}">
                <a16:creationId xmlns:a16="http://schemas.microsoft.com/office/drawing/2014/main" id="{633966FD-668F-48E5-870A-C4C36F3D1350}"/>
              </a:ext>
            </a:extLst>
          </p:cNvPr>
          <p:cNvSpPr/>
          <p:nvPr/>
        </p:nvSpPr>
        <p:spPr>
          <a:xfrm>
            <a:off x="1824782" y="3819242"/>
            <a:ext cx="579073" cy="514908"/>
          </a:xfrm>
          <a:prstGeom prst="rect">
            <a:avLst/>
          </a:prstGeom>
        </p:spPr>
        <p:txBody>
          <a:bodyPr wrap="square">
            <a:spAutoFit/>
          </a:bodyPr>
          <a:lstStyle/>
          <a:p>
            <a:r>
              <a:rPr lang="en-AU" altLang="en-US" sz="2755">
                <a:latin typeface="Cambria" panose="02040503050406030204" pitchFamily="18" charset="0"/>
              </a:rPr>
              <a:t>s1</a:t>
            </a:r>
          </a:p>
        </p:txBody>
      </p:sp>
      <p:sp>
        <p:nvSpPr>
          <p:cNvPr id="32" name="Rectangle 31">
            <a:extLst>
              <a:ext uri="{FF2B5EF4-FFF2-40B4-BE49-F238E27FC236}">
                <a16:creationId xmlns:a16="http://schemas.microsoft.com/office/drawing/2014/main" id="{633966FD-668F-48E5-870A-C4C36F3D1350}"/>
              </a:ext>
            </a:extLst>
          </p:cNvPr>
          <p:cNvSpPr/>
          <p:nvPr/>
        </p:nvSpPr>
        <p:spPr>
          <a:xfrm>
            <a:off x="2729397" y="3824967"/>
            <a:ext cx="579073" cy="514908"/>
          </a:xfrm>
          <a:prstGeom prst="rect">
            <a:avLst/>
          </a:prstGeom>
        </p:spPr>
        <p:txBody>
          <a:bodyPr wrap="square">
            <a:spAutoFit/>
          </a:bodyPr>
          <a:lstStyle/>
          <a:p>
            <a:r>
              <a:rPr lang="en-AU" altLang="en-US" sz="2755">
                <a:latin typeface="Cambria" panose="02040503050406030204" pitchFamily="18" charset="0"/>
              </a:rPr>
              <a:t>s2</a:t>
            </a:r>
          </a:p>
        </p:txBody>
      </p:sp>
      <p:sp>
        <p:nvSpPr>
          <p:cNvPr id="33" name="Rectangle 32">
            <a:extLst>
              <a:ext uri="{FF2B5EF4-FFF2-40B4-BE49-F238E27FC236}">
                <a16:creationId xmlns:a16="http://schemas.microsoft.com/office/drawing/2014/main" id="{633966FD-668F-48E5-870A-C4C36F3D1350}"/>
              </a:ext>
            </a:extLst>
          </p:cNvPr>
          <p:cNvSpPr/>
          <p:nvPr/>
        </p:nvSpPr>
        <p:spPr>
          <a:xfrm>
            <a:off x="3518931" y="3821712"/>
            <a:ext cx="579073" cy="514908"/>
          </a:xfrm>
          <a:prstGeom prst="rect">
            <a:avLst/>
          </a:prstGeom>
        </p:spPr>
        <p:txBody>
          <a:bodyPr wrap="square">
            <a:spAutoFit/>
          </a:bodyPr>
          <a:lstStyle/>
          <a:p>
            <a:r>
              <a:rPr lang="en-AU" altLang="en-US" sz="2755">
                <a:latin typeface="Cambria" panose="02040503050406030204" pitchFamily="18" charset="0"/>
              </a:rPr>
              <a:t>s3</a:t>
            </a:r>
          </a:p>
        </p:txBody>
      </p:sp>
      <p:sp>
        <p:nvSpPr>
          <p:cNvPr id="34" name="Rectangle 33">
            <a:extLst>
              <a:ext uri="{FF2B5EF4-FFF2-40B4-BE49-F238E27FC236}">
                <a16:creationId xmlns:a16="http://schemas.microsoft.com/office/drawing/2014/main" id="{633966FD-668F-48E5-870A-C4C36F3D1350}"/>
              </a:ext>
            </a:extLst>
          </p:cNvPr>
          <p:cNvSpPr/>
          <p:nvPr/>
        </p:nvSpPr>
        <p:spPr>
          <a:xfrm>
            <a:off x="4308466" y="3819242"/>
            <a:ext cx="579073" cy="514908"/>
          </a:xfrm>
          <a:prstGeom prst="rect">
            <a:avLst/>
          </a:prstGeom>
        </p:spPr>
        <p:txBody>
          <a:bodyPr wrap="square">
            <a:spAutoFit/>
          </a:bodyPr>
          <a:lstStyle/>
          <a:p>
            <a:r>
              <a:rPr lang="en-AU" altLang="en-US" sz="2755">
                <a:latin typeface="Cambria" panose="02040503050406030204" pitchFamily="18" charset="0"/>
              </a:rPr>
              <a:t>s4</a:t>
            </a:r>
          </a:p>
        </p:txBody>
      </p:sp>
      <p:sp>
        <p:nvSpPr>
          <p:cNvPr id="35" name="Rectangle 34">
            <a:extLst>
              <a:ext uri="{FF2B5EF4-FFF2-40B4-BE49-F238E27FC236}">
                <a16:creationId xmlns:a16="http://schemas.microsoft.com/office/drawing/2014/main" id="{633966FD-668F-48E5-870A-C4C36F3D1350}"/>
              </a:ext>
            </a:extLst>
          </p:cNvPr>
          <p:cNvSpPr/>
          <p:nvPr/>
        </p:nvSpPr>
        <p:spPr>
          <a:xfrm>
            <a:off x="4968850" y="3819242"/>
            <a:ext cx="579073" cy="514908"/>
          </a:xfrm>
          <a:prstGeom prst="rect">
            <a:avLst/>
          </a:prstGeom>
        </p:spPr>
        <p:txBody>
          <a:bodyPr wrap="square">
            <a:spAutoFit/>
          </a:bodyPr>
          <a:lstStyle/>
          <a:p>
            <a:r>
              <a:rPr lang="en-AU" altLang="en-US" sz="2755">
                <a:latin typeface="Cambria" panose="02040503050406030204" pitchFamily="18" charset="0"/>
              </a:rPr>
              <a:t>s5</a:t>
            </a:r>
          </a:p>
        </p:txBody>
      </p:sp>
      <p:sp>
        <p:nvSpPr>
          <p:cNvPr id="36" name="Rectangle 35">
            <a:extLst>
              <a:ext uri="{FF2B5EF4-FFF2-40B4-BE49-F238E27FC236}">
                <a16:creationId xmlns:a16="http://schemas.microsoft.com/office/drawing/2014/main" id="{633966FD-668F-48E5-870A-C4C36F3D1350}"/>
              </a:ext>
            </a:extLst>
          </p:cNvPr>
          <p:cNvSpPr/>
          <p:nvPr/>
        </p:nvSpPr>
        <p:spPr>
          <a:xfrm>
            <a:off x="5629234" y="3812323"/>
            <a:ext cx="2926287" cy="514908"/>
          </a:xfrm>
          <a:prstGeom prst="rect">
            <a:avLst/>
          </a:prstGeom>
        </p:spPr>
        <p:txBody>
          <a:bodyPr wrap="square">
            <a:spAutoFit/>
          </a:bodyPr>
          <a:lstStyle/>
          <a:p>
            <a:r>
              <a:rPr lang="en-AU" altLang="en-US" sz="2755">
                <a:latin typeface="Cambria" panose="02040503050406030204" pitchFamily="18" charset="0"/>
              </a:rPr>
              <a:t>and so on...</a:t>
            </a:r>
          </a:p>
        </p:txBody>
      </p:sp>
      <p:sp>
        <p:nvSpPr>
          <p:cNvPr id="37" name="Rectangle 36">
            <a:extLst>
              <a:ext uri="{FF2B5EF4-FFF2-40B4-BE49-F238E27FC236}">
                <a16:creationId xmlns:a16="http://schemas.microsoft.com/office/drawing/2014/main" id="{633966FD-668F-48E5-870A-C4C36F3D1350}"/>
              </a:ext>
            </a:extLst>
          </p:cNvPr>
          <p:cNvSpPr/>
          <p:nvPr/>
        </p:nvSpPr>
        <p:spPr>
          <a:xfrm>
            <a:off x="5668503" y="5569205"/>
            <a:ext cx="2926287" cy="514908"/>
          </a:xfrm>
          <a:prstGeom prst="rect">
            <a:avLst/>
          </a:prstGeom>
        </p:spPr>
        <p:txBody>
          <a:bodyPr wrap="square">
            <a:spAutoFit/>
          </a:bodyPr>
          <a:lstStyle/>
          <a:p>
            <a:r>
              <a:rPr lang="en-AU" altLang="en-US" sz="2755">
                <a:latin typeface="Cambria" panose="02040503050406030204" pitchFamily="18" charset="0"/>
              </a:rPr>
              <a:t>and so on...</a:t>
            </a:r>
          </a:p>
        </p:txBody>
      </p:sp>
      <p:sp>
        <p:nvSpPr>
          <p:cNvPr id="38" name="Rectangle 37"/>
          <p:cNvSpPr/>
          <p:nvPr/>
        </p:nvSpPr>
        <p:spPr>
          <a:xfrm>
            <a:off x="692211" y="2288332"/>
            <a:ext cx="10671587" cy="514908"/>
          </a:xfrm>
          <a:prstGeom prst="rect">
            <a:avLst/>
          </a:prstGeom>
        </p:spPr>
        <p:txBody>
          <a:bodyPr wrap="square">
            <a:spAutoFit/>
          </a:bodyPr>
          <a:lstStyle/>
          <a:p>
            <a:r>
              <a:rPr lang="en-AU" altLang="en-US" sz="2755">
                <a:latin typeface="Cambria" panose="02040503050406030204" pitchFamily="18" charset="0"/>
              </a:rPr>
              <a:t>Does the property x = 0 hold at state s2?</a:t>
            </a:r>
          </a:p>
        </p:txBody>
      </p:sp>
      <p:sp>
        <p:nvSpPr>
          <p:cNvPr id="39" name="Rectangle 38"/>
          <p:cNvSpPr/>
          <p:nvPr/>
        </p:nvSpPr>
        <p:spPr>
          <a:xfrm>
            <a:off x="675661" y="2933888"/>
            <a:ext cx="10671587" cy="514908"/>
          </a:xfrm>
          <a:prstGeom prst="rect">
            <a:avLst/>
          </a:prstGeom>
        </p:spPr>
        <p:txBody>
          <a:bodyPr wrap="square">
            <a:spAutoFit/>
          </a:bodyPr>
          <a:lstStyle/>
          <a:p>
            <a:r>
              <a:rPr lang="en-AU" altLang="en-US" sz="2755">
                <a:latin typeface="Cambria" panose="02040503050406030204" pitchFamily="18" charset="0"/>
              </a:rPr>
              <a:t>Does the property (x = 2 AND y = 0) hold at state s2?</a:t>
            </a:r>
          </a:p>
        </p:txBody>
      </p:sp>
      <p:sp>
        <p:nvSpPr>
          <p:cNvPr id="40" name="Rectangle 39"/>
          <p:cNvSpPr/>
          <p:nvPr/>
        </p:nvSpPr>
        <p:spPr>
          <a:xfrm>
            <a:off x="7092377" y="1606354"/>
            <a:ext cx="1110608" cy="514908"/>
          </a:xfrm>
          <a:prstGeom prst="rect">
            <a:avLst/>
          </a:prstGeom>
        </p:spPr>
        <p:txBody>
          <a:bodyPr wrap="square">
            <a:spAutoFit/>
          </a:bodyPr>
          <a:lstStyle/>
          <a:p>
            <a:r>
              <a:rPr lang="en-AU" altLang="en-US" sz="2755" b="1">
                <a:solidFill>
                  <a:srgbClr val="009900"/>
                </a:solidFill>
                <a:latin typeface="Cambria" panose="02040503050406030204" pitchFamily="18" charset="0"/>
              </a:rPr>
              <a:t>Yes</a:t>
            </a:r>
          </a:p>
        </p:txBody>
      </p:sp>
      <p:sp>
        <p:nvSpPr>
          <p:cNvPr id="41" name="Rectangle 40"/>
          <p:cNvSpPr/>
          <p:nvPr/>
        </p:nvSpPr>
        <p:spPr>
          <a:xfrm>
            <a:off x="8744384" y="2933888"/>
            <a:ext cx="1110608" cy="514908"/>
          </a:xfrm>
          <a:prstGeom prst="rect">
            <a:avLst/>
          </a:prstGeom>
        </p:spPr>
        <p:txBody>
          <a:bodyPr wrap="square">
            <a:spAutoFit/>
          </a:bodyPr>
          <a:lstStyle/>
          <a:p>
            <a:r>
              <a:rPr lang="en-AU" altLang="en-US" sz="2755" b="1">
                <a:solidFill>
                  <a:srgbClr val="009900"/>
                </a:solidFill>
                <a:latin typeface="Cambria" panose="02040503050406030204" pitchFamily="18" charset="0"/>
              </a:rPr>
              <a:t>Yes</a:t>
            </a:r>
          </a:p>
        </p:txBody>
      </p:sp>
      <p:sp>
        <p:nvSpPr>
          <p:cNvPr id="42" name="Rectangle 41"/>
          <p:cNvSpPr/>
          <p:nvPr/>
        </p:nvSpPr>
        <p:spPr>
          <a:xfrm>
            <a:off x="7131646" y="2275562"/>
            <a:ext cx="1110608" cy="514908"/>
          </a:xfrm>
          <a:prstGeom prst="rect">
            <a:avLst/>
          </a:prstGeom>
        </p:spPr>
        <p:txBody>
          <a:bodyPr wrap="square">
            <a:spAutoFit/>
          </a:bodyPr>
          <a:lstStyle/>
          <a:p>
            <a:r>
              <a:rPr lang="en-AU" altLang="en-US" sz="2755" b="1">
                <a:solidFill>
                  <a:srgbClr val="FF0000"/>
                </a:solidFill>
                <a:latin typeface="Cambria" panose="02040503050406030204" pitchFamily="18" charset="0"/>
              </a:rPr>
              <a:t>No</a:t>
            </a:r>
          </a:p>
        </p:txBody>
      </p:sp>
    </p:spTree>
    <p:extLst>
      <p:ext uri="{BB962C8B-B14F-4D97-AF65-F5344CB8AC3E}">
        <p14:creationId xmlns:p14="http://schemas.microsoft.com/office/powerpoint/2010/main" val="135252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3551021-2CDF-4AE4-9412-4A96BEF062E6}"/>
              </a:ext>
            </a:extLst>
          </p:cNvPr>
          <p:cNvSpPr txBox="1"/>
          <p:nvPr/>
        </p:nvSpPr>
        <p:spPr>
          <a:xfrm>
            <a:off x="62414" y="1494219"/>
            <a:ext cx="2414817" cy="940257"/>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Top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3" name="TextBox 22">
            <a:extLst>
              <a:ext uri="{FF2B5EF4-FFF2-40B4-BE49-F238E27FC236}">
                <a16:creationId xmlns:a16="http://schemas.microsoft.com/office/drawing/2014/main" id="{A3551021-2CDF-4AE4-9412-4A96BEF062E6}"/>
              </a:ext>
            </a:extLst>
          </p:cNvPr>
          <p:cNvSpPr txBox="1"/>
          <p:nvPr/>
        </p:nvSpPr>
        <p:spPr>
          <a:xfrm>
            <a:off x="117406" y="5412398"/>
            <a:ext cx="1652347" cy="1362994"/>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Bottom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A Safety-Critical System</a:t>
            </a:r>
            <a:endParaRPr lang="en-US" sz="4330" dirty="0"/>
          </a:p>
        </p:txBody>
      </p:sp>
      <p:pic>
        <p:nvPicPr>
          <p:cNvPr id="10" name="Picture 7" descr="j0187423"/>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10126639" y="5266775"/>
            <a:ext cx="1727259" cy="17910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19718" y="5972656"/>
            <a:ext cx="3179556"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2" name="Rectangle 11"/>
          <p:cNvSpPr/>
          <p:nvPr/>
        </p:nvSpPr>
        <p:spPr>
          <a:xfrm rot="16200000">
            <a:off x="210907" y="3733906"/>
            <a:ext cx="4047561"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5" name="Rectangle 14"/>
          <p:cNvSpPr/>
          <p:nvPr/>
        </p:nvSpPr>
        <p:spPr>
          <a:xfrm>
            <a:off x="2449658" y="4542537"/>
            <a:ext cx="2749616" cy="42994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9" name="Oval 8"/>
          <p:cNvSpPr/>
          <p:nvPr/>
        </p:nvSpPr>
        <p:spPr>
          <a:xfrm>
            <a:off x="1269822" y="5972656"/>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8" name="Oval 17"/>
          <p:cNvSpPr/>
          <p:nvPr/>
        </p:nvSpPr>
        <p:spPr>
          <a:xfrm>
            <a:off x="1269822" y="3948875"/>
            <a:ext cx="499930" cy="42994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9" name="Oval 18"/>
          <p:cNvSpPr/>
          <p:nvPr/>
        </p:nvSpPr>
        <p:spPr>
          <a:xfrm>
            <a:off x="1324815" y="1924157"/>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0" name="TextBox 19">
            <a:extLst>
              <a:ext uri="{FF2B5EF4-FFF2-40B4-BE49-F238E27FC236}">
                <a16:creationId xmlns:a16="http://schemas.microsoft.com/office/drawing/2014/main" id="{A3551021-2CDF-4AE4-9412-4A96BEF062E6}"/>
              </a:ext>
            </a:extLst>
          </p:cNvPr>
          <p:cNvSpPr txBox="1"/>
          <p:nvPr/>
        </p:nvSpPr>
        <p:spPr>
          <a:xfrm>
            <a:off x="6011454" y="3387679"/>
            <a:ext cx="5577202"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DANGER: The motor cannot turn on below the Point-of-no-return.</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2" name="TextBox 21">
            <a:extLst>
              <a:ext uri="{FF2B5EF4-FFF2-40B4-BE49-F238E27FC236}">
                <a16:creationId xmlns:a16="http://schemas.microsoft.com/office/drawing/2014/main" id="{A3551021-2CDF-4AE4-9412-4A96BEF062E6}"/>
              </a:ext>
            </a:extLst>
          </p:cNvPr>
          <p:cNvSpPr txBox="1"/>
          <p:nvPr/>
        </p:nvSpPr>
        <p:spPr>
          <a:xfrm>
            <a:off x="0" y="3387679"/>
            <a:ext cx="2414817"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PONR sensor high</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3" name="Octagon 2"/>
          <p:cNvSpPr/>
          <p:nvPr/>
        </p:nvSpPr>
        <p:spPr>
          <a:xfrm>
            <a:off x="6289122" y="2247482"/>
            <a:ext cx="849881" cy="705881"/>
          </a:xfrm>
          <a:prstGeom prst="oct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6" name="TextBox 15">
            <a:extLst>
              <a:ext uri="{FF2B5EF4-FFF2-40B4-BE49-F238E27FC236}">
                <a16:creationId xmlns:a16="http://schemas.microsoft.com/office/drawing/2014/main" id="{A3551021-2CDF-4AE4-9412-4A96BEF062E6}"/>
              </a:ext>
            </a:extLst>
          </p:cNvPr>
          <p:cNvSpPr txBox="1"/>
          <p:nvPr/>
        </p:nvSpPr>
        <p:spPr>
          <a:xfrm>
            <a:off x="7286913" y="2310592"/>
            <a:ext cx="3903328"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user releases the button.</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Tree>
    <p:extLst>
      <p:ext uri="{BB962C8B-B14F-4D97-AF65-F5344CB8AC3E}">
        <p14:creationId xmlns:p14="http://schemas.microsoft.com/office/powerpoint/2010/main" val="150525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55112E-17 4.07407E-6 L -0.00286 0.1493 " pathEditMode="relative" rAng="0" ptsTypes="AA">
                                      <p:cBhvr>
                                        <p:cTn id="6" dur="2000" fill="hold"/>
                                        <p:tgtEl>
                                          <p:spTgt spid="15"/>
                                        </p:tgtEl>
                                        <p:attrNameLst>
                                          <p:attrName>ppt_x</p:attrName>
                                          <p:attrName>ppt_y</p:attrName>
                                        </p:attrNameLst>
                                      </p:cBhvr>
                                      <p:rCtr x="-143" y="74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3551021-2CDF-4AE4-9412-4A96BEF062E6}"/>
              </a:ext>
            </a:extLst>
          </p:cNvPr>
          <p:cNvSpPr txBox="1"/>
          <p:nvPr/>
        </p:nvSpPr>
        <p:spPr>
          <a:xfrm>
            <a:off x="62414" y="1494219"/>
            <a:ext cx="2414817" cy="940257"/>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Top sensor low</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3" name="TextBox 22">
            <a:extLst>
              <a:ext uri="{FF2B5EF4-FFF2-40B4-BE49-F238E27FC236}">
                <a16:creationId xmlns:a16="http://schemas.microsoft.com/office/drawing/2014/main" id="{A3551021-2CDF-4AE4-9412-4A96BEF062E6}"/>
              </a:ext>
            </a:extLst>
          </p:cNvPr>
          <p:cNvSpPr txBox="1"/>
          <p:nvPr/>
        </p:nvSpPr>
        <p:spPr>
          <a:xfrm>
            <a:off x="117406" y="5412398"/>
            <a:ext cx="1652347" cy="1362994"/>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Bottom sensor high</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A Safety-Critical System</a:t>
            </a:r>
            <a:endParaRPr lang="en-US" sz="4330" dirty="0"/>
          </a:p>
        </p:txBody>
      </p:sp>
      <p:pic>
        <p:nvPicPr>
          <p:cNvPr id="10" name="Picture 7" descr="j0187423"/>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10126639" y="5266775"/>
            <a:ext cx="1727259" cy="17910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19718" y="5972656"/>
            <a:ext cx="3179556"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2" name="Rectangle 11"/>
          <p:cNvSpPr/>
          <p:nvPr/>
        </p:nvSpPr>
        <p:spPr>
          <a:xfrm rot="16200000">
            <a:off x="210907" y="3733906"/>
            <a:ext cx="4047561" cy="4299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5" name="Rectangle 14"/>
          <p:cNvSpPr/>
          <p:nvPr/>
        </p:nvSpPr>
        <p:spPr>
          <a:xfrm>
            <a:off x="2449658" y="5542247"/>
            <a:ext cx="2749616" cy="42994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9" name="Oval 8"/>
          <p:cNvSpPr/>
          <p:nvPr/>
        </p:nvSpPr>
        <p:spPr>
          <a:xfrm>
            <a:off x="1269822" y="5972656"/>
            <a:ext cx="499930" cy="42994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8" name="Oval 17"/>
          <p:cNvSpPr/>
          <p:nvPr/>
        </p:nvSpPr>
        <p:spPr>
          <a:xfrm>
            <a:off x="1269822" y="3948875"/>
            <a:ext cx="499930" cy="42994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9" name="Oval 18"/>
          <p:cNvSpPr/>
          <p:nvPr/>
        </p:nvSpPr>
        <p:spPr>
          <a:xfrm>
            <a:off x="1324815" y="1924157"/>
            <a:ext cx="499930" cy="42994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0" name="TextBox 19">
            <a:extLst>
              <a:ext uri="{FF2B5EF4-FFF2-40B4-BE49-F238E27FC236}">
                <a16:creationId xmlns:a16="http://schemas.microsoft.com/office/drawing/2014/main" id="{A3551021-2CDF-4AE4-9412-4A96BEF062E6}"/>
              </a:ext>
            </a:extLst>
          </p:cNvPr>
          <p:cNvSpPr txBox="1"/>
          <p:nvPr/>
        </p:nvSpPr>
        <p:spPr>
          <a:xfrm>
            <a:off x="6011454" y="3387679"/>
            <a:ext cx="5577202"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plunger reaches the bottom and immediately starts rising again.</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22" name="TextBox 21">
            <a:extLst>
              <a:ext uri="{FF2B5EF4-FFF2-40B4-BE49-F238E27FC236}">
                <a16:creationId xmlns:a16="http://schemas.microsoft.com/office/drawing/2014/main" id="{A3551021-2CDF-4AE4-9412-4A96BEF062E6}"/>
              </a:ext>
            </a:extLst>
          </p:cNvPr>
          <p:cNvSpPr txBox="1"/>
          <p:nvPr/>
        </p:nvSpPr>
        <p:spPr>
          <a:xfrm>
            <a:off x="0" y="3387679"/>
            <a:ext cx="2414817"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PONR sensor high</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3" name="Octagon 2"/>
          <p:cNvSpPr/>
          <p:nvPr/>
        </p:nvSpPr>
        <p:spPr>
          <a:xfrm>
            <a:off x="6289122" y="2247482"/>
            <a:ext cx="849881" cy="705881"/>
          </a:xfrm>
          <a:prstGeom prst="oct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6" name="TextBox 15">
            <a:extLst>
              <a:ext uri="{FF2B5EF4-FFF2-40B4-BE49-F238E27FC236}">
                <a16:creationId xmlns:a16="http://schemas.microsoft.com/office/drawing/2014/main" id="{A3551021-2CDF-4AE4-9412-4A96BEF062E6}"/>
              </a:ext>
            </a:extLst>
          </p:cNvPr>
          <p:cNvSpPr txBox="1"/>
          <p:nvPr/>
        </p:nvSpPr>
        <p:spPr>
          <a:xfrm>
            <a:off x="7286913" y="2310592"/>
            <a:ext cx="3903328" cy="938951"/>
          </a:xfrm>
          <a:prstGeom prst="rect">
            <a:avLst/>
          </a:prstGeom>
          <a:noFill/>
        </p:spPr>
        <p:txBody>
          <a:bodyPr wrap="square" rtlCol="0">
            <a:spAutoFit/>
          </a:bodyPr>
          <a:lstStyle/>
          <a:p>
            <a:r>
              <a:rPr lang="en-US" sz="2755">
                <a:latin typeface="Cambria" panose="02040503050406030204" pitchFamily="18" charset="0"/>
                <a:ea typeface="Microsoft Himalaya" panose="01010100010101010101" pitchFamily="2" charset="0"/>
                <a:cs typeface="Times New Roman" panose="02020603050405020304" pitchFamily="18" charset="0"/>
              </a:rPr>
              <a:t>The user releases the button.</a:t>
            </a:r>
            <a:endParaRPr lang="en-US" sz="2755" dirty="0">
              <a:latin typeface="Cambria" panose="02040503050406030204" pitchFamily="18" charset="0"/>
              <a:ea typeface="Microsoft Himalaya" panose="01010100010101010101" pitchFamily="2" charset="0"/>
              <a:cs typeface="Times New Roman" panose="02020603050405020304" pitchFamily="18" charset="0"/>
            </a:endParaRPr>
          </a:p>
        </p:txBody>
      </p:sp>
    </p:spTree>
    <p:extLst>
      <p:ext uri="{BB962C8B-B14F-4D97-AF65-F5344CB8AC3E}">
        <p14:creationId xmlns:p14="http://schemas.microsoft.com/office/powerpoint/2010/main" val="8997134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dirty="0">
                <a:solidFill>
                  <a:schemeClr val="accent1">
                    <a:lumMod val="75000"/>
                  </a:schemeClr>
                </a:solidFill>
                <a:latin typeface="Tw Cen MT Condensed" panose="020B0606020104020203" pitchFamily="34" charset="0"/>
              </a:rPr>
              <a:t>The System</a:t>
            </a:r>
            <a:endParaRPr lang="en-US" sz="4330" dirty="0"/>
          </a:p>
        </p:txBody>
      </p:sp>
      <p:sp>
        <p:nvSpPr>
          <p:cNvPr id="4" name="Rectangle 3"/>
          <p:cNvSpPr/>
          <p:nvPr/>
        </p:nvSpPr>
        <p:spPr>
          <a:xfrm>
            <a:off x="1262388" y="3368815"/>
            <a:ext cx="2711159" cy="116522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149" dirty="0">
                <a:solidFill>
                  <a:schemeClr val="tx1"/>
                </a:solidFill>
              </a:rPr>
              <a:t>Controller</a:t>
            </a:r>
            <a:endParaRPr lang="en-GB" sz="3149" dirty="0">
              <a:solidFill>
                <a:schemeClr val="tx1"/>
              </a:solidFill>
            </a:endParaRPr>
          </a:p>
        </p:txBody>
      </p:sp>
      <p:sp>
        <p:nvSpPr>
          <p:cNvPr id="6" name="Rectangle 5"/>
          <p:cNvSpPr/>
          <p:nvPr/>
        </p:nvSpPr>
        <p:spPr>
          <a:xfrm>
            <a:off x="5069755" y="3695861"/>
            <a:ext cx="2711159" cy="116522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149" dirty="0">
                <a:solidFill>
                  <a:schemeClr val="tx1"/>
                </a:solidFill>
              </a:rPr>
              <a:t>PONR sensor</a:t>
            </a:r>
            <a:endParaRPr lang="en-GB" sz="3149" dirty="0">
              <a:solidFill>
                <a:schemeClr val="tx1"/>
              </a:solidFill>
            </a:endParaRPr>
          </a:p>
        </p:txBody>
      </p:sp>
      <p:sp>
        <p:nvSpPr>
          <p:cNvPr id="7" name="Rectangle 6"/>
          <p:cNvSpPr/>
          <p:nvPr/>
        </p:nvSpPr>
        <p:spPr>
          <a:xfrm>
            <a:off x="9241017" y="3420723"/>
            <a:ext cx="2711159" cy="116522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149" dirty="0">
                <a:solidFill>
                  <a:schemeClr val="tx1"/>
                </a:solidFill>
              </a:rPr>
              <a:t>Top sensor</a:t>
            </a:r>
            <a:endParaRPr lang="en-GB" sz="3149" dirty="0">
              <a:solidFill>
                <a:schemeClr val="tx1"/>
              </a:solidFill>
            </a:endParaRPr>
          </a:p>
        </p:txBody>
      </p:sp>
      <p:sp>
        <p:nvSpPr>
          <p:cNvPr id="8" name="Rectangle 7"/>
          <p:cNvSpPr/>
          <p:nvPr/>
        </p:nvSpPr>
        <p:spPr>
          <a:xfrm>
            <a:off x="6813902" y="4962891"/>
            <a:ext cx="2711159" cy="116522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149" dirty="0">
                <a:solidFill>
                  <a:schemeClr val="tx1"/>
                </a:solidFill>
              </a:rPr>
              <a:t>Bottom sensor</a:t>
            </a:r>
            <a:endParaRPr lang="en-GB" sz="3149" dirty="0">
              <a:solidFill>
                <a:schemeClr val="tx1"/>
              </a:solidFill>
            </a:endParaRPr>
          </a:p>
        </p:txBody>
      </p:sp>
      <p:sp>
        <p:nvSpPr>
          <p:cNvPr id="9" name="Rectangle 8"/>
          <p:cNvSpPr/>
          <p:nvPr/>
        </p:nvSpPr>
        <p:spPr>
          <a:xfrm>
            <a:off x="6402953" y="1765335"/>
            <a:ext cx="2711159" cy="116522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149" dirty="0">
                <a:solidFill>
                  <a:schemeClr val="tx1"/>
                </a:solidFill>
              </a:rPr>
              <a:t>Plunger</a:t>
            </a:r>
            <a:endParaRPr lang="en-GB" sz="3149" dirty="0">
              <a:solidFill>
                <a:schemeClr val="tx1"/>
              </a:solidFill>
            </a:endParaRPr>
          </a:p>
        </p:txBody>
      </p:sp>
      <p:sp>
        <p:nvSpPr>
          <p:cNvPr id="10" name="Rectangle 9"/>
          <p:cNvSpPr/>
          <p:nvPr/>
        </p:nvSpPr>
        <p:spPr>
          <a:xfrm>
            <a:off x="467243" y="4962891"/>
            <a:ext cx="2711159" cy="116522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149" dirty="0">
                <a:solidFill>
                  <a:schemeClr val="tx1"/>
                </a:solidFill>
              </a:rPr>
              <a:t>Button</a:t>
            </a:r>
            <a:endParaRPr lang="en-GB" sz="3149" dirty="0">
              <a:solidFill>
                <a:schemeClr val="tx1"/>
              </a:solidFill>
            </a:endParaRPr>
          </a:p>
        </p:txBody>
      </p:sp>
      <p:sp>
        <p:nvSpPr>
          <p:cNvPr id="11" name="Rectangle 10"/>
          <p:cNvSpPr/>
          <p:nvPr/>
        </p:nvSpPr>
        <p:spPr>
          <a:xfrm>
            <a:off x="1822823" y="1610910"/>
            <a:ext cx="2711159" cy="116522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149" dirty="0">
                <a:solidFill>
                  <a:schemeClr val="tx1"/>
                </a:solidFill>
              </a:rPr>
              <a:t>Motor</a:t>
            </a:r>
            <a:endParaRPr lang="en-GB" sz="3149" dirty="0">
              <a:solidFill>
                <a:schemeClr val="tx1"/>
              </a:solidFill>
            </a:endParaRPr>
          </a:p>
        </p:txBody>
      </p:sp>
      <p:sp>
        <p:nvSpPr>
          <p:cNvPr id="5" name="Right Arrow 4"/>
          <p:cNvSpPr/>
          <p:nvPr/>
        </p:nvSpPr>
        <p:spPr>
          <a:xfrm>
            <a:off x="4533982" y="1905099"/>
            <a:ext cx="1788212" cy="28842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3" name="Right Arrow 12"/>
          <p:cNvSpPr/>
          <p:nvPr/>
        </p:nvSpPr>
        <p:spPr>
          <a:xfrm rot="16200000">
            <a:off x="2717143" y="2907554"/>
            <a:ext cx="634101" cy="288421"/>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4" name="Right Arrow 13"/>
          <p:cNvSpPr/>
          <p:nvPr/>
        </p:nvSpPr>
        <p:spPr>
          <a:xfrm rot="10962051">
            <a:off x="3979720" y="3859125"/>
            <a:ext cx="1118978" cy="28842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5" name="Rectangle 14"/>
          <p:cNvSpPr/>
          <p:nvPr/>
        </p:nvSpPr>
        <p:spPr>
          <a:xfrm>
            <a:off x="3896558" y="5477962"/>
            <a:ext cx="2711159" cy="116522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149" dirty="0">
                <a:solidFill>
                  <a:schemeClr val="tx1"/>
                </a:solidFill>
              </a:rPr>
              <a:t>Operator</a:t>
            </a:r>
            <a:endParaRPr lang="en-GB" sz="3149" dirty="0">
              <a:solidFill>
                <a:schemeClr val="tx1"/>
              </a:solidFill>
            </a:endParaRPr>
          </a:p>
        </p:txBody>
      </p:sp>
      <p:sp>
        <p:nvSpPr>
          <p:cNvPr id="19" name="Right Arrow 18"/>
          <p:cNvSpPr/>
          <p:nvPr/>
        </p:nvSpPr>
        <p:spPr>
          <a:xfrm rot="11711343">
            <a:off x="3008790" y="5574861"/>
            <a:ext cx="865094" cy="288421"/>
          </a:xfrm>
          <a:prstGeom prst="rightArrow">
            <a:avLst/>
          </a:prstGeom>
          <a:solidFill>
            <a:srgbClr val="005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0" name="Right Arrow 19"/>
          <p:cNvSpPr/>
          <p:nvPr/>
        </p:nvSpPr>
        <p:spPr>
          <a:xfrm rot="16200000">
            <a:off x="2267828" y="4604253"/>
            <a:ext cx="469960" cy="28842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2" name="Right Arrow 21"/>
          <p:cNvSpPr/>
          <p:nvPr/>
        </p:nvSpPr>
        <p:spPr>
          <a:xfrm rot="11650924">
            <a:off x="3952791" y="4812495"/>
            <a:ext cx="2945354" cy="28842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23" name="Right Arrow 22"/>
          <p:cNvSpPr/>
          <p:nvPr/>
        </p:nvSpPr>
        <p:spPr>
          <a:xfrm rot="10800000">
            <a:off x="3973546" y="3419258"/>
            <a:ext cx="5267471" cy="28842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6" name="Right Arrow 15"/>
          <p:cNvSpPr/>
          <p:nvPr/>
        </p:nvSpPr>
        <p:spPr>
          <a:xfrm rot="7827983">
            <a:off x="6607433" y="3251654"/>
            <a:ext cx="1131105" cy="288421"/>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7" name="Right Arrow 16"/>
          <p:cNvSpPr/>
          <p:nvPr/>
        </p:nvSpPr>
        <p:spPr>
          <a:xfrm rot="2182160">
            <a:off x="8724780" y="3010201"/>
            <a:ext cx="836491" cy="296591"/>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
        <p:nvSpPr>
          <p:cNvPr id="18" name="Right Arrow 17"/>
          <p:cNvSpPr/>
          <p:nvPr/>
        </p:nvSpPr>
        <p:spPr>
          <a:xfrm rot="5400000">
            <a:off x="7184575" y="3764935"/>
            <a:ext cx="2107491" cy="288421"/>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71"/>
          </a:p>
        </p:txBody>
      </p:sp>
    </p:spTree>
    <p:extLst>
      <p:ext uri="{BB962C8B-B14F-4D97-AF65-F5344CB8AC3E}">
        <p14:creationId xmlns:p14="http://schemas.microsoft.com/office/powerpoint/2010/main" val="10867512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dirty="0">
                <a:solidFill>
                  <a:schemeClr val="accent1">
                    <a:lumMod val="75000"/>
                  </a:schemeClr>
                </a:solidFill>
                <a:latin typeface="Tw Cen MT Condensed" panose="020B0606020104020203" pitchFamily="34" charset="0"/>
              </a:rPr>
              <a:t>Communicating by Message-Passing</a:t>
            </a:r>
            <a:endParaRPr lang="en-US" sz="4330" dirty="0"/>
          </a:p>
        </p:txBody>
      </p:sp>
      <p:sp>
        <p:nvSpPr>
          <p:cNvPr id="4" name="Rectangle 3"/>
          <p:cNvSpPr/>
          <p:nvPr/>
        </p:nvSpPr>
        <p:spPr>
          <a:xfrm>
            <a:off x="692212" y="1858952"/>
            <a:ext cx="9437144" cy="938951"/>
          </a:xfrm>
          <a:prstGeom prst="rect">
            <a:avLst/>
          </a:prstGeom>
        </p:spPr>
        <p:txBody>
          <a:bodyPr wrap="square">
            <a:spAutoFit/>
          </a:bodyPr>
          <a:lstStyle/>
          <a:p>
            <a:r>
              <a:rPr lang="en-AU" altLang="en-US" sz="2755" dirty="0">
                <a:latin typeface="Cambria" panose="02040503050406030204" pitchFamily="18" charset="0"/>
              </a:rPr>
              <a:t>Concurrent processes can communicate by </a:t>
            </a:r>
            <a:r>
              <a:rPr lang="en-AU" altLang="en-US" sz="2755" b="1" dirty="0">
                <a:latin typeface="Cambria" panose="02040503050406030204" pitchFamily="18" charset="0"/>
              </a:rPr>
              <a:t>shared-variable</a:t>
            </a:r>
            <a:r>
              <a:rPr lang="en-AU" altLang="en-US" sz="2755" dirty="0">
                <a:latin typeface="Cambria" panose="02040503050406030204" pitchFamily="18" charset="0"/>
              </a:rPr>
              <a:t> or </a:t>
            </a:r>
            <a:r>
              <a:rPr lang="en-AU" altLang="en-US" sz="2755" b="1" dirty="0">
                <a:latin typeface="Cambria" panose="02040503050406030204" pitchFamily="18" charset="0"/>
              </a:rPr>
              <a:t>message passing</a:t>
            </a:r>
            <a:r>
              <a:rPr lang="en-AU" altLang="en-US" sz="2755" dirty="0">
                <a:latin typeface="Cambria" panose="02040503050406030204" pitchFamily="18" charset="0"/>
              </a:rPr>
              <a:t>.</a:t>
            </a:r>
          </a:p>
        </p:txBody>
      </p:sp>
      <p:sp>
        <p:nvSpPr>
          <p:cNvPr id="5" name="Rectangle 4"/>
          <p:cNvSpPr/>
          <p:nvPr/>
        </p:nvSpPr>
        <p:spPr>
          <a:xfrm>
            <a:off x="692212" y="2943417"/>
            <a:ext cx="9437144" cy="514908"/>
          </a:xfrm>
          <a:prstGeom prst="rect">
            <a:avLst/>
          </a:prstGeom>
        </p:spPr>
        <p:txBody>
          <a:bodyPr wrap="square">
            <a:spAutoFit/>
          </a:bodyPr>
          <a:lstStyle/>
          <a:p>
            <a:r>
              <a:rPr lang="en-AU" altLang="en-US" sz="2755" dirty="0">
                <a:latin typeface="Cambria" panose="02040503050406030204" pitchFamily="18" charset="0"/>
              </a:rPr>
              <a:t>The plunger falls below the PONR.</a:t>
            </a:r>
          </a:p>
        </p:txBody>
      </p:sp>
      <p:sp>
        <p:nvSpPr>
          <p:cNvPr id="6" name="Rectangle 5"/>
          <p:cNvSpPr/>
          <p:nvPr/>
        </p:nvSpPr>
        <p:spPr>
          <a:xfrm>
            <a:off x="692212" y="3458325"/>
            <a:ext cx="9437144" cy="1362994"/>
          </a:xfrm>
          <a:prstGeom prst="rect">
            <a:avLst/>
          </a:prstGeom>
        </p:spPr>
        <p:txBody>
          <a:bodyPr wrap="square">
            <a:spAutoFit/>
          </a:bodyPr>
          <a:lstStyle/>
          <a:p>
            <a:r>
              <a:rPr lang="en-AU" altLang="en-US" sz="2755" dirty="0">
                <a:latin typeface="Cambria" panose="02040503050406030204" pitchFamily="18" charset="0"/>
              </a:rPr>
              <a:t>The PONR sensor detects this and changes to the high state (modelled by the plunger sending a message out to the PONR sensor).</a:t>
            </a:r>
          </a:p>
        </p:txBody>
      </p:sp>
      <p:sp>
        <p:nvSpPr>
          <p:cNvPr id="7" name="Rectangle 6"/>
          <p:cNvSpPr/>
          <p:nvPr/>
        </p:nvSpPr>
        <p:spPr>
          <a:xfrm>
            <a:off x="692212" y="4864863"/>
            <a:ext cx="9437144" cy="514908"/>
          </a:xfrm>
          <a:prstGeom prst="rect">
            <a:avLst/>
          </a:prstGeom>
        </p:spPr>
        <p:txBody>
          <a:bodyPr wrap="square">
            <a:spAutoFit/>
          </a:bodyPr>
          <a:lstStyle/>
          <a:p>
            <a:r>
              <a:rPr lang="en-AU" altLang="en-US" sz="2755" dirty="0">
                <a:latin typeface="Cambria" panose="02040503050406030204" pitchFamily="18" charset="0"/>
              </a:rPr>
              <a:t>The PONR sensor sends a message to the controller.</a:t>
            </a:r>
          </a:p>
        </p:txBody>
      </p:sp>
    </p:spTree>
    <p:extLst>
      <p:ext uri="{BB962C8B-B14F-4D97-AF65-F5344CB8AC3E}">
        <p14:creationId xmlns:p14="http://schemas.microsoft.com/office/powerpoint/2010/main" val="40680136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dirty="0">
                <a:solidFill>
                  <a:schemeClr val="accent1">
                    <a:lumMod val="75000"/>
                  </a:schemeClr>
                </a:solidFill>
                <a:latin typeface="Tw Cen MT Condensed" panose="020B0606020104020203" pitchFamily="34" charset="0"/>
              </a:rPr>
              <a:t>Example Trace</a:t>
            </a:r>
            <a:endParaRPr lang="en-US" sz="4330" dirty="0"/>
          </a:p>
        </p:txBody>
      </p:sp>
      <p:sp>
        <p:nvSpPr>
          <p:cNvPr id="4" name="Rectangle 3"/>
          <p:cNvSpPr/>
          <p:nvPr/>
        </p:nvSpPr>
        <p:spPr>
          <a:xfrm>
            <a:off x="692211" y="1858952"/>
            <a:ext cx="10671587" cy="4755332"/>
          </a:xfrm>
          <a:prstGeom prst="rect">
            <a:avLst/>
          </a:prstGeom>
        </p:spPr>
        <p:txBody>
          <a:bodyPr wrap="square">
            <a:spAutoFit/>
          </a:bodyPr>
          <a:lstStyle/>
          <a:p>
            <a:r>
              <a:rPr lang="en-AU" altLang="en-US" sz="2755" dirty="0">
                <a:latin typeface="Cambria" panose="02040503050406030204" pitchFamily="18" charset="0"/>
              </a:rPr>
              <a:t>Example trace:</a:t>
            </a:r>
          </a:p>
          <a:p>
            <a:r>
              <a:rPr lang="en-AU" altLang="en-US" sz="2755" dirty="0">
                <a:latin typeface="Cambria" panose="02040503050406030204" pitchFamily="18" charset="0"/>
              </a:rPr>
              <a:t>Plunger = falling </a:t>
            </a:r>
          </a:p>
          <a:p>
            <a:r>
              <a:rPr lang="en-AU" altLang="en-US" sz="2755" dirty="0">
                <a:latin typeface="Cambria" panose="02040503050406030204" pitchFamily="18" charset="0"/>
              </a:rPr>
              <a:t>Plunger = </a:t>
            </a:r>
            <a:r>
              <a:rPr lang="en-AU" altLang="en-US" sz="2755" dirty="0" err="1">
                <a:latin typeface="Cambria" panose="02040503050406030204" pitchFamily="18" charset="0"/>
              </a:rPr>
              <a:t>atBottom</a:t>
            </a:r>
            <a:endParaRPr lang="en-AU" altLang="en-US" sz="2755" dirty="0">
              <a:latin typeface="Cambria" panose="02040503050406030204" pitchFamily="18" charset="0"/>
            </a:endParaRPr>
          </a:p>
          <a:p>
            <a:r>
              <a:rPr lang="en-AU" altLang="en-US" sz="2755" dirty="0" err="1">
                <a:latin typeface="Cambria" panose="02040503050406030204" pitchFamily="18" charset="0"/>
              </a:rPr>
              <a:t>BottomSensor</a:t>
            </a:r>
            <a:r>
              <a:rPr lang="en-AU" altLang="en-US" sz="2755" dirty="0">
                <a:latin typeface="Cambria" panose="02040503050406030204" pitchFamily="18" charset="0"/>
              </a:rPr>
              <a:t> = high</a:t>
            </a:r>
          </a:p>
          <a:p>
            <a:r>
              <a:rPr lang="en-AU" altLang="en-US" sz="2755" dirty="0">
                <a:latin typeface="Cambria" panose="02040503050406030204" pitchFamily="18" charset="0"/>
              </a:rPr>
              <a:t>Controller reads </a:t>
            </a:r>
            <a:r>
              <a:rPr lang="en-AU" altLang="en-US" sz="2755" dirty="0" err="1">
                <a:latin typeface="Cambria" panose="02040503050406030204" pitchFamily="18" charset="0"/>
              </a:rPr>
              <a:t>BottomSensor</a:t>
            </a:r>
            <a:endParaRPr lang="en-AU" altLang="en-US" sz="2755" dirty="0">
              <a:latin typeface="Cambria" panose="02040503050406030204" pitchFamily="18" charset="0"/>
            </a:endParaRPr>
          </a:p>
          <a:p>
            <a:r>
              <a:rPr lang="en-AU" altLang="en-US" sz="2755" dirty="0">
                <a:latin typeface="Cambria" panose="02040503050406030204" pitchFamily="18" charset="0"/>
              </a:rPr>
              <a:t>Controller sends out </a:t>
            </a:r>
            <a:r>
              <a:rPr lang="en-AU" altLang="en-US" sz="2755" dirty="0" err="1">
                <a:latin typeface="Cambria" panose="02040503050406030204" pitchFamily="18" charset="0"/>
              </a:rPr>
              <a:t>TurnOn</a:t>
            </a:r>
            <a:r>
              <a:rPr lang="en-AU" altLang="en-US" sz="2755" dirty="0">
                <a:latin typeface="Cambria" panose="02040503050406030204" pitchFamily="18" charset="0"/>
              </a:rPr>
              <a:t> message to the motor</a:t>
            </a:r>
          </a:p>
          <a:p>
            <a:r>
              <a:rPr lang="en-AU" altLang="en-US" sz="2755" dirty="0">
                <a:latin typeface="Cambria" panose="02040503050406030204" pitchFamily="18" charset="0"/>
              </a:rPr>
              <a:t>Motor = on</a:t>
            </a:r>
          </a:p>
          <a:p>
            <a:r>
              <a:rPr lang="en-AU" altLang="en-US" sz="2755" dirty="0">
                <a:latin typeface="Cambria" panose="02040503050406030204" pitchFamily="18" charset="0"/>
              </a:rPr>
              <a:t>Plunger = </a:t>
            </a:r>
            <a:r>
              <a:rPr lang="en-AU" altLang="en-US" sz="2755" dirty="0" err="1">
                <a:latin typeface="Cambria" panose="02040503050406030204" pitchFamily="18" charset="0"/>
              </a:rPr>
              <a:t>risingBelowPONR</a:t>
            </a:r>
            <a:endParaRPr lang="en-AU" altLang="en-US" sz="2755" dirty="0">
              <a:latin typeface="Cambria" panose="02040503050406030204" pitchFamily="18" charset="0"/>
            </a:endParaRPr>
          </a:p>
          <a:p>
            <a:r>
              <a:rPr lang="en-AU" altLang="en-US" sz="2755" dirty="0" err="1">
                <a:latin typeface="Cambria" panose="02040503050406030204" pitchFamily="18" charset="0"/>
              </a:rPr>
              <a:t>BottomSensor</a:t>
            </a:r>
            <a:r>
              <a:rPr lang="en-AU" altLang="en-US" sz="2755" dirty="0">
                <a:latin typeface="Cambria" panose="02040503050406030204" pitchFamily="18" charset="0"/>
              </a:rPr>
              <a:t> = low</a:t>
            </a:r>
          </a:p>
          <a:p>
            <a:r>
              <a:rPr lang="en-AU" altLang="en-US" sz="2755" dirty="0">
                <a:latin typeface="Cambria" panose="02040503050406030204" pitchFamily="18" charset="0"/>
              </a:rPr>
              <a:t>Plunger = </a:t>
            </a:r>
            <a:r>
              <a:rPr lang="en-AU" altLang="en-US" sz="2755" dirty="0" err="1">
                <a:latin typeface="Cambria" panose="02040503050406030204" pitchFamily="18" charset="0"/>
              </a:rPr>
              <a:t>risingAbovePONR</a:t>
            </a:r>
            <a:endParaRPr lang="en-AU" altLang="en-US" sz="2755" dirty="0">
              <a:latin typeface="Cambria" panose="02040503050406030204" pitchFamily="18" charset="0"/>
            </a:endParaRPr>
          </a:p>
          <a:p>
            <a:r>
              <a:rPr lang="en-AU" altLang="en-US" sz="2755" dirty="0" err="1">
                <a:latin typeface="Cambria" panose="02040503050406030204" pitchFamily="18" charset="0"/>
              </a:rPr>
              <a:t>PONRSensor</a:t>
            </a:r>
            <a:r>
              <a:rPr lang="en-AU" altLang="en-US" sz="2755" dirty="0">
                <a:latin typeface="Cambria" panose="02040503050406030204" pitchFamily="18" charset="0"/>
              </a:rPr>
              <a:t> = low</a:t>
            </a:r>
          </a:p>
        </p:txBody>
      </p:sp>
    </p:spTree>
    <p:extLst>
      <p:ext uri="{BB962C8B-B14F-4D97-AF65-F5344CB8AC3E}">
        <p14:creationId xmlns:p14="http://schemas.microsoft.com/office/powerpoint/2010/main" val="30478054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Model checking</a:t>
            </a:r>
            <a:endParaRPr lang="en-US" sz="4330"/>
          </a:p>
        </p:txBody>
      </p:sp>
      <p:pic>
        <p:nvPicPr>
          <p:cNvPr id="13" name="Picture 37" descr="gears8">
            <a:extLst>
              <a:ext uri="{FF2B5EF4-FFF2-40B4-BE49-F238E27FC236}">
                <a16:creationId xmlns:a16="http://schemas.microsoft.com/office/drawing/2014/main" id="{5E56002E-C783-43BB-9F0E-B942DA97C39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38098" y="4117471"/>
            <a:ext cx="1974881" cy="1176343"/>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3">
            <a:extLst>
              <a:ext uri="{FF2B5EF4-FFF2-40B4-BE49-F238E27FC236}">
                <a16:creationId xmlns:a16="http://schemas.microsoft.com/office/drawing/2014/main" id="{3F7EE06D-3C48-4315-8CCA-4D9D0CDD6043}"/>
              </a:ext>
            </a:extLst>
          </p:cNvPr>
          <p:cNvSpPr txBox="1">
            <a:spLocks noChangeArrowheads="1"/>
          </p:cNvSpPr>
          <p:nvPr/>
        </p:nvSpPr>
        <p:spPr bwMode="auto">
          <a:xfrm>
            <a:off x="1549845" y="2045886"/>
            <a:ext cx="1701325" cy="1209206"/>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de-DE" altLang="en-US" sz="1771"/>
          </a:p>
          <a:p>
            <a:pPr algn="l"/>
            <a:endParaRPr lang="de-DE" altLang="en-US" sz="1771"/>
          </a:p>
          <a:p>
            <a:pPr algn="l"/>
            <a:endParaRPr lang="de-DE" altLang="en-US" sz="1771"/>
          </a:p>
          <a:p>
            <a:pPr algn="l"/>
            <a:endParaRPr lang="en-AU" altLang="en-US" sz="1771"/>
          </a:p>
        </p:txBody>
      </p:sp>
      <p:sp>
        <p:nvSpPr>
          <p:cNvPr id="46" name="Rectangle 28">
            <a:extLst>
              <a:ext uri="{FF2B5EF4-FFF2-40B4-BE49-F238E27FC236}">
                <a16:creationId xmlns:a16="http://schemas.microsoft.com/office/drawing/2014/main" id="{53E84CA7-7BCA-428B-9549-03E076C16399}"/>
              </a:ext>
            </a:extLst>
          </p:cNvPr>
          <p:cNvSpPr>
            <a:spLocks noChangeArrowheads="1"/>
          </p:cNvSpPr>
          <p:nvPr/>
        </p:nvSpPr>
        <p:spPr bwMode="auto">
          <a:xfrm>
            <a:off x="6413391" y="4206522"/>
            <a:ext cx="1688666" cy="10838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771"/>
          </a:p>
        </p:txBody>
      </p:sp>
      <p:sp>
        <p:nvSpPr>
          <p:cNvPr id="47" name="Text Box 30">
            <a:extLst>
              <a:ext uri="{FF2B5EF4-FFF2-40B4-BE49-F238E27FC236}">
                <a16:creationId xmlns:a16="http://schemas.microsoft.com/office/drawing/2014/main" id="{08DE920D-F1D0-414C-841A-6BA22BC1D493}"/>
              </a:ext>
            </a:extLst>
          </p:cNvPr>
          <p:cNvSpPr txBox="1">
            <a:spLocks noChangeArrowheads="1"/>
          </p:cNvSpPr>
          <p:nvPr/>
        </p:nvSpPr>
        <p:spPr bwMode="auto">
          <a:xfrm>
            <a:off x="1620149" y="2258356"/>
            <a:ext cx="1559157" cy="82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AU" altLang="en-US" sz="394" b="1"/>
              <a:t>Th1: Uncommanded closing:  Plunger should not start falling without the operator pressing the button.</a:t>
            </a:r>
          </a:p>
          <a:p>
            <a:pPr algn="l"/>
            <a:endParaRPr lang="en-AU" altLang="en-US" sz="394" b="1"/>
          </a:p>
          <a:p>
            <a:pPr algn="l"/>
            <a:r>
              <a:rPr lang="en-AU" altLang="en-US" sz="394" b="1"/>
              <a:t>Th2: Motor on below PONR:  The motor should not turn on when the plunger is falling below the PONR.</a:t>
            </a:r>
          </a:p>
          <a:p>
            <a:pPr algn="l"/>
            <a:r>
              <a:rPr lang="en-AU" altLang="en-US" sz="394" b="1"/>
              <a:t>  </a:t>
            </a:r>
          </a:p>
          <a:p>
            <a:pPr algn="l"/>
            <a:r>
              <a:rPr lang="en-AU" altLang="en-US" sz="394" b="1"/>
              <a:t>Th3: Loss of abort:  If the plunger is falling above the PONR and the operator releases the button, the motor should turn on.</a:t>
            </a:r>
          </a:p>
          <a:p>
            <a:pPr algn="l"/>
            <a:endParaRPr lang="en-AU" altLang="en-US" sz="394" b="1"/>
          </a:p>
          <a:p>
            <a:pPr algn="l"/>
            <a:r>
              <a:rPr lang="en-AU" altLang="en-US" sz="394" b="1"/>
              <a:t>Th4: Plunger falling before reaching the top:   The motor should not turn off unless the plunger is at the top.</a:t>
            </a:r>
          </a:p>
        </p:txBody>
      </p:sp>
      <p:pic>
        <p:nvPicPr>
          <p:cNvPr id="48" name="Picture 31" descr="press">
            <a:extLst>
              <a:ext uri="{FF2B5EF4-FFF2-40B4-BE49-F238E27FC236}">
                <a16:creationId xmlns:a16="http://schemas.microsoft.com/office/drawing/2014/main" id="{F80A1AC4-1C0C-46F2-81D1-15C43EF076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392" y="3936786"/>
            <a:ext cx="2697522" cy="2745196"/>
          </a:xfrm>
          <a:prstGeom prst="rect">
            <a:avLst/>
          </a:prstGeom>
          <a:noFill/>
          <a:extLst>
            <a:ext uri="{909E8E84-426E-40DD-AFC4-6F175D3DCCD1}">
              <a14:hiddenFill xmlns:a14="http://schemas.microsoft.com/office/drawing/2010/main">
                <a:solidFill>
                  <a:srgbClr val="FFFFFF"/>
                </a:solidFill>
              </a14:hiddenFill>
            </a:ext>
          </a:extLst>
        </p:spPr>
      </p:pic>
      <p:sp>
        <p:nvSpPr>
          <p:cNvPr id="50" name="Text Box 38">
            <a:extLst>
              <a:ext uri="{FF2B5EF4-FFF2-40B4-BE49-F238E27FC236}">
                <a16:creationId xmlns:a16="http://schemas.microsoft.com/office/drawing/2014/main" id="{490D8E95-7E7B-4377-B3EA-97BF57876806}"/>
              </a:ext>
            </a:extLst>
          </p:cNvPr>
          <p:cNvSpPr txBox="1">
            <a:spLocks noChangeArrowheads="1"/>
          </p:cNvSpPr>
          <p:nvPr/>
        </p:nvSpPr>
        <p:spPr bwMode="auto">
          <a:xfrm>
            <a:off x="4029187" y="2045886"/>
            <a:ext cx="1771628" cy="1209206"/>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de-DE" altLang="en-US" sz="1771"/>
          </a:p>
          <a:p>
            <a:pPr algn="l"/>
            <a:endParaRPr lang="de-DE" altLang="en-US" sz="1771"/>
          </a:p>
          <a:p>
            <a:pPr algn="l"/>
            <a:endParaRPr lang="de-DE" altLang="en-US" sz="1771"/>
          </a:p>
          <a:p>
            <a:pPr algn="l"/>
            <a:endParaRPr lang="en-AU" altLang="en-US" sz="1771"/>
          </a:p>
        </p:txBody>
      </p:sp>
      <p:sp>
        <p:nvSpPr>
          <p:cNvPr id="51" name="Text Box 39">
            <a:extLst>
              <a:ext uri="{FF2B5EF4-FFF2-40B4-BE49-F238E27FC236}">
                <a16:creationId xmlns:a16="http://schemas.microsoft.com/office/drawing/2014/main" id="{3078AA73-77DF-468F-812A-4392CC03CE67}"/>
              </a:ext>
            </a:extLst>
          </p:cNvPr>
          <p:cNvSpPr txBox="1">
            <a:spLocks noChangeArrowheads="1"/>
          </p:cNvSpPr>
          <p:nvPr/>
        </p:nvSpPr>
        <p:spPr bwMode="auto">
          <a:xfrm>
            <a:off x="4029188" y="2186491"/>
            <a:ext cx="1876301" cy="112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AU" altLang="en-US" sz="394" b="1"/>
              <a:t>th1:  THEOREM behavior |- G((plunger=plunger_at_top AND operator=operator_released_button) =&gt; (electric_Motor=electric_Motor_on));</a:t>
            </a:r>
          </a:p>
          <a:p>
            <a:pPr algn="l"/>
            <a:endParaRPr lang="en-AU" altLang="en-US" sz="394" b="1"/>
          </a:p>
          <a:p>
            <a:pPr algn="l"/>
            <a:r>
              <a:rPr lang="en-AU" altLang="en-US" sz="394" b="1"/>
              <a:t>th2:  THEOREM behavior |- G((plunger=plunger_falling_fast) =&gt; (electric_Motor=electric_Motor_off));</a:t>
            </a:r>
          </a:p>
          <a:p>
            <a:pPr algn="l"/>
            <a:endParaRPr lang="en-AU" altLang="en-US" sz="394" b="1"/>
          </a:p>
          <a:p>
            <a:pPr algn="l"/>
            <a:r>
              <a:rPr lang="en-AU" altLang="en-US" sz="394" b="1"/>
              <a:t>th3:  THEOREM behavior |- G(F(plunger=plunger_falling_fast)) =&gt; G((plunger=plunger_falling_slow AND operator=operator_released_button) =&gt; U(plunger=plunger_falling_slow, electric_Motor=electric_Motor_on)); </a:t>
            </a:r>
          </a:p>
          <a:p>
            <a:pPr algn="l"/>
            <a:endParaRPr lang="en-AU" altLang="en-US" sz="394" b="1"/>
          </a:p>
          <a:p>
            <a:pPr algn="l"/>
            <a:r>
              <a:rPr lang="en-AU" altLang="en-US" sz="394" b="1"/>
              <a:t>th4:  THEOREM behavior |- G(NOT((plunger=plunger_rising_below_PONR OR plunger=plunger_rising_above_PONR) AND (electric_Motor=electric_Motor_off)));</a:t>
            </a:r>
          </a:p>
          <a:p>
            <a:pPr algn="l"/>
            <a:endParaRPr lang="en-AU" altLang="en-US" sz="394" b="1"/>
          </a:p>
        </p:txBody>
      </p:sp>
      <p:sp>
        <p:nvSpPr>
          <p:cNvPr id="3" name="Arrow: Right 2">
            <a:extLst>
              <a:ext uri="{FF2B5EF4-FFF2-40B4-BE49-F238E27FC236}">
                <a16:creationId xmlns:a16="http://schemas.microsoft.com/office/drawing/2014/main" id="{A7A20461-B630-4864-9CF0-3E191A8D8FDF}"/>
              </a:ext>
            </a:extLst>
          </p:cNvPr>
          <p:cNvSpPr/>
          <p:nvPr/>
        </p:nvSpPr>
        <p:spPr>
          <a:xfrm>
            <a:off x="3321474" y="2533582"/>
            <a:ext cx="635848" cy="527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1"/>
          </a:p>
        </p:txBody>
      </p:sp>
      <p:sp>
        <p:nvSpPr>
          <p:cNvPr id="53" name="Arrow: Right 52">
            <a:extLst>
              <a:ext uri="{FF2B5EF4-FFF2-40B4-BE49-F238E27FC236}">
                <a16:creationId xmlns:a16="http://schemas.microsoft.com/office/drawing/2014/main" id="{8C84C8D4-F1BB-48C2-BE97-1BF9A11935C4}"/>
              </a:ext>
            </a:extLst>
          </p:cNvPr>
          <p:cNvSpPr/>
          <p:nvPr/>
        </p:nvSpPr>
        <p:spPr>
          <a:xfrm>
            <a:off x="3606589" y="4604722"/>
            <a:ext cx="2298900" cy="527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1"/>
          </a:p>
        </p:txBody>
      </p:sp>
      <p:sp>
        <p:nvSpPr>
          <p:cNvPr id="56" name="Arrow: Right 55">
            <a:extLst>
              <a:ext uri="{FF2B5EF4-FFF2-40B4-BE49-F238E27FC236}">
                <a16:creationId xmlns:a16="http://schemas.microsoft.com/office/drawing/2014/main" id="{73DD2A3A-8EAC-4E81-86CC-3B2B5306A215}"/>
              </a:ext>
            </a:extLst>
          </p:cNvPr>
          <p:cNvSpPr/>
          <p:nvPr/>
        </p:nvSpPr>
        <p:spPr>
          <a:xfrm rot="2154368">
            <a:off x="5826633" y="3129968"/>
            <a:ext cx="1620364" cy="527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1"/>
          </a:p>
        </p:txBody>
      </p:sp>
      <p:sp>
        <p:nvSpPr>
          <p:cNvPr id="121" name="TextBox 120">
            <a:extLst>
              <a:ext uri="{FF2B5EF4-FFF2-40B4-BE49-F238E27FC236}">
                <a16:creationId xmlns:a16="http://schemas.microsoft.com/office/drawing/2014/main" id="{E4C96055-2C0E-4F1A-89A6-E9D68FF4352B}"/>
              </a:ext>
            </a:extLst>
          </p:cNvPr>
          <p:cNvSpPr txBox="1"/>
          <p:nvPr/>
        </p:nvSpPr>
        <p:spPr>
          <a:xfrm>
            <a:off x="0" y="1452021"/>
            <a:ext cx="4370498" cy="999529"/>
          </a:xfrm>
          <a:prstGeom prst="rect">
            <a:avLst/>
          </a:prstGeom>
          <a:noFill/>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Safety property in natural language</a:t>
            </a:r>
          </a:p>
        </p:txBody>
      </p:sp>
      <p:sp>
        <p:nvSpPr>
          <p:cNvPr id="122" name="TextBox 121">
            <a:extLst>
              <a:ext uri="{FF2B5EF4-FFF2-40B4-BE49-F238E27FC236}">
                <a16:creationId xmlns:a16="http://schemas.microsoft.com/office/drawing/2014/main" id="{31FA96CB-5034-45B3-8D9E-0EE16436E4FE}"/>
              </a:ext>
            </a:extLst>
          </p:cNvPr>
          <p:cNvSpPr txBox="1"/>
          <p:nvPr/>
        </p:nvSpPr>
        <p:spPr>
          <a:xfrm>
            <a:off x="5930496" y="1741301"/>
            <a:ext cx="4370498" cy="999529"/>
          </a:xfrm>
          <a:prstGeom prst="rect">
            <a:avLst/>
          </a:prstGeom>
          <a:noFill/>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Temporal logic specification</a:t>
            </a:r>
          </a:p>
        </p:txBody>
      </p:sp>
      <p:sp>
        <p:nvSpPr>
          <p:cNvPr id="123" name="TextBox 122">
            <a:extLst>
              <a:ext uri="{FF2B5EF4-FFF2-40B4-BE49-F238E27FC236}">
                <a16:creationId xmlns:a16="http://schemas.microsoft.com/office/drawing/2014/main" id="{DB4BC30C-C82A-4825-A770-EED0666F84E3}"/>
              </a:ext>
            </a:extLst>
          </p:cNvPr>
          <p:cNvSpPr txBox="1"/>
          <p:nvPr/>
        </p:nvSpPr>
        <p:spPr>
          <a:xfrm>
            <a:off x="2534016" y="5684189"/>
            <a:ext cx="4370498" cy="545198"/>
          </a:xfrm>
          <a:prstGeom prst="rect">
            <a:avLst/>
          </a:prstGeom>
          <a:noFill/>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Specification</a:t>
            </a:r>
            <a:endParaRPr lang="en-US" sz="2952" dirty="0">
              <a:latin typeface="Cambria" panose="02040503050406030204" pitchFamily="18" charset="0"/>
              <a:ea typeface="Microsoft Himalaya" panose="01010100010101010101" pitchFamily="2" charset="0"/>
              <a:cs typeface="Times New Roman" panose="02020603050405020304" pitchFamily="18" charset="0"/>
            </a:endParaRPr>
          </a:p>
        </p:txBody>
      </p:sp>
      <p:sp>
        <p:nvSpPr>
          <p:cNvPr id="124" name="TextBox 123">
            <a:extLst>
              <a:ext uri="{FF2B5EF4-FFF2-40B4-BE49-F238E27FC236}">
                <a16:creationId xmlns:a16="http://schemas.microsoft.com/office/drawing/2014/main" id="{5BE547E7-F52E-4223-AB56-D4E9BBFDA011}"/>
              </a:ext>
            </a:extLst>
          </p:cNvPr>
          <p:cNvSpPr txBox="1"/>
          <p:nvPr/>
        </p:nvSpPr>
        <p:spPr>
          <a:xfrm>
            <a:off x="6296857" y="5449820"/>
            <a:ext cx="2544282" cy="545198"/>
          </a:xfrm>
          <a:prstGeom prst="rect">
            <a:avLst/>
          </a:prstGeom>
          <a:noFill/>
        </p:spPr>
        <p:txBody>
          <a:bodyPr wrap="square" rtlCol="0">
            <a:spAutoFit/>
          </a:bodyPr>
          <a:lstStyle/>
          <a:p>
            <a:r>
              <a:rPr lang="en-US" sz="2952">
                <a:latin typeface="Cambria" panose="02040503050406030204" pitchFamily="18" charset="0"/>
                <a:ea typeface="Microsoft Himalaya" panose="01010100010101010101" pitchFamily="2" charset="0"/>
                <a:cs typeface="Times New Roman" panose="02020603050405020304" pitchFamily="18" charset="0"/>
              </a:rPr>
              <a:t>Model checker</a:t>
            </a:r>
          </a:p>
        </p:txBody>
      </p:sp>
      <p:sp>
        <p:nvSpPr>
          <p:cNvPr id="125" name="Arrow: Right 124">
            <a:extLst>
              <a:ext uri="{FF2B5EF4-FFF2-40B4-BE49-F238E27FC236}">
                <a16:creationId xmlns:a16="http://schemas.microsoft.com/office/drawing/2014/main" id="{2AE2CF91-74DF-47FE-9814-ABFEFF30755F}"/>
              </a:ext>
            </a:extLst>
          </p:cNvPr>
          <p:cNvSpPr/>
          <p:nvPr/>
        </p:nvSpPr>
        <p:spPr>
          <a:xfrm rot="2154368">
            <a:off x="8704224" y="5294729"/>
            <a:ext cx="1620364" cy="527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1"/>
          </a:p>
        </p:txBody>
      </p:sp>
      <p:sp>
        <p:nvSpPr>
          <p:cNvPr id="126" name="Arrow: Right 125">
            <a:extLst>
              <a:ext uri="{FF2B5EF4-FFF2-40B4-BE49-F238E27FC236}">
                <a16:creationId xmlns:a16="http://schemas.microsoft.com/office/drawing/2014/main" id="{3E390537-2C82-4BFB-9EA3-2126390431D1}"/>
              </a:ext>
            </a:extLst>
          </p:cNvPr>
          <p:cNvSpPr/>
          <p:nvPr/>
        </p:nvSpPr>
        <p:spPr>
          <a:xfrm rot="19291811">
            <a:off x="8580798" y="3894096"/>
            <a:ext cx="1620364" cy="527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1"/>
          </a:p>
        </p:txBody>
      </p:sp>
      <p:sp>
        <p:nvSpPr>
          <p:cNvPr id="127" name="TextBox 126">
            <a:extLst>
              <a:ext uri="{FF2B5EF4-FFF2-40B4-BE49-F238E27FC236}">
                <a16:creationId xmlns:a16="http://schemas.microsoft.com/office/drawing/2014/main" id="{A3C89B75-785A-4CF7-B443-097A50735BD5}"/>
              </a:ext>
            </a:extLst>
          </p:cNvPr>
          <p:cNvSpPr txBox="1"/>
          <p:nvPr/>
        </p:nvSpPr>
        <p:spPr>
          <a:xfrm>
            <a:off x="10022460" y="2947898"/>
            <a:ext cx="1621987" cy="545198"/>
          </a:xfrm>
          <a:prstGeom prst="rect">
            <a:avLst/>
          </a:prstGeom>
          <a:noFill/>
        </p:spPr>
        <p:txBody>
          <a:bodyPr wrap="square" rtlCol="0">
            <a:spAutoFit/>
          </a:bodyPr>
          <a:lstStyle/>
          <a:p>
            <a:r>
              <a:rPr lang="en-US" sz="2952" b="1">
                <a:solidFill>
                  <a:srgbClr val="C00000"/>
                </a:solidFill>
                <a:latin typeface="Cambria" panose="02040503050406030204" pitchFamily="18" charset="0"/>
                <a:ea typeface="Microsoft Himalaya" panose="01010100010101010101" pitchFamily="2" charset="0"/>
                <a:cs typeface="Times New Roman" panose="02020603050405020304" pitchFamily="18" charset="0"/>
              </a:rPr>
              <a:t>Proved</a:t>
            </a:r>
          </a:p>
        </p:txBody>
      </p:sp>
      <p:sp>
        <p:nvSpPr>
          <p:cNvPr id="128" name="TextBox 127">
            <a:extLst>
              <a:ext uri="{FF2B5EF4-FFF2-40B4-BE49-F238E27FC236}">
                <a16:creationId xmlns:a16="http://schemas.microsoft.com/office/drawing/2014/main" id="{F7541F34-A361-4BA6-B6E0-3C885E2FAA4F}"/>
              </a:ext>
            </a:extLst>
          </p:cNvPr>
          <p:cNvSpPr txBox="1"/>
          <p:nvPr/>
        </p:nvSpPr>
        <p:spPr>
          <a:xfrm>
            <a:off x="8703413" y="6136784"/>
            <a:ext cx="3052089" cy="545198"/>
          </a:xfrm>
          <a:prstGeom prst="rect">
            <a:avLst/>
          </a:prstGeom>
          <a:noFill/>
        </p:spPr>
        <p:txBody>
          <a:bodyPr wrap="square" rtlCol="0">
            <a:spAutoFit/>
          </a:bodyPr>
          <a:lstStyle/>
          <a:p>
            <a:r>
              <a:rPr lang="en-US" sz="2952" b="1">
                <a:solidFill>
                  <a:srgbClr val="009900"/>
                </a:solidFill>
                <a:latin typeface="Cambria" panose="02040503050406030204" pitchFamily="18" charset="0"/>
                <a:ea typeface="Microsoft Himalaya" panose="01010100010101010101" pitchFamily="2" charset="0"/>
                <a:cs typeface="Times New Roman" panose="02020603050405020304" pitchFamily="18" charset="0"/>
              </a:rPr>
              <a:t>Counterexample</a:t>
            </a:r>
          </a:p>
        </p:txBody>
      </p:sp>
    </p:spTree>
    <p:extLst>
      <p:ext uri="{BB962C8B-B14F-4D97-AF65-F5344CB8AC3E}">
        <p14:creationId xmlns:p14="http://schemas.microsoft.com/office/powerpoint/2010/main" val="373799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Safety Properties</a:t>
            </a:r>
            <a:endParaRPr lang="en-US" sz="4330" dirty="0"/>
          </a:p>
        </p:txBody>
      </p:sp>
      <p:sp>
        <p:nvSpPr>
          <p:cNvPr id="4" name="Rectangle 3"/>
          <p:cNvSpPr/>
          <p:nvPr/>
        </p:nvSpPr>
        <p:spPr>
          <a:xfrm>
            <a:off x="692211" y="1858952"/>
            <a:ext cx="10671587" cy="4755332"/>
          </a:xfrm>
          <a:prstGeom prst="rect">
            <a:avLst/>
          </a:prstGeom>
        </p:spPr>
        <p:txBody>
          <a:bodyPr wrap="square">
            <a:spAutoFit/>
          </a:bodyPr>
          <a:lstStyle/>
          <a:p>
            <a:r>
              <a:rPr lang="en-AU" altLang="en-US" sz="2755" b="1" dirty="0">
                <a:solidFill>
                  <a:schemeClr val="accent6">
                    <a:lumMod val="75000"/>
                  </a:schemeClr>
                </a:solidFill>
                <a:latin typeface="Cambria" panose="02040503050406030204" pitchFamily="18" charset="0"/>
              </a:rPr>
              <a:t>Th1: Uncommanded closing:  </a:t>
            </a:r>
            <a:r>
              <a:rPr lang="en-AU" altLang="en-US" sz="2755" dirty="0">
                <a:latin typeface="Cambria" panose="02040503050406030204" pitchFamily="18" charset="0"/>
              </a:rPr>
              <a:t>The plunger should not start falling without the operator pressing the button.</a:t>
            </a:r>
          </a:p>
          <a:p>
            <a:endParaRPr lang="en-AU" altLang="en-US" sz="2755" dirty="0">
              <a:latin typeface="Cambria" panose="02040503050406030204" pitchFamily="18" charset="0"/>
            </a:endParaRPr>
          </a:p>
          <a:p>
            <a:r>
              <a:rPr lang="en-AU" altLang="en-US" sz="2755" b="1" dirty="0">
                <a:solidFill>
                  <a:srgbClr val="7030A0"/>
                </a:solidFill>
                <a:latin typeface="Cambria" panose="02040503050406030204" pitchFamily="18" charset="0"/>
              </a:rPr>
              <a:t>Th2: Motor on below PONR:  </a:t>
            </a:r>
            <a:r>
              <a:rPr lang="en-AU" altLang="en-US" sz="2755" dirty="0">
                <a:latin typeface="Cambria" panose="02040503050406030204" pitchFamily="18" charset="0"/>
              </a:rPr>
              <a:t>The motor should not turn on when the plunger is falling below the PONR.</a:t>
            </a:r>
          </a:p>
          <a:p>
            <a:r>
              <a:rPr lang="en-AU" altLang="en-US" sz="2755" dirty="0">
                <a:latin typeface="Cambria" panose="02040503050406030204" pitchFamily="18" charset="0"/>
              </a:rPr>
              <a:t>  </a:t>
            </a:r>
          </a:p>
          <a:p>
            <a:r>
              <a:rPr lang="en-AU" altLang="en-US" sz="2755" b="1" dirty="0">
                <a:solidFill>
                  <a:srgbClr val="C00000"/>
                </a:solidFill>
                <a:latin typeface="Cambria" panose="02040503050406030204" pitchFamily="18" charset="0"/>
              </a:rPr>
              <a:t>Th3: Loss of abort:  </a:t>
            </a:r>
            <a:r>
              <a:rPr lang="en-AU" altLang="en-US" sz="2755" dirty="0">
                <a:latin typeface="Cambria" panose="02040503050406030204" pitchFamily="18" charset="0"/>
              </a:rPr>
              <a:t>If the plunger is falling above the PONR and the operator releases the button, the motor should turn on.</a:t>
            </a:r>
          </a:p>
          <a:p>
            <a:endParaRPr lang="en-AU" altLang="en-US" sz="2755" dirty="0">
              <a:latin typeface="Cambria" panose="02040503050406030204" pitchFamily="18" charset="0"/>
            </a:endParaRPr>
          </a:p>
          <a:p>
            <a:r>
              <a:rPr lang="en-AU" altLang="en-US" sz="2755" b="1" dirty="0">
                <a:solidFill>
                  <a:srgbClr val="002060"/>
                </a:solidFill>
                <a:latin typeface="Cambria" panose="02040503050406030204" pitchFamily="18" charset="0"/>
              </a:rPr>
              <a:t>Th4: Plunger falling before reaching the top:   </a:t>
            </a:r>
            <a:r>
              <a:rPr lang="en-AU" altLang="en-US" sz="2755" dirty="0">
                <a:latin typeface="Cambria" panose="02040503050406030204" pitchFamily="18" charset="0"/>
              </a:rPr>
              <a:t>The motor should not turn off unless the plunger is at the top.</a:t>
            </a:r>
          </a:p>
        </p:txBody>
      </p:sp>
    </p:spTree>
    <p:extLst>
      <p:ext uri="{BB962C8B-B14F-4D97-AF65-F5344CB8AC3E}">
        <p14:creationId xmlns:p14="http://schemas.microsoft.com/office/powerpoint/2010/main" val="31913643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Safety Properties</a:t>
            </a:r>
            <a:endParaRPr lang="en-US" sz="4330"/>
          </a:p>
        </p:txBody>
      </p:sp>
      <p:sp>
        <p:nvSpPr>
          <p:cNvPr id="21" name="Text Box 39">
            <a:extLst>
              <a:ext uri="{FF2B5EF4-FFF2-40B4-BE49-F238E27FC236}">
                <a16:creationId xmlns:a16="http://schemas.microsoft.com/office/drawing/2014/main" id="{8397A6EE-E206-4BD6-B409-225059507E38}"/>
              </a:ext>
            </a:extLst>
          </p:cNvPr>
          <p:cNvSpPr txBox="1">
            <a:spLocks noChangeArrowheads="1"/>
          </p:cNvSpPr>
          <p:nvPr/>
        </p:nvSpPr>
        <p:spPr bwMode="auto">
          <a:xfrm>
            <a:off x="377117" y="3619368"/>
            <a:ext cx="11268676" cy="100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AU" altLang="en-US" sz="2755" b="1" dirty="0"/>
              <a:t>G</a:t>
            </a:r>
            <a:r>
              <a:rPr lang="en-AU" altLang="en-US" sz="2755" dirty="0"/>
              <a:t>((plunger = </a:t>
            </a:r>
            <a:r>
              <a:rPr lang="en-AU" altLang="en-US" sz="2755" dirty="0" err="1"/>
              <a:t>atTop</a:t>
            </a:r>
            <a:r>
              <a:rPr lang="en-AU" altLang="en-US" sz="2755" dirty="0"/>
              <a:t> AND operator = </a:t>
            </a:r>
            <a:r>
              <a:rPr lang="en-AU" altLang="en-US" sz="2755" dirty="0" err="1"/>
              <a:t>releasedButton</a:t>
            </a:r>
            <a:r>
              <a:rPr lang="en-AU" altLang="en-US" sz="2755" dirty="0"/>
              <a:t>) =&gt; (</a:t>
            </a:r>
            <a:r>
              <a:rPr lang="en-AU" altLang="en-US" sz="2755" dirty="0" err="1"/>
              <a:t>electric_Motor</a:t>
            </a:r>
            <a:r>
              <a:rPr lang="en-AU" altLang="en-US" sz="2755" dirty="0"/>
              <a:t> = on));</a:t>
            </a:r>
          </a:p>
          <a:p>
            <a:pPr algn="l"/>
            <a:endParaRPr lang="en-AU" altLang="en-US" sz="394" b="1" dirty="0"/>
          </a:p>
        </p:txBody>
      </p:sp>
      <p:sp>
        <p:nvSpPr>
          <p:cNvPr id="3" name="Rectangle 2"/>
          <p:cNvSpPr/>
          <p:nvPr/>
        </p:nvSpPr>
        <p:spPr>
          <a:xfrm>
            <a:off x="729649" y="1956600"/>
            <a:ext cx="11040766" cy="938951"/>
          </a:xfrm>
          <a:prstGeom prst="rect">
            <a:avLst/>
          </a:prstGeom>
        </p:spPr>
        <p:txBody>
          <a:bodyPr wrap="square">
            <a:spAutoFit/>
          </a:bodyPr>
          <a:lstStyle/>
          <a:p>
            <a:r>
              <a:rPr lang="en-AU" altLang="en-US" sz="2755" b="1" dirty="0">
                <a:solidFill>
                  <a:schemeClr val="accent6">
                    <a:lumMod val="75000"/>
                  </a:schemeClr>
                </a:solidFill>
                <a:latin typeface="Cambria" panose="02040503050406030204" pitchFamily="18" charset="0"/>
              </a:rPr>
              <a:t>Th1: Uncommanded closing:  </a:t>
            </a:r>
            <a:r>
              <a:rPr lang="en-AU" altLang="en-US" sz="2755" dirty="0">
                <a:latin typeface="Cambria" panose="02040503050406030204" pitchFamily="18" charset="0"/>
              </a:rPr>
              <a:t>The plunger should not start falling without the operator pressing the button.</a:t>
            </a:r>
          </a:p>
        </p:txBody>
      </p:sp>
    </p:spTree>
    <p:extLst>
      <p:ext uri="{BB962C8B-B14F-4D97-AF65-F5344CB8AC3E}">
        <p14:creationId xmlns:p14="http://schemas.microsoft.com/office/powerpoint/2010/main" val="55130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Safety Properties</a:t>
            </a:r>
            <a:endParaRPr lang="en-US" sz="4330"/>
          </a:p>
        </p:txBody>
      </p:sp>
      <p:sp>
        <p:nvSpPr>
          <p:cNvPr id="21" name="Text Box 39">
            <a:extLst>
              <a:ext uri="{FF2B5EF4-FFF2-40B4-BE49-F238E27FC236}">
                <a16:creationId xmlns:a16="http://schemas.microsoft.com/office/drawing/2014/main" id="{8397A6EE-E206-4BD6-B409-225059507E38}"/>
              </a:ext>
            </a:extLst>
          </p:cNvPr>
          <p:cNvSpPr txBox="1">
            <a:spLocks noChangeArrowheads="1"/>
          </p:cNvSpPr>
          <p:nvPr/>
        </p:nvSpPr>
        <p:spPr bwMode="auto">
          <a:xfrm>
            <a:off x="1459298" y="3336517"/>
            <a:ext cx="8866184" cy="575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AU" altLang="en-US" sz="2755" b="1" dirty="0"/>
              <a:t>G</a:t>
            </a:r>
            <a:r>
              <a:rPr lang="en-AU" altLang="en-US" sz="2755" dirty="0"/>
              <a:t>((plunger = </a:t>
            </a:r>
            <a:r>
              <a:rPr lang="en-AU" altLang="en-US" sz="2755" dirty="0" err="1"/>
              <a:t>fallingFast</a:t>
            </a:r>
            <a:r>
              <a:rPr lang="en-AU" altLang="en-US" sz="2755" dirty="0"/>
              <a:t>) =&gt; (</a:t>
            </a:r>
            <a:r>
              <a:rPr lang="en-AU" altLang="en-US" sz="2755" dirty="0" err="1"/>
              <a:t>electric_Motor</a:t>
            </a:r>
            <a:r>
              <a:rPr lang="en-AU" altLang="en-US" sz="2755" dirty="0"/>
              <a:t> = off));</a:t>
            </a:r>
          </a:p>
          <a:p>
            <a:pPr algn="l"/>
            <a:endParaRPr lang="en-AU" altLang="en-US" sz="394" b="1" dirty="0"/>
          </a:p>
        </p:txBody>
      </p:sp>
      <p:sp>
        <p:nvSpPr>
          <p:cNvPr id="3" name="Rectangle 2"/>
          <p:cNvSpPr/>
          <p:nvPr/>
        </p:nvSpPr>
        <p:spPr>
          <a:xfrm>
            <a:off x="729649" y="1956600"/>
            <a:ext cx="11040766" cy="1362994"/>
          </a:xfrm>
          <a:prstGeom prst="rect">
            <a:avLst/>
          </a:prstGeom>
        </p:spPr>
        <p:txBody>
          <a:bodyPr wrap="square">
            <a:spAutoFit/>
          </a:bodyPr>
          <a:lstStyle/>
          <a:p>
            <a:r>
              <a:rPr lang="en-AU" altLang="en-US" sz="2755" b="1" dirty="0">
                <a:solidFill>
                  <a:srgbClr val="7030A0"/>
                </a:solidFill>
                <a:latin typeface="Cambria" panose="02040503050406030204" pitchFamily="18" charset="0"/>
              </a:rPr>
              <a:t>Th2: Motor on below PONR:  </a:t>
            </a:r>
            <a:r>
              <a:rPr lang="en-AU" altLang="en-US" sz="2755" dirty="0">
                <a:latin typeface="Cambria" panose="02040503050406030204" pitchFamily="18" charset="0"/>
              </a:rPr>
              <a:t>The motor should not turn on when the plunger is falling below the PONR.</a:t>
            </a:r>
          </a:p>
          <a:p>
            <a:endParaRPr lang="en-AU" altLang="en-US" sz="2755" dirty="0">
              <a:latin typeface="Cambria" panose="02040503050406030204" pitchFamily="18" charset="0"/>
            </a:endParaRPr>
          </a:p>
        </p:txBody>
      </p:sp>
    </p:spTree>
    <p:extLst>
      <p:ext uri="{BB962C8B-B14F-4D97-AF65-F5344CB8AC3E}">
        <p14:creationId xmlns:p14="http://schemas.microsoft.com/office/powerpoint/2010/main" val="140551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25AD-D2A4-45E1-855D-5859DBA76527}"/>
              </a:ext>
            </a:extLst>
          </p:cNvPr>
          <p:cNvSpPr txBox="1">
            <a:spLocks/>
          </p:cNvSpPr>
          <p:nvPr/>
        </p:nvSpPr>
        <p:spPr>
          <a:xfrm>
            <a:off x="1032642" y="599297"/>
            <a:ext cx="9957627" cy="764893"/>
          </a:xfrm>
          <a:prstGeom prst="rect">
            <a:avLst/>
          </a:prstGeom>
          <a:solidFill>
            <a:schemeClr val="accent6">
              <a:lumMod val="20000"/>
              <a:lumOff val="80000"/>
            </a:schemeClr>
          </a:solidFill>
          <a:ln w="12700">
            <a:solidFill>
              <a:schemeClr val="accent1">
                <a:lumMod val="50000"/>
              </a:schemeClr>
            </a:solidFill>
          </a:ln>
          <a:effectLst>
            <a:outerShdw blurRad="355600" dist="38100" dir="5400000" algn="t" rotWithShape="0">
              <a:prstClr val="black">
                <a:alpha val="40000"/>
              </a:prstClr>
            </a:outerShdw>
          </a:effectLst>
          <a:scene3d>
            <a:camera prst="orthographicFront"/>
            <a:lightRig rig="threePt" dir="t"/>
          </a:scene3d>
          <a:sp3d prstMaterial="matte"/>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314">
                <a:solidFill>
                  <a:schemeClr val="accent1">
                    <a:lumMod val="75000"/>
                  </a:schemeClr>
                </a:solidFill>
                <a:latin typeface="Tw Cen MT Condensed" panose="020B0606020104020203" pitchFamily="34" charset="0"/>
              </a:rPr>
              <a:t>Safety Properties</a:t>
            </a:r>
            <a:endParaRPr lang="en-US" sz="4330"/>
          </a:p>
        </p:txBody>
      </p:sp>
      <p:sp>
        <p:nvSpPr>
          <p:cNvPr id="21" name="Text Box 39">
            <a:extLst>
              <a:ext uri="{FF2B5EF4-FFF2-40B4-BE49-F238E27FC236}">
                <a16:creationId xmlns:a16="http://schemas.microsoft.com/office/drawing/2014/main" id="{8397A6EE-E206-4BD6-B409-225059507E38}"/>
              </a:ext>
            </a:extLst>
          </p:cNvPr>
          <p:cNvSpPr txBox="1">
            <a:spLocks noChangeArrowheads="1"/>
          </p:cNvSpPr>
          <p:nvPr/>
        </p:nvSpPr>
        <p:spPr bwMode="auto">
          <a:xfrm>
            <a:off x="729649" y="4876885"/>
            <a:ext cx="11268676" cy="938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AU" altLang="en-US" sz="2755" b="1" dirty="0"/>
              <a:t>G</a:t>
            </a:r>
            <a:r>
              <a:rPr lang="en-AU" altLang="en-US" sz="2755" dirty="0"/>
              <a:t>((plunger = </a:t>
            </a:r>
            <a:r>
              <a:rPr lang="en-AU" altLang="en-US" sz="2755" dirty="0" err="1"/>
              <a:t>fallingSlow</a:t>
            </a:r>
            <a:r>
              <a:rPr lang="en-AU" altLang="en-US" sz="2755" dirty="0"/>
              <a:t> AND operator = </a:t>
            </a:r>
            <a:r>
              <a:rPr lang="en-AU" altLang="en-US" sz="2755" dirty="0" err="1"/>
              <a:t>releasedButton</a:t>
            </a:r>
            <a:r>
              <a:rPr lang="en-AU" altLang="en-US" sz="2755" dirty="0"/>
              <a:t>) =&gt; </a:t>
            </a:r>
          </a:p>
          <a:p>
            <a:r>
              <a:rPr lang="en-AU" altLang="en-US" sz="2755" dirty="0"/>
              <a:t>		(plunger = </a:t>
            </a:r>
            <a:r>
              <a:rPr lang="en-AU" altLang="en-US" sz="2755" dirty="0" err="1"/>
              <a:t>fallingSlow</a:t>
            </a:r>
            <a:r>
              <a:rPr lang="en-AU" altLang="en-US" sz="2755" dirty="0"/>
              <a:t> </a:t>
            </a:r>
            <a:r>
              <a:rPr lang="en-AU" altLang="en-US" sz="2755" b="1" dirty="0"/>
              <a:t>U</a:t>
            </a:r>
            <a:r>
              <a:rPr lang="en-AU" altLang="en-US" sz="2755" dirty="0"/>
              <a:t> </a:t>
            </a:r>
            <a:r>
              <a:rPr lang="en-AU" altLang="en-US" sz="2755" dirty="0" err="1"/>
              <a:t>electric_Motor</a:t>
            </a:r>
            <a:r>
              <a:rPr lang="en-AU" altLang="en-US" sz="2755" dirty="0"/>
              <a:t> = on));</a:t>
            </a:r>
            <a:endParaRPr lang="en-AU" altLang="en-US" sz="394" dirty="0"/>
          </a:p>
        </p:txBody>
      </p:sp>
      <p:sp>
        <p:nvSpPr>
          <p:cNvPr id="3" name="Rectangle 2"/>
          <p:cNvSpPr/>
          <p:nvPr/>
        </p:nvSpPr>
        <p:spPr>
          <a:xfrm>
            <a:off x="729649" y="1956600"/>
            <a:ext cx="11040766" cy="1362994"/>
          </a:xfrm>
          <a:prstGeom prst="rect">
            <a:avLst/>
          </a:prstGeom>
        </p:spPr>
        <p:txBody>
          <a:bodyPr wrap="square">
            <a:spAutoFit/>
          </a:bodyPr>
          <a:lstStyle/>
          <a:p>
            <a:r>
              <a:rPr lang="en-AU" altLang="en-US" sz="2755" b="1" dirty="0">
                <a:solidFill>
                  <a:srgbClr val="C00000"/>
                </a:solidFill>
                <a:latin typeface="Cambria" panose="02040503050406030204" pitchFamily="18" charset="0"/>
              </a:rPr>
              <a:t>Th3: Loss of abort:  </a:t>
            </a:r>
            <a:r>
              <a:rPr lang="en-AU" altLang="en-US" sz="2755" dirty="0">
                <a:latin typeface="Cambria" panose="02040503050406030204" pitchFamily="18" charset="0"/>
              </a:rPr>
              <a:t>If the plunger is falling above the PONR and the operator releases the button, the motor should turn on.</a:t>
            </a:r>
          </a:p>
          <a:p>
            <a:endParaRPr lang="en-AU" altLang="en-US" sz="2755" dirty="0">
              <a:latin typeface="Cambria" panose="02040503050406030204" pitchFamily="18" charset="0"/>
            </a:endParaRPr>
          </a:p>
        </p:txBody>
      </p:sp>
      <p:sp>
        <p:nvSpPr>
          <p:cNvPr id="8" name="Text Box 39">
            <a:extLst>
              <a:ext uri="{FF2B5EF4-FFF2-40B4-BE49-F238E27FC236}">
                <a16:creationId xmlns:a16="http://schemas.microsoft.com/office/drawing/2014/main" id="{8397A6EE-E206-4BD6-B409-225059507E38}"/>
              </a:ext>
            </a:extLst>
          </p:cNvPr>
          <p:cNvSpPr txBox="1">
            <a:spLocks noChangeArrowheads="1"/>
          </p:cNvSpPr>
          <p:nvPr/>
        </p:nvSpPr>
        <p:spPr bwMode="auto">
          <a:xfrm>
            <a:off x="729649" y="3319593"/>
            <a:ext cx="11268676" cy="938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AU" altLang="en-US" sz="2755" b="1" dirty="0"/>
              <a:t>G</a:t>
            </a:r>
            <a:r>
              <a:rPr lang="en-AU" altLang="en-US" sz="2755" dirty="0"/>
              <a:t>((plunger = </a:t>
            </a:r>
            <a:r>
              <a:rPr lang="en-AU" altLang="en-US" sz="2755" dirty="0" err="1"/>
              <a:t>fallingSlow</a:t>
            </a:r>
            <a:r>
              <a:rPr lang="en-AU" altLang="en-US" sz="2755" dirty="0"/>
              <a:t> AND operator = </a:t>
            </a:r>
            <a:r>
              <a:rPr lang="en-AU" altLang="en-US" sz="2755" dirty="0" err="1"/>
              <a:t>releasedButton</a:t>
            </a:r>
            <a:r>
              <a:rPr lang="en-AU" altLang="en-US" sz="2755" dirty="0"/>
              <a:t>) =&gt; </a:t>
            </a:r>
          </a:p>
          <a:p>
            <a:r>
              <a:rPr lang="en-AU" altLang="en-US" sz="2755" b="1" dirty="0"/>
              <a:t>			F</a:t>
            </a:r>
            <a:r>
              <a:rPr lang="en-AU" altLang="en-US" sz="2755" dirty="0"/>
              <a:t>(</a:t>
            </a:r>
            <a:r>
              <a:rPr lang="en-AU" altLang="en-US" sz="2755" dirty="0" err="1"/>
              <a:t>electric_Motor</a:t>
            </a:r>
            <a:r>
              <a:rPr lang="en-AU" altLang="en-US" sz="2755" dirty="0"/>
              <a:t> = on));</a:t>
            </a:r>
            <a:endParaRPr lang="en-AU" altLang="en-US" sz="394" dirty="0"/>
          </a:p>
        </p:txBody>
      </p:sp>
    </p:spTree>
    <p:extLst>
      <p:ext uri="{BB962C8B-B14F-4D97-AF65-F5344CB8AC3E}">
        <p14:creationId xmlns:p14="http://schemas.microsoft.com/office/powerpoint/2010/main" val="206526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Vivid</Template>
  <TotalTime>931</TotalTime>
  <Words>9923</Words>
  <Application>Microsoft Office PowerPoint</Application>
  <PresentationFormat>Custom</PresentationFormat>
  <Paragraphs>1883</Paragraphs>
  <Slides>152</Slides>
  <Notes>0</Notes>
  <HiddenSlides>0</HiddenSlides>
  <MMClips>0</MMClips>
  <ScaleCrop>false</ScaleCrop>
  <HeadingPairs>
    <vt:vector size="8" baseType="variant">
      <vt:variant>
        <vt:lpstr>Fonts Used</vt:lpstr>
      </vt:variant>
      <vt:variant>
        <vt:i4>18</vt:i4>
      </vt:variant>
      <vt:variant>
        <vt:lpstr>Theme</vt:lpstr>
      </vt:variant>
      <vt:variant>
        <vt:i4>2</vt:i4>
      </vt:variant>
      <vt:variant>
        <vt:lpstr>Embedded OLE Servers</vt:lpstr>
      </vt:variant>
      <vt:variant>
        <vt:i4>1</vt:i4>
      </vt:variant>
      <vt:variant>
        <vt:lpstr>Slide Titles</vt:lpstr>
      </vt:variant>
      <vt:variant>
        <vt:i4>152</vt:i4>
      </vt:variant>
    </vt:vector>
  </HeadingPairs>
  <TitlesOfParts>
    <vt:vector size="173" baseType="lpstr">
      <vt:lpstr>Arial</vt:lpstr>
      <vt:lpstr>ArialUnicodeMS-WinCharSetFFFF-H2</vt:lpstr>
      <vt:lpstr>Calibri</vt:lpstr>
      <vt:lpstr>Cambria</vt:lpstr>
      <vt:lpstr>Cambria Math</vt:lpstr>
      <vt:lpstr>Lucida Console</vt:lpstr>
      <vt:lpstr>LucidaSansUnicode</vt:lpstr>
      <vt:lpstr>MSMincho-WinCharSetFFFF-H</vt:lpstr>
      <vt:lpstr>ScriptMTBold</vt:lpstr>
      <vt:lpstr>Source Sans Pro</vt:lpstr>
      <vt:lpstr>Source Sans Pro Light</vt:lpstr>
      <vt:lpstr>Sylfaen</vt:lpstr>
      <vt:lpstr>Symbol</vt:lpstr>
      <vt:lpstr>Times New Roman</vt:lpstr>
      <vt:lpstr>TimesNewRoman</vt:lpstr>
      <vt:lpstr>Tw Cen MT Condensed</vt:lpstr>
      <vt:lpstr>Wingdings</vt:lpstr>
      <vt:lpstr>Zed</vt:lpstr>
      <vt:lpstr>Office Theme</vt:lpstr>
      <vt:lpstr>Office Theme</vt:lpstr>
      <vt:lpstr>Visio.Drawing.6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Vivid</dc:title>
  <dc:subject/>
  <dc:creator/>
  <dc:description/>
  <cp:lastModifiedBy>Nisansala Yatapanage</cp:lastModifiedBy>
  <cp:revision>107</cp:revision>
  <dcterms:created xsi:type="dcterms:W3CDTF">2019-08-01T20:39:29Z</dcterms:created>
  <dcterms:modified xsi:type="dcterms:W3CDTF">2022-12-09T03:28:29Z</dcterms:modified>
  <dc:language>en-GB</dc:language>
</cp:coreProperties>
</file>