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56" r:id="rId2"/>
    <p:sldId id="257" r:id="rId3"/>
    <p:sldId id="271" r:id="rId4"/>
    <p:sldId id="272" r:id="rId5"/>
    <p:sldId id="273" r:id="rId6"/>
    <p:sldId id="274" r:id="rId7"/>
    <p:sldId id="275" r:id="rId8"/>
    <p:sldId id="277" r:id="rId9"/>
    <p:sldId id="276" r:id="rId10"/>
    <p:sldId id="269" r:id="rId11"/>
    <p:sldId id="270" r:id="rId12"/>
    <p:sldId id="258" r:id="rId13"/>
    <p:sldId id="259" r:id="rId14"/>
    <p:sldId id="260" r:id="rId15"/>
    <p:sldId id="266" r:id="rId16"/>
  </p:sldIdLst>
  <p:sldSz cx="9144000" cy="6858000" type="screen4x3"/>
  <p:notesSz cx="6794500" cy="9931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15723-65FB-4B5C-9FBA-C0316392F2C1}" type="datetimeFigureOut">
              <a:rPr lang="en-AU" smtClean="0"/>
              <a:t>16/03/2016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6D26A-5201-4F8C-8416-63E7BB33B4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2430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矩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矩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矩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矩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135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889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矩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矩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DD044D7-47BE-4B3A-96DB-064239A83E1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27ACD48-B85C-467B-A624-957D1FFD9F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95" indent="-247015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290" indent="-219710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830" indent="-201295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90015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09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30095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158" y="500042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Requirement Analysis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8596" y="3929066"/>
            <a:ext cx="4953000" cy="242889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Ben </a:t>
            </a:r>
          </a:p>
          <a:p>
            <a:r>
              <a:rPr lang="en-US" altLang="zh-CN" dirty="0" smtClean="0"/>
              <a:t>Chen</a:t>
            </a:r>
          </a:p>
          <a:p>
            <a:r>
              <a:rPr lang="en-US" altLang="zh-CN" dirty="0" err="1" smtClean="0"/>
              <a:t>Anrew</a:t>
            </a:r>
            <a:endParaRPr lang="en-US" altLang="zh-CN" dirty="0" smtClean="0"/>
          </a:p>
          <a:p>
            <a:r>
              <a:rPr lang="en-US" altLang="zh-CN" dirty="0" err="1" smtClean="0"/>
              <a:t>JinChi</a:t>
            </a:r>
            <a:endParaRPr lang="en-US" altLang="zh-CN" dirty="0" smtClean="0"/>
          </a:p>
          <a:p>
            <a:r>
              <a:rPr lang="en-US" altLang="zh-CN" dirty="0" smtClean="0"/>
              <a:t>William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Example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zh-CN" noProof="1"/>
          </a:p>
          <a:p>
            <a:endParaRPr lang="en-US" altLang="zh-CN" noProof="1"/>
          </a:p>
          <a:p>
            <a:endParaRPr lang="en-US" altLang="zh-CN" noProof="1"/>
          </a:p>
          <a:p>
            <a:endParaRPr lang="en-US" altLang="zh-CN" noProof="1"/>
          </a:p>
          <a:p>
            <a:pPr marL="0" indent="0">
              <a:buFontTx/>
              <a:buNone/>
            </a:pPr>
            <a:endParaRPr lang="en-US" altLang="zh-CN" noProof="1"/>
          </a:p>
          <a:p>
            <a:endParaRPr lang="en-US" altLang="zh-CN" noProof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Disscuss</a:t>
            </a:r>
          </a:p>
        </p:txBody>
      </p:sp>
      <p:sp>
        <p:nvSpPr>
          <p:cNvPr id="5122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Each group responsible for only one customer requirement and build your TPM table in your group.</a:t>
            </a:r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HoQ-House of Quality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HoQ is a powerful tool to measure the correlation and relative importance of design components.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71406" y="500042"/>
            <a:ext cx="8229600" cy="1066800"/>
          </a:xfrm>
        </p:spPr>
        <p:txBody>
          <a:bodyPr/>
          <a:lstStyle/>
          <a:p>
            <a:r>
              <a:rPr lang="en-US" altLang="zh-CN" dirty="0" smtClean="0"/>
              <a:t>HoQ-House of Quality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5215890"/>
            <a:ext cx="8487410" cy="1359535"/>
          </a:xfrm>
        </p:spPr>
        <p:txBody>
          <a:bodyPr>
            <a:normAutofit fontScale="87500" lnSpcReduction="10000"/>
          </a:bodyPr>
          <a:lstStyle/>
          <a:p>
            <a:pPr marL="109855" indent="0">
              <a:lnSpc>
                <a:spcPct val="150000"/>
              </a:lnSpc>
              <a:buNone/>
            </a:pPr>
            <a:r>
              <a:rPr lang="en-US" altLang="zh-CN" sz="3200" dirty="0"/>
              <a:t>       0:No relationship                1:Weak relationship</a:t>
            </a:r>
          </a:p>
          <a:p>
            <a:pPr marL="109855" indent="0">
              <a:lnSpc>
                <a:spcPct val="150000"/>
              </a:lnSpc>
              <a:buNone/>
            </a:pPr>
            <a:r>
              <a:rPr lang="en-US" altLang="zh-CN" sz="3200" dirty="0"/>
              <a:t>       3:Medium Relationship     9: Strong relationship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57224" y="1571612"/>
          <a:ext cx="7286676" cy="3354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/>
                <a:gridCol w="2428892"/>
                <a:gridCol w="2428892"/>
              </a:tblGrid>
              <a:tr h="78581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dirty="0" smtClean="0"/>
                        <a:t>Engineering Characteristic 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Engineering Characteristic 2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 smtClean="0"/>
                        <a:t>Design Attributes</a:t>
                      </a:r>
                      <a:r>
                        <a:rPr lang="en-US" altLang="zh-CN" sz="2000" baseline="0" dirty="0" smtClean="0"/>
                        <a:t> 1</a:t>
                      </a:r>
                      <a:endParaRPr lang="zh-CN" altLang="en-US" sz="2000" dirty="0" smtClean="0"/>
                    </a:p>
                    <a:p>
                      <a:pPr>
                        <a:lnSpc>
                          <a:spcPct val="200000"/>
                        </a:lnSpc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dirty="0" smtClean="0"/>
                        <a:t>0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dirty="0" smtClean="0"/>
                        <a:t>1</a:t>
                      </a:r>
                      <a:endParaRPr lang="zh-CN" altLang="en-US" sz="2800" dirty="0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altLang="zh-CN" sz="2000" dirty="0" smtClean="0"/>
                        <a:t>Design Attributes</a:t>
                      </a:r>
                      <a:r>
                        <a:rPr lang="en-US" altLang="zh-CN" sz="2000" baseline="0" dirty="0" smtClean="0"/>
                        <a:t> 2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dirty="0" smtClean="0"/>
                        <a:t>3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dirty="0" smtClean="0"/>
                        <a:t>9</a:t>
                      </a:r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Now let’s build a laptop for Frank!!!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Customer requirements pairwise rank CR</a:t>
            </a:r>
          </a:p>
          <a:p>
            <a:endParaRPr lang="en-US" altLang="zh-CN" dirty="0"/>
          </a:p>
          <a:p>
            <a:r>
              <a:rPr lang="en-US" altLang="zh-CN" dirty="0" smtClean="0"/>
              <a:t>CR TPM design requirements  </a:t>
            </a:r>
          </a:p>
          <a:p>
            <a:endParaRPr lang="en-US" altLang="zh-CN" b="1" dirty="0"/>
          </a:p>
          <a:p>
            <a:r>
              <a:rPr lang="en-US" altLang="zh-CN" dirty="0" smtClean="0"/>
              <a:t>DR HoQ identify Engineering characteristics</a:t>
            </a:r>
            <a:endParaRPr lang="zh-CN" alt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788024" y="2204864"/>
            <a:ext cx="15121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403648" y="3284984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403648" y="4496471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2255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What are the components of a personal laptop computer??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1746" y="427191"/>
            <a:ext cx="63154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/>
              <a:t>What is pairwise analysis?</a:t>
            </a:r>
            <a:endParaRPr lang="zh-CN" altLang="en-US" sz="4400" b="1" dirty="0"/>
          </a:p>
        </p:txBody>
      </p:sp>
      <p:sp>
        <p:nvSpPr>
          <p:cNvPr id="3" name="Rectangle 2"/>
          <p:cNvSpPr/>
          <p:nvPr/>
        </p:nvSpPr>
        <p:spPr>
          <a:xfrm>
            <a:off x="899592" y="1628800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en-US" altLang="zh-CN" sz="2800" dirty="0"/>
              <a:t>A method of comparing customers requirements from a basis of design decisions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8" y="3212976"/>
            <a:ext cx="73079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/>
              <a:t>How to use pairwise analysis? 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06614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957916"/>
              </p:ext>
            </p:extLst>
          </p:nvPr>
        </p:nvGraphicFramePr>
        <p:xfrm>
          <a:off x="1524000" y="1397000"/>
          <a:ext cx="60960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Rank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Req1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Req2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Req3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Req4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Req5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971600" y="4221088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List all requirements in first row and first column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3672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450780"/>
              </p:ext>
            </p:extLst>
          </p:nvPr>
        </p:nvGraphicFramePr>
        <p:xfrm>
          <a:off x="1763688" y="980728"/>
          <a:ext cx="60960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b="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Rank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Req1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Req2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Req3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Req4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Req5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691680" y="3751198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/>
              <a:t>If requirement1 is more important than requirement2 , it is given a 1 </a:t>
            </a:r>
            <a:endParaRPr lang="zh-CN" alt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677908" y="4981043"/>
            <a:ext cx="51263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/>
              <a:t>If less important, it is given a 0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0466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265163"/>
              </p:ext>
            </p:extLst>
          </p:nvPr>
        </p:nvGraphicFramePr>
        <p:xfrm>
          <a:off x="1475656" y="764704"/>
          <a:ext cx="60960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Rank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Req1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Req2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Req3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Req4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Req5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899592" y="3498292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400" dirty="0"/>
              <a:t>the pairwise is transitive, At the end of constructing the table, you will have an ‘opposite’ reﬂection down </a:t>
            </a:r>
            <a:r>
              <a:rPr lang="en-US" altLang="zh-CN" sz="2400" dirty="0" smtClean="0"/>
              <a:t>the </a:t>
            </a:r>
            <a:r>
              <a:rPr lang="en-US" altLang="zh-CN" sz="2400" dirty="0"/>
              <a:t>diagonal here in red </a:t>
            </a:r>
            <a:endParaRPr lang="zh-CN" alt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899592" y="5157191"/>
            <a:ext cx="45854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400" dirty="0"/>
              <a:t>complete the scores of each row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4807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877790"/>
              </p:ext>
            </p:extLst>
          </p:nvPr>
        </p:nvGraphicFramePr>
        <p:xfrm>
          <a:off x="1835696" y="980728"/>
          <a:ext cx="60960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Rank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Req1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Req2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Req3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Req4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Req5</a:t>
                      </a:r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187624" y="3717032"/>
            <a:ext cx="74168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Once all the scores have been completed, we can now rank the customer requirements, with the highest-scoring </a:t>
            </a:r>
            <a:r>
              <a:rPr lang="en-US" altLang="zh-CN" sz="2800" dirty="0" smtClean="0"/>
              <a:t>requirement </a:t>
            </a:r>
            <a:r>
              <a:rPr lang="en-US" altLang="zh-CN" sz="2800" dirty="0"/>
              <a:t>ranking ﬁrst and the lowest-scoring requirements ranking last.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5612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50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altLang="zh-CN" sz="4000" smtClean="0"/>
          </a:p>
          <a:p>
            <a:pPr algn="ctr"/>
            <a:endParaRPr lang="en-US" altLang="zh-CN" sz="4000" smtClean="0"/>
          </a:p>
          <a:p>
            <a:pPr algn="ctr"/>
            <a:r>
              <a:rPr lang="en-US" altLang="zh-CN" sz="4000" smtClean="0"/>
              <a:t>How to develop </a:t>
            </a:r>
            <a:r>
              <a:rPr lang="en-US" altLang="zh-CN" sz="4000" smtClean="0">
                <a:sym typeface="Arial" pitchFamily="34" charset="0"/>
              </a:rPr>
              <a:t>design requirements </a:t>
            </a:r>
            <a:r>
              <a:rPr lang="en-US" altLang="zh-CN" sz="4000" smtClean="0"/>
              <a:t>from custmers requirements ?</a:t>
            </a:r>
          </a:p>
        </p:txBody>
      </p:sp>
    </p:spTree>
    <p:extLst>
      <p:ext uri="{BB962C8B-B14F-4D97-AF65-F5344CB8AC3E}">
        <p14:creationId xmlns:p14="http://schemas.microsoft.com/office/powerpoint/2010/main" val="3126807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3"/>
          <p:cNvSpPr txBox="1">
            <a:spLocks noChangeArrowheads="1"/>
          </p:cNvSpPr>
          <p:nvPr/>
        </p:nvSpPr>
        <p:spPr>
          <a:xfrm>
            <a:off x="457200" y="857232"/>
            <a:ext cx="84582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TPM</a:t>
            </a:r>
            <a:endParaRPr kumimoji="0" lang="en-US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副标题 3074"/>
          <p:cNvSpPr txBox="1">
            <a:spLocks noChangeArrowheads="1"/>
          </p:cNvSpPr>
          <p:nvPr/>
        </p:nvSpPr>
        <p:spPr>
          <a:xfrm>
            <a:off x="457200" y="2071678"/>
            <a:ext cx="7972452" cy="358086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65760" marR="0" lvl="0" indent="-25590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Technical performance measure</a:t>
            </a:r>
          </a:p>
          <a:p>
            <a:pPr marL="365760" marR="0" lvl="0" indent="-25590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590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Definitions</a:t>
            </a:r>
          </a:p>
          <a:p>
            <a:pPr marL="365760" marR="0" lvl="0" indent="-25590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continuing prediction and demonstration of the degree of anticipated or actual achievement of selected technical objectives.</a:t>
            </a:r>
          </a:p>
          <a:p>
            <a:pPr marL="365760" marR="0" lvl="0" indent="-25590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590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-measure attributes of our design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369</Words>
  <Application>Microsoft Office PowerPoint</Application>
  <PresentationFormat>On-screen Show (4:3)</PresentationFormat>
  <Paragraphs>158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方正姚体</vt:lpstr>
      <vt:lpstr>宋体</vt:lpstr>
      <vt:lpstr>Arial</vt:lpstr>
      <vt:lpstr>Calibri</vt:lpstr>
      <vt:lpstr>Georgia</vt:lpstr>
      <vt:lpstr>Trebuchet MS</vt:lpstr>
      <vt:lpstr>Wingdings</vt:lpstr>
      <vt:lpstr>Wingdings 2</vt:lpstr>
      <vt:lpstr>都市</vt:lpstr>
      <vt:lpstr>Requirement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</vt:lpstr>
      <vt:lpstr>Disscuss</vt:lpstr>
      <vt:lpstr>HoQ-House of Quality</vt:lpstr>
      <vt:lpstr>HoQ-House of Quality</vt:lpstr>
      <vt:lpstr>PowerPoint Presentation</vt:lpstr>
      <vt:lpstr>Conclusion</vt:lpstr>
    </vt:vector>
  </TitlesOfParts>
  <Company>微软公司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 Analysis</dc:title>
  <dc:creator>微软用户</dc:creator>
  <cp:lastModifiedBy>Chen Liu</cp:lastModifiedBy>
  <cp:revision>21</cp:revision>
  <cp:lastPrinted>2016-03-16T01:39:54Z</cp:lastPrinted>
  <dcterms:created xsi:type="dcterms:W3CDTF">2016-03-13T11:13:00Z</dcterms:created>
  <dcterms:modified xsi:type="dcterms:W3CDTF">2016-03-16T01:44:57Z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