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jpeg" ContentType="image/jpeg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38"/>
  </p:notesMasterIdLst>
  <p:handoutMasterIdLst>
    <p:handoutMasterId r:id="rId39"/>
  </p:handoutMasterIdLst>
  <p:sldIdLst>
    <p:sldId id="256" r:id="rId3"/>
    <p:sldId id="574" r:id="rId4"/>
    <p:sldId id="649" r:id="rId5"/>
    <p:sldId id="575" r:id="rId6"/>
    <p:sldId id="583" r:id="rId7"/>
    <p:sldId id="610" r:id="rId8"/>
    <p:sldId id="613" r:id="rId9"/>
    <p:sldId id="615" r:id="rId10"/>
    <p:sldId id="616" r:id="rId11"/>
    <p:sldId id="617" r:id="rId12"/>
    <p:sldId id="636" r:id="rId13"/>
    <p:sldId id="637" r:id="rId14"/>
    <p:sldId id="638" r:id="rId15"/>
    <p:sldId id="639" r:id="rId16"/>
    <p:sldId id="640" r:id="rId17"/>
    <p:sldId id="643" r:id="rId18"/>
    <p:sldId id="642" r:id="rId19"/>
    <p:sldId id="641" r:id="rId20"/>
    <p:sldId id="644" r:id="rId21"/>
    <p:sldId id="645" r:id="rId22"/>
    <p:sldId id="646" r:id="rId23"/>
    <p:sldId id="619" r:id="rId24"/>
    <p:sldId id="618" r:id="rId25"/>
    <p:sldId id="620" r:id="rId26"/>
    <p:sldId id="621" r:id="rId27"/>
    <p:sldId id="624" r:id="rId28"/>
    <p:sldId id="622" r:id="rId29"/>
    <p:sldId id="623" r:id="rId30"/>
    <p:sldId id="625" r:id="rId31"/>
    <p:sldId id="647" r:id="rId32"/>
    <p:sldId id="648" r:id="rId33"/>
    <p:sldId id="627" r:id="rId34"/>
    <p:sldId id="628" r:id="rId35"/>
    <p:sldId id="629" r:id="rId36"/>
    <p:sldId id="626" r:id="rId3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4" autoAdjust="0"/>
    <p:restoredTop sz="94660"/>
  </p:normalViewPr>
  <p:slideViewPr>
    <p:cSldViewPr>
      <p:cViewPr varScale="1">
        <p:scale>
          <a:sx n="98" d="100"/>
          <a:sy n="98" d="100"/>
        </p:scale>
        <p:origin x="-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2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  <a:endParaRPr lang="en-US" b="1" dirty="0" smtClean="0"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df"/><Relationship Id="rId13" Type="http://schemas.openxmlformats.org/officeDocument/2006/relationships/image" Target="../media/image50.png"/><Relationship Id="rId14" Type="http://schemas.openxmlformats.org/officeDocument/2006/relationships/image" Target="../media/image51.pdf"/><Relationship Id="rId15" Type="http://schemas.openxmlformats.org/officeDocument/2006/relationships/image" Target="../media/image52.png"/><Relationship Id="rId16" Type="http://schemas.openxmlformats.org/officeDocument/2006/relationships/image" Target="../media/image53.pdf"/><Relationship Id="rId17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6" Type="http://schemas.openxmlformats.org/officeDocument/2006/relationships/image" Target="../media/image43.pdf"/><Relationship Id="rId7" Type="http://schemas.openxmlformats.org/officeDocument/2006/relationships/image" Target="../media/image44.png"/><Relationship Id="rId8" Type="http://schemas.openxmlformats.org/officeDocument/2006/relationships/image" Target="../media/image45.pdf"/><Relationship Id="rId9" Type="http://schemas.openxmlformats.org/officeDocument/2006/relationships/image" Target="../media/image46.png"/><Relationship Id="rId10" Type="http://schemas.openxmlformats.org/officeDocument/2006/relationships/image" Target="../media/image47.pd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61.pdf"/><Relationship Id="rId13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6" Type="http://schemas.openxmlformats.org/officeDocument/2006/relationships/image" Target="../media/image45.pdf"/><Relationship Id="rId7" Type="http://schemas.openxmlformats.org/officeDocument/2006/relationships/image" Target="../media/image46.png"/><Relationship Id="rId8" Type="http://schemas.openxmlformats.org/officeDocument/2006/relationships/image" Target="../media/image57.pdf"/><Relationship Id="rId9" Type="http://schemas.openxmlformats.org/officeDocument/2006/relationships/image" Target="../media/image58.png"/><Relationship Id="rId10" Type="http://schemas.openxmlformats.org/officeDocument/2006/relationships/image" Target="../media/image59.pd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png"/><Relationship Id="rId12" Type="http://schemas.openxmlformats.org/officeDocument/2006/relationships/image" Target="../media/image73.pdf"/><Relationship Id="rId13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df"/><Relationship Id="rId3" Type="http://schemas.openxmlformats.org/officeDocument/2006/relationships/image" Target="../media/image64.png"/><Relationship Id="rId4" Type="http://schemas.openxmlformats.org/officeDocument/2006/relationships/image" Target="../media/image65.pdf"/><Relationship Id="rId5" Type="http://schemas.openxmlformats.org/officeDocument/2006/relationships/image" Target="../media/image66.png"/><Relationship Id="rId6" Type="http://schemas.openxmlformats.org/officeDocument/2006/relationships/image" Target="../media/image67.pdf"/><Relationship Id="rId7" Type="http://schemas.openxmlformats.org/officeDocument/2006/relationships/image" Target="../media/image68.png"/><Relationship Id="rId8" Type="http://schemas.openxmlformats.org/officeDocument/2006/relationships/image" Target="../media/image69.pdf"/><Relationship Id="rId9" Type="http://schemas.openxmlformats.org/officeDocument/2006/relationships/image" Target="../media/image70.png"/><Relationship Id="rId10" Type="http://schemas.openxmlformats.org/officeDocument/2006/relationships/image" Target="../media/image71.pd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png"/><Relationship Id="rId12" Type="http://schemas.openxmlformats.org/officeDocument/2006/relationships/image" Target="../media/image77.pdf"/><Relationship Id="rId13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df"/><Relationship Id="rId3" Type="http://schemas.openxmlformats.org/officeDocument/2006/relationships/image" Target="../media/image64.png"/><Relationship Id="rId4" Type="http://schemas.openxmlformats.org/officeDocument/2006/relationships/image" Target="../media/image65.pdf"/><Relationship Id="rId5" Type="http://schemas.openxmlformats.org/officeDocument/2006/relationships/image" Target="../media/image66.png"/><Relationship Id="rId6" Type="http://schemas.openxmlformats.org/officeDocument/2006/relationships/image" Target="../media/image67.pdf"/><Relationship Id="rId7" Type="http://schemas.openxmlformats.org/officeDocument/2006/relationships/image" Target="../media/image68.png"/><Relationship Id="rId8" Type="http://schemas.openxmlformats.org/officeDocument/2006/relationships/image" Target="../media/image73.pdf"/><Relationship Id="rId9" Type="http://schemas.openxmlformats.org/officeDocument/2006/relationships/image" Target="../media/image74.png"/><Relationship Id="rId10" Type="http://schemas.openxmlformats.org/officeDocument/2006/relationships/image" Target="../media/image75.pd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20" Type="http://schemas.openxmlformats.org/officeDocument/2006/relationships/image" Target="../media/image85.pdf"/><Relationship Id="rId21" Type="http://schemas.openxmlformats.org/officeDocument/2006/relationships/image" Target="../media/image86.png"/><Relationship Id="rId22" Type="http://schemas.openxmlformats.org/officeDocument/2006/relationships/image" Target="../media/image87.pdf"/><Relationship Id="rId23" Type="http://schemas.openxmlformats.org/officeDocument/2006/relationships/image" Target="../media/image88.png"/><Relationship Id="rId24" Type="http://schemas.openxmlformats.org/officeDocument/2006/relationships/image" Target="../media/image89.pdf"/><Relationship Id="rId25" Type="http://schemas.openxmlformats.org/officeDocument/2006/relationships/image" Target="../media/image90.png"/><Relationship Id="rId10" Type="http://schemas.openxmlformats.org/officeDocument/2006/relationships/image" Target="../media/image75.pdf"/><Relationship Id="rId11" Type="http://schemas.openxmlformats.org/officeDocument/2006/relationships/image" Target="../media/image76.png"/><Relationship Id="rId12" Type="http://schemas.openxmlformats.org/officeDocument/2006/relationships/image" Target="../media/image77.pdf"/><Relationship Id="rId13" Type="http://schemas.openxmlformats.org/officeDocument/2006/relationships/image" Target="../media/image78.png"/><Relationship Id="rId14" Type="http://schemas.openxmlformats.org/officeDocument/2006/relationships/image" Target="../media/image79.pdf"/><Relationship Id="rId15" Type="http://schemas.openxmlformats.org/officeDocument/2006/relationships/image" Target="../media/image80.png"/><Relationship Id="rId16" Type="http://schemas.openxmlformats.org/officeDocument/2006/relationships/image" Target="../media/image81.pdf"/><Relationship Id="rId17" Type="http://schemas.openxmlformats.org/officeDocument/2006/relationships/image" Target="../media/image82.png"/><Relationship Id="rId18" Type="http://schemas.openxmlformats.org/officeDocument/2006/relationships/image" Target="../media/image83.pdf"/><Relationship Id="rId19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df"/><Relationship Id="rId3" Type="http://schemas.openxmlformats.org/officeDocument/2006/relationships/image" Target="../media/image64.png"/><Relationship Id="rId4" Type="http://schemas.openxmlformats.org/officeDocument/2006/relationships/image" Target="../media/image65.pdf"/><Relationship Id="rId5" Type="http://schemas.openxmlformats.org/officeDocument/2006/relationships/image" Target="../media/image66.png"/><Relationship Id="rId6" Type="http://schemas.openxmlformats.org/officeDocument/2006/relationships/image" Target="../media/image67.pdf"/><Relationship Id="rId7" Type="http://schemas.openxmlformats.org/officeDocument/2006/relationships/image" Target="../media/image68.png"/><Relationship Id="rId8" Type="http://schemas.openxmlformats.org/officeDocument/2006/relationships/image" Target="../media/image73.pd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png"/><Relationship Id="rId12" Type="http://schemas.openxmlformats.org/officeDocument/2006/relationships/image" Target="../media/image85.pdf"/><Relationship Id="rId13" Type="http://schemas.openxmlformats.org/officeDocument/2006/relationships/image" Target="../media/image86.png"/><Relationship Id="rId14" Type="http://schemas.openxmlformats.org/officeDocument/2006/relationships/image" Target="../media/image87.pdf"/><Relationship Id="rId15" Type="http://schemas.openxmlformats.org/officeDocument/2006/relationships/image" Target="../media/image88.png"/><Relationship Id="rId16" Type="http://schemas.openxmlformats.org/officeDocument/2006/relationships/image" Target="../media/image89.pdf"/><Relationship Id="rId17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1.pdf"/><Relationship Id="rId3" Type="http://schemas.openxmlformats.org/officeDocument/2006/relationships/image" Target="../media/image92.png"/><Relationship Id="rId4" Type="http://schemas.openxmlformats.org/officeDocument/2006/relationships/image" Target="../media/image93.pdf"/><Relationship Id="rId5" Type="http://schemas.openxmlformats.org/officeDocument/2006/relationships/image" Target="../media/image94.png"/><Relationship Id="rId6" Type="http://schemas.openxmlformats.org/officeDocument/2006/relationships/image" Target="../media/image79.pdf"/><Relationship Id="rId7" Type="http://schemas.openxmlformats.org/officeDocument/2006/relationships/image" Target="../media/image80.png"/><Relationship Id="rId8" Type="http://schemas.openxmlformats.org/officeDocument/2006/relationships/image" Target="../media/image81.pdf"/><Relationship Id="rId9" Type="http://schemas.openxmlformats.org/officeDocument/2006/relationships/image" Target="../media/image82.png"/><Relationship Id="rId10" Type="http://schemas.openxmlformats.org/officeDocument/2006/relationships/image" Target="../media/image83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png"/><Relationship Id="rId12" Type="http://schemas.openxmlformats.org/officeDocument/2006/relationships/image" Target="../media/image89.pdf"/><Relationship Id="rId13" Type="http://schemas.openxmlformats.org/officeDocument/2006/relationships/image" Target="../media/image90.png"/><Relationship Id="rId14" Type="http://schemas.openxmlformats.org/officeDocument/2006/relationships/image" Target="../media/image95.pdf"/><Relationship Id="rId15" Type="http://schemas.openxmlformats.org/officeDocument/2006/relationships/image" Target="../media/image96.png"/><Relationship Id="rId16" Type="http://schemas.openxmlformats.org/officeDocument/2006/relationships/image" Target="../media/image97.pdf"/><Relationship Id="rId17" Type="http://schemas.openxmlformats.org/officeDocument/2006/relationships/image" Target="../media/image9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df"/><Relationship Id="rId3" Type="http://schemas.openxmlformats.org/officeDocument/2006/relationships/image" Target="../media/image74.png"/><Relationship Id="rId4" Type="http://schemas.openxmlformats.org/officeDocument/2006/relationships/image" Target="../media/image75.pdf"/><Relationship Id="rId5" Type="http://schemas.openxmlformats.org/officeDocument/2006/relationships/image" Target="../media/image76.png"/><Relationship Id="rId6" Type="http://schemas.openxmlformats.org/officeDocument/2006/relationships/image" Target="../media/image77.pdf"/><Relationship Id="rId7" Type="http://schemas.openxmlformats.org/officeDocument/2006/relationships/image" Target="../media/image78.png"/><Relationship Id="rId8" Type="http://schemas.openxmlformats.org/officeDocument/2006/relationships/image" Target="../media/image83.pdf"/><Relationship Id="rId9" Type="http://schemas.openxmlformats.org/officeDocument/2006/relationships/image" Target="../media/image84.png"/><Relationship Id="rId10" Type="http://schemas.openxmlformats.org/officeDocument/2006/relationships/image" Target="../media/image85.pd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pdf"/><Relationship Id="rId20" Type="http://schemas.openxmlformats.org/officeDocument/2006/relationships/image" Target="../media/image116.png"/><Relationship Id="rId21" Type="http://schemas.openxmlformats.org/officeDocument/2006/relationships/image" Target="../media/image117.pdf"/><Relationship Id="rId22" Type="http://schemas.openxmlformats.org/officeDocument/2006/relationships/image" Target="../media/image118.png"/><Relationship Id="rId10" Type="http://schemas.openxmlformats.org/officeDocument/2006/relationships/image" Target="../media/image106.png"/><Relationship Id="rId11" Type="http://schemas.openxmlformats.org/officeDocument/2006/relationships/image" Target="../media/image107.pdf"/><Relationship Id="rId12" Type="http://schemas.openxmlformats.org/officeDocument/2006/relationships/image" Target="../media/image108.png"/><Relationship Id="rId13" Type="http://schemas.openxmlformats.org/officeDocument/2006/relationships/image" Target="../media/image109.pdf"/><Relationship Id="rId14" Type="http://schemas.openxmlformats.org/officeDocument/2006/relationships/image" Target="../media/image110.png"/><Relationship Id="rId15" Type="http://schemas.openxmlformats.org/officeDocument/2006/relationships/image" Target="../media/image111.pdf"/><Relationship Id="rId16" Type="http://schemas.openxmlformats.org/officeDocument/2006/relationships/image" Target="../media/image112.png"/><Relationship Id="rId17" Type="http://schemas.openxmlformats.org/officeDocument/2006/relationships/image" Target="../media/image113.pdf"/><Relationship Id="rId18" Type="http://schemas.openxmlformats.org/officeDocument/2006/relationships/image" Target="../media/image114.png"/><Relationship Id="rId19" Type="http://schemas.openxmlformats.org/officeDocument/2006/relationships/image" Target="../media/image115.pd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9.pdf"/><Relationship Id="rId4" Type="http://schemas.openxmlformats.org/officeDocument/2006/relationships/image" Target="../media/image100.png"/><Relationship Id="rId5" Type="http://schemas.openxmlformats.org/officeDocument/2006/relationships/image" Target="../media/image101.pdf"/><Relationship Id="rId6" Type="http://schemas.openxmlformats.org/officeDocument/2006/relationships/image" Target="../media/image102.png"/><Relationship Id="rId7" Type="http://schemas.openxmlformats.org/officeDocument/2006/relationships/image" Target="../media/image103.pdf"/><Relationship Id="rId8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df"/><Relationship Id="rId5" Type="http://schemas.openxmlformats.org/officeDocument/2006/relationships/image" Target="../media/image122.png"/><Relationship Id="rId6" Type="http://schemas.openxmlformats.org/officeDocument/2006/relationships/image" Target="../media/image123.pdf"/><Relationship Id="rId7" Type="http://schemas.openxmlformats.org/officeDocument/2006/relationships/image" Target="../media/image124.png"/><Relationship Id="rId8" Type="http://schemas.openxmlformats.org/officeDocument/2006/relationships/image" Target="../media/image125.pdf"/><Relationship Id="rId9" Type="http://schemas.openxmlformats.org/officeDocument/2006/relationships/image" Target="../media/image1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9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pdf"/><Relationship Id="rId5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7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6.pd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3" Type="http://schemas.openxmlformats.org/officeDocument/2006/relationships/image" Target="../media/image142.png"/><Relationship Id="rId14" Type="http://schemas.openxmlformats.org/officeDocument/2006/relationships/image" Target="../media/image143.png"/><Relationship Id="rId15" Type="http://schemas.openxmlformats.org/officeDocument/2006/relationships/image" Target="../media/image14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1.pdf"/><Relationship Id="rId3" Type="http://schemas.openxmlformats.org/officeDocument/2006/relationships/image" Target="../media/image132.png"/><Relationship Id="rId4" Type="http://schemas.openxmlformats.org/officeDocument/2006/relationships/image" Target="../media/image133.pdf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6.pd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146.pdf"/><Relationship Id="rId5" Type="http://schemas.openxmlformats.org/officeDocument/2006/relationships/image" Target="../media/image147.png"/><Relationship Id="rId6" Type="http://schemas.openxmlformats.org/officeDocument/2006/relationships/image" Target="../media/image148.pdf"/><Relationship Id="rId7" Type="http://schemas.openxmlformats.org/officeDocument/2006/relationships/image" Target="../media/image14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df"/><Relationship Id="rId4" Type="http://schemas.openxmlformats.org/officeDocument/2006/relationships/image" Target="../media/image152.png"/><Relationship Id="rId5" Type="http://schemas.openxmlformats.org/officeDocument/2006/relationships/image" Target="../media/image153.pdf"/><Relationship Id="rId6" Type="http://schemas.openxmlformats.org/officeDocument/2006/relationships/image" Target="../media/image154.png"/><Relationship Id="rId7" Type="http://schemas.openxmlformats.org/officeDocument/2006/relationships/image" Target="../media/image155.pdf"/><Relationship Id="rId8" Type="http://schemas.openxmlformats.org/officeDocument/2006/relationships/image" Target="../media/image15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6.pd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" Type="http://schemas.openxmlformats.org/officeDocument/2006/relationships/video" Target="file://localhost/Users/dbatra/my_folders/research/thesis/proposal/slides/flowgard.mpg" TargetMode="Externa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4" Type="http://schemas.openxmlformats.org/officeDocument/2006/relationships/image" Target="../media/image160.pdf"/><Relationship Id="rId5" Type="http://schemas.openxmlformats.org/officeDocument/2006/relationships/image" Target="../media/image161.png"/><Relationship Id="rId6" Type="http://schemas.openxmlformats.org/officeDocument/2006/relationships/image" Target="../media/image34.pdf"/><Relationship Id="rId7" Type="http://schemas.openxmlformats.org/officeDocument/2006/relationships/image" Target="../media/image35.png"/><Relationship Id="rId8" Type="http://schemas.openxmlformats.org/officeDocument/2006/relationships/image" Target="../media/image36.pdf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8.pd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4" Type="http://schemas.openxmlformats.org/officeDocument/2006/relationships/image" Target="../media/image164.pdf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2.pd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df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5" Type="http://schemas.openxmlformats.org/officeDocument/2006/relationships/image" Target="../media/image22.pdf"/><Relationship Id="rId6" Type="http://schemas.openxmlformats.org/officeDocument/2006/relationships/image" Target="../media/image23.png"/><Relationship Id="rId7" Type="http://schemas.openxmlformats.org/officeDocument/2006/relationships/image" Target="../media/image24.pdf"/><Relationship Id="rId8" Type="http://schemas.openxmlformats.org/officeDocument/2006/relationships/image" Target="../media/image25.png"/><Relationship Id="rId9" Type="http://schemas.openxmlformats.org/officeDocument/2006/relationships/image" Target="../media/image26.pdf"/><Relationship Id="rId1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6.pd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Focused  Inference with </a:t>
            </a:r>
            <a:br>
              <a:rPr lang="en-US" dirty="0" smtClean="0"/>
            </a:br>
            <a:r>
              <a:rPr lang="en-US" dirty="0" smtClean="0"/>
              <a:t>Local Primal-Dual Gaps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/>
              <a:t>Dhruv Batra (TTIC)</a:t>
            </a:r>
          </a:p>
          <a:p>
            <a:endParaRPr lang="en-US" sz="1600" dirty="0" smtClean="0"/>
          </a:p>
          <a:p>
            <a:r>
              <a:rPr lang="en-US" sz="1400" dirty="0" smtClean="0"/>
              <a:t>Joint work with: </a:t>
            </a:r>
          </a:p>
          <a:p>
            <a:r>
              <a:rPr lang="en-US" sz="1400" dirty="0" smtClean="0"/>
              <a:t>Daniel </a:t>
            </a:r>
            <a:r>
              <a:rPr lang="en-US" sz="1400" dirty="0" err="1" smtClean="0"/>
              <a:t>Tarlow</a:t>
            </a:r>
            <a:r>
              <a:rPr lang="en-US" sz="1400" dirty="0" smtClean="0"/>
              <a:t> (U Toronto), Sebastian </a:t>
            </a:r>
            <a:r>
              <a:rPr lang="en-US" sz="1400" dirty="0" err="1" smtClean="0"/>
              <a:t>Nowozin</a:t>
            </a:r>
            <a:r>
              <a:rPr lang="en-US" sz="1400" dirty="0" smtClean="0"/>
              <a:t> (MSRC), </a:t>
            </a:r>
            <a:r>
              <a:rPr lang="en-US" sz="1400" dirty="0" err="1" smtClean="0"/>
              <a:t>Pushmeet</a:t>
            </a:r>
            <a:r>
              <a:rPr lang="en-US" sz="1400" dirty="0" smtClean="0"/>
              <a:t> </a:t>
            </a:r>
            <a:r>
              <a:rPr lang="en-US" sz="1400" dirty="0" err="1" smtClean="0"/>
              <a:t>Kohli</a:t>
            </a:r>
            <a:r>
              <a:rPr lang="en-US" sz="1400" dirty="0" smtClean="0"/>
              <a:t> (MSRC), Vladimir </a:t>
            </a:r>
            <a:r>
              <a:rPr lang="en-US" sz="1400" dirty="0" err="1" smtClean="0"/>
              <a:t>Kolmogorov</a:t>
            </a:r>
            <a:r>
              <a:rPr lang="en-US" sz="1400" dirty="0" smtClean="0"/>
              <a:t> (UCL)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602" y="5257800"/>
            <a:ext cx="1004998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257800"/>
            <a:ext cx="122684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74" y="5257800"/>
            <a:ext cx="155642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5257800"/>
            <a:ext cx="912578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LP-relaxation</a:t>
            </a:r>
          </a:p>
          <a:p>
            <a:pPr lvl="1"/>
            <a:r>
              <a:rPr lang="en-US" sz="1600" dirty="0" smtClean="0"/>
              <a:t>[Schlesinger ‘76, </a:t>
            </a:r>
            <a:r>
              <a:rPr lang="en-US" sz="1600" dirty="0" err="1" smtClean="0"/>
              <a:t>Koster</a:t>
            </a:r>
            <a:r>
              <a:rPr lang="en-US" sz="1600" dirty="0" smtClean="0"/>
              <a:t> ’98, </a:t>
            </a:r>
            <a:r>
              <a:rPr lang="en-US" sz="1600" dirty="0" err="1" smtClean="0"/>
              <a:t>Chekuri</a:t>
            </a:r>
            <a:r>
              <a:rPr lang="en-US" sz="1600" dirty="0" smtClean="0"/>
              <a:t> ‘01, Wainwright ’05]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Local Primal-Dual Gaps</a:t>
            </a:r>
          </a:p>
          <a:p>
            <a:pPr lvl="1"/>
            <a:r>
              <a:rPr lang="en-GB" dirty="0" smtClean="0"/>
              <a:t>Primal contribution minus Dual Contribution</a:t>
            </a:r>
          </a:p>
          <a:p>
            <a:pPr lvl="1"/>
            <a:r>
              <a:rPr lang="en-GB" dirty="0" smtClean="0"/>
              <a:t>Distributed Primal-Dual Gap</a:t>
            </a:r>
          </a:p>
          <a:p>
            <a:pPr lvl="1"/>
            <a:r>
              <a:rPr lang="en-GB" dirty="0" smtClean="0"/>
              <a:t>Generalization of Complimentary Slackness Conditions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41" name="Group 118"/>
          <p:cNvGrpSpPr/>
          <p:nvPr/>
        </p:nvGrpSpPr>
        <p:grpSpPr>
          <a:xfrm>
            <a:off x="620456" y="2569088"/>
            <a:ext cx="2382893" cy="1940846"/>
            <a:chOff x="74612" y="4602063"/>
            <a:chExt cx="2382893" cy="1940846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76200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541308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4" name="Straight Connector 43"/>
            <p:cNvCxnSpPr>
              <a:stCxn id="42" idx="6"/>
              <a:endCxn id="43" idx="2"/>
            </p:cNvCxnSpPr>
            <p:nvPr/>
          </p:nvCxnSpPr>
          <p:spPr>
            <a:xfrm>
              <a:off x="190500" y="46600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76200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41308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>
              <a:stCxn id="45" idx="6"/>
              <a:endCxn id="46" idx="2"/>
            </p:cNvCxnSpPr>
            <p:nvPr/>
          </p:nvCxnSpPr>
          <p:spPr>
            <a:xfrm>
              <a:off x="190500" y="51172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Straight Connector 47"/>
            <p:cNvCxnSpPr>
              <a:stCxn id="42" idx="4"/>
              <a:endCxn id="45" idx="0"/>
            </p:cNvCxnSpPr>
            <p:nvPr/>
          </p:nvCxnSpPr>
          <p:spPr>
            <a:xfrm rot="5400000">
              <a:off x="-38100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" name="Straight Connector 48"/>
            <p:cNvCxnSpPr>
              <a:stCxn id="43" idx="4"/>
              <a:endCxn id="46" idx="0"/>
            </p:cNvCxnSpPr>
            <p:nvPr/>
          </p:nvCxnSpPr>
          <p:spPr>
            <a:xfrm rot="5400000">
              <a:off x="427008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76200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41308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0" idx="6"/>
              <a:endCxn id="51" idx="2"/>
            </p:cNvCxnSpPr>
            <p:nvPr/>
          </p:nvCxnSpPr>
          <p:spPr>
            <a:xfrm>
              <a:off x="190500" y="55744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76200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41308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3" idx="6"/>
              <a:endCxn id="54" idx="2"/>
            </p:cNvCxnSpPr>
            <p:nvPr/>
          </p:nvCxnSpPr>
          <p:spPr>
            <a:xfrm>
              <a:off x="190500" y="60316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991029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444621" y="46020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" name="Straight Connector 57"/>
            <p:cNvCxnSpPr>
              <a:stCxn id="56" idx="6"/>
              <a:endCxn id="57" idx="2"/>
            </p:cNvCxnSpPr>
            <p:nvPr/>
          </p:nvCxnSpPr>
          <p:spPr>
            <a:xfrm flipV="1">
              <a:off x="1105329" y="46592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991029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4621" y="50592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Straight Connector 60"/>
            <p:cNvCxnSpPr>
              <a:stCxn id="59" idx="6"/>
              <a:endCxn id="60" idx="2"/>
            </p:cNvCxnSpPr>
            <p:nvPr/>
          </p:nvCxnSpPr>
          <p:spPr>
            <a:xfrm flipV="1">
              <a:off x="1105329" y="51164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991029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444621" y="55164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Straight Connector 63"/>
            <p:cNvCxnSpPr>
              <a:stCxn id="62" idx="6"/>
              <a:endCxn id="63" idx="2"/>
            </p:cNvCxnSpPr>
            <p:nvPr/>
          </p:nvCxnSpPr>
          <p:spPr>
            <a:xfrm flipV="1">
              <a:off x="1105329" y="55736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991029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1444621" y="59736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>
              <a:stCxn id="66" idx="6"/>
              <a:endCxn id="67" idx="2"/>
            </p:cNvCxnSpPr>
            <p:nvPr/>
          </p:nvCxnSpPr>
          <p:spPr>
            <a:xfrm flipV="1">
              <a:off x="1105329" y="60308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Straight Connector 68"/>
            <p:cNvCxnSpPr>
              <a:stCxn id="62" idx="2"/>
              <a:endCxn id="51" idx="6"/>
            </p:cNvCxnSpPr>
            <p:nvPr/>
          </p:nvCxnSpPr>
          <p:spPr>
            <a:xfrm rot="10800000">
              <a:off x="655609" y="55744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0" name="Straight Connector 69"/>
            <p:cNvCxnSpPr>
              <a:stCxn id="66" idx="2"/>
              <a:endCxn id="54" idx="6"/>
            </p:cNvCxnSpPr>
            <p:nvPr/>
          </p:nvCxnSpPr>
          <p:spPr>
            <a:xfrm rot="10800000">
              <a:off x="655609" y="60316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1" name="Straight Connector 70"/>
            <p:cNvCxnSpPr>
              <a:stCxn id="46" idx="6"/>
              <a:endCxn id="59" idx="2"/>
            </p:cNvCxnSpPr>
            <p:nvPr/>
          </p:nvCxnSpPr>
          <p:spPr>
            <a:xfrm>
              <a:off x="655608" y="51172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2" name="Straight Connector 71"/>
            <p:cNvCxnSpPr>
              <a:stCxn id="43" idx="6"/>
              <a:endCxn id="56" idx="2"/>
            </p:cNvCxnSpPr>
            <p:nvPr/>
          </p:nvCxnSpPr>
          <p:spPr>
            <a:xfrm>
              <a:off x="655608" y="46600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3" name="Straight Connector 72"/>
            <p:cNvCxnSpPr>
              <a:stCxn id="46" idx="4"/>
              <a:endCxn id="51" idx="0"/>
            </p:cNvCxnSpPr>
            <p:nvPr/>
          </p:nvCxnSpPr>
          <p:spPr>
            <a:xfrm rot="5400000">
              <a:off x="427008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" name="Straight Connector 75"/>
            <p:cNvCxnSpPr>
              <a:stCxn id="45" idx="4"/>
              <a:endCxn id="50" idx="0"/>
            </p:cNvCxnSpPr>
            <p:nvPr/>
          </p:nvCxnSpPr>
          <p:spPr>
            <a:xfrm rot="5400000">
              <a:off x="-38100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Straight Connector 76"/>
            <p:cNvCxnSpPr>
              <a:stCxn id="51" idx="4"/>
              <a:endCxn id="54" idx="0"/>
            </p:cNvCxnSpPr>
            <p:nvPr/>
          </p:nvCxnSpPr>
          <p:spPr>
            <a:xfrm rot="5400000">
              <a:off x="427008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" name="Straight Connector 78"/>
            <p:cNvCxnSpPr>
              <a:stCxn id="50" idx="4"/>
              <a:endCxn id="53" idx="0"/>
            </p:cNvCxnSpPr>
            <p:nvPr/>
          </p:nvCxnSpPr>
          <p:spPr>
            <a:xfrm rot="5400000">
              <a:off x="-38100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0" name="Straight Connector 79"/>
            <p:cNvCxnSpPr>
              <a:stCxn id="56" idx="4"/>
              <a:endCxn id="59" idx="0"/>
            </p:cNvCxnSpPr>
            <p:nvPr/>
          </p:nvCxnSpPr>
          <p:spPr>
            <a:xfrm rot="5400000">
              <a:off x="876729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2" name="Straight Connector 81"/>
            <p:cNvCxnSpPr>
              <a:stCxn id="57" idx="4"/>
              <a:endCxn id="60" idx="0"/>
            </p:cNvCxnSpPr>
            <p:nvPr/>
          </p:nvCxnSpPr>
          <p:spPr>
            <a:xfrm rot="5400000">
              <a:off x="1330321" y="48878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6" name="Straight Connector 85"/>
            <p:cNvCxnSpPr>
              <a:stCxn id="60" idx="4"/>
              <a:endCxn id="63" idx="0"/>
            </p:cNvCxnSpPr>
            <p:nvPr/>
          </p:nvCxnSpPr>
          <p:spPr>
            <a:xfrm rot="5400000">
              <a:off x="1330321" y="53450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8" name="Straight Connector 87"/>
            <p:cNvCxnSpPr>
              <a:stCxn id="59" idx="4"/>
              <a:endCxn id="62" idx="0"/>
            </p:cNvCxnSpPr>
            <p:nvPr/>
          </p:nvCxnSpPr>
          <p:spPr>
            <a:xfrm rot="5400000">
              <a:off x="876729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0" name="Straight Connector 89"/>
            <p:cNvCxnSpPr>
              <a:stCxn id="63" idx="4"/>
              <a:endCxn id="67" idx="0"/>
            </p:cNvCxnSpPr>
            <p:nvPr/>
          </p:nvCxnSpPr>
          <p:spPr>
            <a:xfrm rot="5400000">
              <a:off x="1330321" y="58022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1" name="Straight Connector 90"/>
            <p:cNvCxnSpPr>
              <a:stCxn id="62" idx="4"/>
              <a:endCxn id="66" idx="0"/>
            </p:cNvCxnSpPr>
            <p:nvPr/>
          </p:nvCxnSpPr>
          <p:spPr>
            <a:xfrm rot="5400000">
              <a:off x="876729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1902160" y="46060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Connector 93"/>
            <p:cNvCxnSpPr>
              <a:endCxn id="93" idx="2"/>
            </p:cNvCxnSpPr>
            <p:nvPr/>
          </p:nvCxnSpPr>
          <p:spPr>
            <a:xfrm flipV="1">
              <a:off x="1562868" y="46631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902160" y="50632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7" name="Straight Connector 96"/>
            <p:cNvCxnSpPr>
              <a:endCxn id="95" idx="2"/>
            </p:cNvCxnSpPr>
            <p:nvPr/>
          </p:nvCxnSpPr>
          <p:spPr>
            <a:xfrm flipV="1">
              <a:off x="1562868" y="51203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902160" y="55204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9" name="Straight Connector 98"/>
            <p:cNvCxnSpPr>
              <a:endCxn id="98" idx="2"/>
            </p:cNvCxnSpPr>
            <p:nvPr/>
          </p:nvCxnSpPr>
          <p:spPr>
            <a:xfrm flipV="1">
              <a:off x="1562868" y="55775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902160" y="59776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Connector 103"/>
            <p:cNvCxnSpPr>
              <a:endCxn id="102" idx="2"/>
            </p:cNvCxnSpPr>
            <p:nvPr/>
          </p:nvCxnSpPr>
          <p:spPr>
            <a:xfrm flipV="1">
              <a:off x="1562868" y="60347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5" name="Straight Connector 104"/>
            <p:cNvCxnSpPr>
              <a:stCxn id="93" idx="4"/>
              <a:endCxn id="95" idx="0"/>
            </p:cNvCxnSpPr>
            <p:nvPr/>
          </p:nvCxnSpPr>
          <p:spPr>
            <a:xfrm rot="5400000">
              <a:off x="1787860" y="48917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6" name="Straight Connector 105"/>
            <p:cNvCxnSpPr>
              <a:stCxn id="95" idx="4"/>
              <a:endCxn id="98" idx="0"/>
            </p:cNvCxnSpPr>
            <p:nvPr/>
          </p:nvCxnSpPr>
          <p:spPr>
            <a:xfrm rot="5400000">
              <a:off x="1787860" y="53489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Straight Connector 106"/>
            <p:cNvCxnSpPr>
              <a:stCxn id="98" idx="4"/>
              <a:endCxn id="102" idx="0"/>
            </p:cNvCxnSpPr>
            <p:nvPr/>
          </p:nvCxnSpPr>
          <p:spPr>
            <a:xfrm rot="5400000">
              <a:off x="1787860" y="58061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2343205" y="46099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flipV="1">
              <a:off x="2003913" y="46671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2343205" y="50671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1" name="Straight Connector 110"/>
            <p:cNvCxnSpPr>
              <a:endCxn id="110" idx="2"/>
            </p:cNvCxnSpPr>
            <p:nvPr/>
          </p:nvCxnSpPr>
          <p:spPr>
            <a:xfrm flipV="1">
              <a:off x="2003913" y="51243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2343205" y="55243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3" name="Straight Connector 112"/>
            <p:cNvCxnSpPr>
              <a:endCxn id="112" idx="2"/>
            </p:cNvCxnSpPr>
            <p:nvPr/>
          </p:nvCxnSpPr>
          <p:spPr>
            <a:xfrm flipV="1">
              <a:off x="2003913" y="55815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2343205" y="59815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5" name="Straight Connector 114"/>
            <p:cNvCxnSpPr>
              <a:endCxn id="114" idx="2"/>
            </p:cNvCxnSpPr>
            <p:nvPr/>
          </p:nvCxnSpPr>
          <p:spPr>
            <a:xfrm flipV="1">
              <a:off x="2003913" y="60387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6" name="Straight Connector 115"/>
            <p:cNvCxnSpPr>
              <a:stCxn id="108" idx="4"/>
              <a:endCxn id="110" idx="0"/>
            </p:cNvCxnSpPr>
            <p:nvPr/>
          </p:nvCxnSpPr>
          <p:spPr>
            <a:xfrm rot="5400000">
              <a:off x="2228905" y="48957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7" name="Straight Connector 116"/>
            <p:cNvCxnSpPr>
              <a:stCxn id="110" idx="4"/>
              <a:endCxn id="112" idx="0"/>
            </p:cNvCxnSpPr>
            <p:nvPr/>
          </p:nvCxnSpPr>
          <p:spPr>
            <a:xfrm rot="5400000">
              <a:off x="2228905" y="53529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8" name="Straight Connector 117"/>
            <p:cNvCxnSpPr>
              <a:stCxn id="112" idx="4"/>
              <a:endCxn id="114" idx="0"/>
            </p:cNvCxnSpPr>
            <p:nvPr/>
          </p:nvCxnSpPr>
          <p:spPr>
            <a:xfrm rot="5400000">
              <a:off x="2228905" y="58101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7461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39720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1" name="Straight Connector 120"/>
            <p:cNvCxnSpPr>
              <a:stCxn id="119" idx="6"/>
              <a:endCxn id="120" idx="2"/>
            </p:cNvCxnSpPr>
            <p:nvPr/>
          </p:nvCxnSpPr>
          <p:spPr>
            <a:xfrm>
              <a:off x="188912" y="6485759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989441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1443033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4" name="Straight Connector 123"/>
            <p:cNvCxnSpPr>
              <a:stCxn id="122" idx="6"/>
              <a:endCxn id="123" idx="2"/>
            </p:cNvCxnSpPr>
            <p:nvPr/>
          </p:nvCxnSpPr>
          <p:spPr>
            <a:xfrm>
              <a:off x="1103741" y="6485759"/>
              <a:ext cx="3392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5" name="Straight Connector 124"/>
            <p:cNvCxnSpPr>
              <a:stCxn id="122" idx="2"/>
              <a:endCxn id="120" idx="6"/>
            </p:cNvCxnSpPr>
            <p:nvPr/>
          </p:nvCxnSpPr>
          <p:spPr>
            <a:xfrm rot="10800000">
              <a:off x="654021" y="6485759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6" name="Straight Connector 125"/>
            <p:cNvCxnSpPr>
              <a:stCxn id="54" idx="4"/>
              <a:endCxn id="120" idx="0"/>
            </p:cNvCxnSpPr>
            <p:nvPr/>
          </p:nvCxnSpPr>
          <p:spPr>
            <a:xfrm rot="5400000">
              <a:off x="427738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7" name="Straight Connector 126"/>
            <p:cNvCxnSpPr>
              <a:stCxn id="53" idx="4"/>
              <a:endCxn id="119" idx="0"/>
            </p:cNvCxnSpPr>
            <p:nvPr/>
          </p:nvCxnSpPr>
          <p:spPr>
            <a:xfrm rot="5400000">
              <a:off x="-37370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8" name="Straight Connector 127"/>
            <p:cNvCxnSpPr>
              <a:stCxn id="67" idx="4"/>
              <a:endCxn id="123" idx="0"/>
            </p:cNvCxnSpPr>
            <p:nvPr/>
          </p:nvCxnSpPr>
          <p:spPr>
            <a:xfrm rot="5400000">
              <a:off x="1330654" y="6257492"/>
              <a:ext cx="34064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9" name="Straight Connector 128"/>
            <p:cNvCxnSpPr>
              <a:stCxn id="66" idx="4"/>
              <a:endCxn id="122" idx="0"/>
            </p:cNvCxnSpPr>
            <p:nvPr/>
          </p:nvCxnSpPr>
          <p:spPr>
            <a:xfrm rot="5400000">
              <a:off x="877459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190057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1" name="Straight Connector 130"/>
            <p:cNvCxnSpPr>
              <a:stCxn id="123" idx="6"/>
              <a:endCxn id="130" idx="2"/>
            </p:cNvCxnSpPr>
            <p:nvPr/>
          </p:nvCxnSpPr>
          <p:spPr>
            <a:xfrm>
              <a:off x="1557333" y="6485759"/>
              <a:ext cx="343239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2" name="Straight Connector 131"/>
            <p:cNvCxnSpPr>
              <a:stCxn id="102" idx="4"/>
              <a:endCxn id="130" idx="0"/>
            </p:cNvCxnSpPr>
            <p:nvPr/>
          </p:nvCxnSpPr>
          <p:spPr>
            <a:xfrm rot="5400000">
              <a:off x="1790170" y="6259469"/>
              <a:ext cx="3366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2341617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4" name="Straight Connector 133"/>
            <p:cNvCxnSpPr>
              <a:stCxn id="130" idx="6"/>
              <a:endCxn id="133" idx="2"/>
            </p:cNvCxnSpPr>
            <p:nvPr/>
          </p:nvCxnSpPr>
          <p:spPr>
            <a:xfrm>
              <a:off x="2014872" y="6485759"/>
              <a:ext cx="326745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5" name="Straight Connector 134"/>
            <p:cNvCxnSpPr>
              <a:stCxn id="114" idx="4"/>
              <a:endCxn id="133" idx="0"/>
            </p:cNvCxnSpPr>
            <p:nvPr/>
          </p:nvCxnSpPr>
          <p:spPr>
            <a:xfrm rot="5400000">
              <a:off x="2233192" y="6261446"/>
              <a:ext cx="33273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36" name="Rounded Rectangle 135"/>
          <p:cNvSpPr/>
          <p:nvPr/>
        </p:nvSpPr>
        <p:spPr bwMode="auto">
          <a:xfrm>
            <a:off x="544257" y="2492888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1436945" y="2492888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2362200" y="2492888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533400" y="3407288"/>
            <a:ext cx="761998" cy="762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0" name="Rounded Rectangle 139"/>
          <p:cNvSpPr/>
          <p:nvPr/>
        </p:nvSpPr>
        <p:spPr bwMode="auto">
          <a:xfrm>
            <a:off x="1436945" y="3407288"/>
            <a:ext cx="761998" cy="762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2362200" y="3407288"/>
            <a:ext cx="761998" cy="762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2" name="Rounded Rectangle 141"/>
          <p:cNvSpPr/>
          <p:nvPr/>
        </p:nvSpPr>
        <p:spPr bwMode="auto">
          <a:xfrm>
            <a:off x="533400" y="4245488"/>
            <a:ext cx="761998" cy="381000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3" name="Rounded Rectangle 142"/>
          <p:cNvSpPr/>
          <p:nvPr/>
        </p:nvSpPr>
        <p:spPr bwMode="auto">
          <a:xfrm>
            <a:off x="1436945" y="4245488"/>
            <a:ext cx="761998" cy="381000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2362200" y="4245488"/>
            <a:ext cx="761998" cy="381000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0" name="Left Arrow 169"/>
          <p:cNvSpPr/>
          <p:nvPr/>
        </p:nvSpPr>
        <p:spPr bwMode="auto">
          <a:xfrm>
            <a:off x="3657600" y="3559688"/>
            <a:ext cx="1447800" cy="30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6" name="Freeform 155"/>
          <p:cNvSpPr/>
          <p:nvPr/>
        </p:nvSpPr>
        <p:spPr bwMode="auto">
          <a:xfrm>
            <a:off x="5225143" y="3803811"/>
            <a:ext cx="2595860" cy="1225389"/>
          </a:xfrm>
          <a:custGeom>
            <a:avLst/>
            <a:gdLst>
              <a:gd name="connsiteX0" fmla="*/ 0 w 2595860"/>
              <a:gd name="connsiteY0" fmla="*/ 1225389 h 1225389"/>
              <a:gd name="connsiteX1" fmla="*/ 479064 w 2595860"/>
              <a:gd name="connsiteY1" fmla="*/ 278497 h 1225389"/>
              <a:gd name="connsiteX2" fmla="*/ 2595860 w 2595860"/>
              <a:gd name="connsiteY2" fmla="*/ 0 h 122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860" h="1225389">
                <a:moveTo>
                  <a:pt x="0" y="1225389"/>
                </a:moveTo>
                <a:cubicBezTo>
                  <a:pt x="23210" y="854058"/>
                  <a:pt x="46421" y="482728"/>
                  <a:pt x="479064" y="278497"/>
                </a:cubicBezTo>
                <a:cubicBezTo>
                  <a:pt x="911707" y="74266"/>
                  <a:pt x="2595860" y="0"/>
                  <a:pt x="2595860" y="0"/>
                </a:cubicBez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7" name="Freeform 156"/>
          <p:cNvSpPr/>
          <p:nvPr/>
        </p:nvSpPr>
        <p:spPr bwMode="auto">
          <a:xfrm>
            <a:off x="5191720" y="2255365"/>
            <a:ext cx="2618142" cy="1537306"/>
          </a:xfrm>
          <a:custGeom>
            <a:avLst/>
            <a:gdLst>
              <a:gd name="connsiteX0" fmla="*/ 0 w 2618142"/>
              <a:gd name="connsiteY0" fmla="*/ 0 h 1537306"/>
              <a:gd name="connsiteX1" fmla="*/ 144833 w 2618142"/>
              <a:gd name="connsiteY1" fmla="*/ 556995 h 1537306"/>
              <a:gd name="connsiteX2" fmla="*/ 523628 w 2618142"/>
              <a:gd name="connsiteY2" fmla="*/ 545855 h 1537306"/>
              <a:gd name="connsiteX3" fmla="*/ 545910 w 2618142"/>
              <a:gd name="connsiteY3" fmla="*/ 779793 h 1537306"/>
              <a:gd name="connsiteX4" fmla="*/ 802154 w 2618142"/>
              <a:gd name="connsiteY4" fmla="*/ 779793 h 1537306"/>
              <a:gd name="connsiteX5" fmla="*/ 802154 w 2618142"/>
              <a:gd name="connsiteY5" fmla="*/ 880052 h 1537306"/>
              <a:gd name="connsiteX6" fmla="*/ 924705 w 2618142"/>
              <a:gd name="connsiteY6" fmla="*/ 880052 h 1537306"/>
              <a:gd name="connsiteX7" fmla="*/ 935846 w 2618142"/>
              <a:gd name="connsiteY7" fmla="*/ 1024871 h 1537306"/>
              <a:gd name="connsiteX8" fmla="*/ 1158667 w 2618142"/>
              <a:gd name="connsiteY8" fmla="*/ 1024871 h 1537306"/>
              <a:gd name="connsiteX9" fmla="*/ 1180949 w 2618142"/>
              <a:gd name="connsiteY9" fmla="*/ 1203109 h 1537306"/>
              <a:gd name="connsiteX10" fmla="*/ 1314641 w 2618142"/>
              <a:gd name="connsiteY10" fmla="*/ 1203109 h 1537306"/>
              <a:gd name="connsiteX11" fmla="*/ 1537462 w 2618142"/>
              <a:gd name="connsiteY11" fmla="*/ 1191969 h 1537306"/>
              <a:gd name="connsiteX12" fmla="*/ 1537462 w 2618142"/>
              <a:gd name="connsiteY12" fmla="*/ 1281088 h 1537306"/>
              <a:gd name="connsiteX13" fmla="*/ 1648872 w 2618142"/>
              <a:gd name="connsiteY13" fmla="*/ 1303368 h 1537306"/>
              <a:gd name="connsiteX14" fmla="*/ 1648872 w 2618142"/>
              <a:gd name="connsiteY14" fmla="*/ 1425907 h 1537306"/>
              <a:gd name="connsiteX15" fmla="*/ 1771423 w 2618142"/>
              <a:gd name="connsiteY15" fmla="*/ 1437047 h 1537306"/>
              <a:gd name="connsiteX16" fmla="*/ 2016526 w 2618142"/>
              <a:gd name="connsiteY16" fmla="*/ 1437047 h 1537306"/>
              <a:gd name="connsiteX17" fmla="*/ 2127936 w 2618142"/>
              <a:gd name="connsiteY17" fmla="*/ 1492746 h 1537306"/>
              <a:gd name="connsiteX18" fmla="*/ 2384180 w 2618142"/>
              <a:gd name="connsiteY18" fmla="*/ 1481606 h 1537306"/>
              <a:gd name="connsiteX19" fmla="*/ 2384180 w 2618142"/>
              <a:gd name="connsiteY19" fmla="*/ 1481606 h 1537306"/>
              <a:gd name="connsiteX20" fmla="*/ 2618142 w 2618142"/>
              <a:gd name="connsiteY20" fmla="*/ 1537306 h 15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18142" h="1537306">
                <a:moveTo>
                  <a:pt x="0" y="0"/>
                </a:moveTo>
                <a:lnTo>
                  <a:pt x="144833" y="556995"/>
                </a:lnTo>
                <a:lnTo>
                  <a:pt x="523628" y="545855"/>
                </a:lnTo>
                <a:lnTo>
                  <a:pt x="545910" y="779793"/>
                </a:lnTo>
                <a:lnTo>
                  <a:pt x="802154" y="779793"/>
                </a:lnTo>
                <a:lnTo>
                  <a:pt x="802154" y="880052"/>
                </a:lnTo>
                <a:lnTo>
                  <a:pt x="924705" y="880052"/>
                </a:lnTo>
                <a:lnTo>
                  <a:pt x="935846" y="1024871"/>
                </a:lnTo>
                <a:lnTo>
                  <a:pt x="1158667" y="1024871"/>
                </a:lnTo>
                <a:lnTo>
                  <a:pt x="1180949" y="1203109"/>
                </a:lnTo>
                <a:lnTo>
                  <a:pt x="1314641" y="1203109"/>
                </a:lnTo>
                <a:lnTo>
                  <a:pt x="1537462" y="1191969"/>
                </a:lnTo>
                <a:lnTo>
                  <a:pt x="1537462" y="1281088"/>
                </a:lnTo>
                <a:lnTo>
                  <a:pt x="1648872" y="1303368"/>
                </a:lnTo>
                <a:lnTo>
                  <a:pt x="1648872" y="1425907"/>
                </a:lnTo>
                <a:lnTo>
                  <a:pt x="1771423" y="1437047"/>
                </a:lnTo>
                <a:lnTo>
                  <a:pt x="2016526" y="1437047"/>
                </a:lnTo>
                <a:lnTo>
                  <a:pt x="2127936" y="1492746"/>
                </a:lnTo>
                <a:lnTo>
                  <a:pt x="2384180" y="1481606"/>
                </a:lnTo>
                <a:lnTo>
                  <a:pt x="2384180" y="1481606"/>
                </a:lnTo>
                <a:lnTo>
                  <a:pt x="2618142" y="153730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4599801" y="2652436"/>
            <a:ext cx="3248799" cy="2331972"/>
            <a:chOff x="4599801" y="2925828"/>
            <a:chExt cx="3248799" cy="2331972"/>
          </a:xfrm>
        </p:grpSpPr>
        <p:cxnSp>
          <p:nvCxnSpPr>
            <p:cNvPr id="163" name="Straight Arrow Connector 162"/>
            <p:cNvCxnSpPr/>
            <p:nvPr/>
          </p:nvCxnSpPr>
          <p:spPr bwMode="auto">
            <a:xfrm rot="5400000" flipH="1" flipV="1">
              <a:off x="3886200" y="4037806"/>
              <a:ext cx="2133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 bwMode="auto">
            <a:xfrm>
              <a:off x="4800600" y="4953000"/>
              <a:ext cx="3048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6715199" y="4980801"/>
              <a:ext cx="10572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Computation</a:t>
              </a:r>
              <a:endParaRPr lang="en-GB" dirty="0"/>
            </a:p>
          </p:txBody>
        </p:sp>
        <p:sp>
          <p:nvSpPr>
            <p:cNvPr id="166" name="TextBox 165"/>
            <p:cNvSpPr txBox="1"/>
            <p:nvPr/>
          </p:nvSpPr>
          <p:spPr>
            <a:xfrm rot="16200000">
              <a:off x="4325229" y="3200400"/>
              <a:ext cx="826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Objective</a:t>
              </a:r>
              <a:endParaRPr lang="en-GB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127566" y="2895600"/>
            <a:ext cx="2760797" cy="1055944"/>
            <a:chOff x="6127566" y="2881546"/>
            <a:chExt cx="2760797" cy="1055944"/>
          </a:xfrm>
        </p:grpSpPr>
        <p:cxnSp>
          <p:nvCxnSpPr>
            <p:cNvPr id="168" name="Straight Arrow Connector 167"/>
            <p:cNvCxnSpPr/>
            <p:nvPr/>
          </p:nvCxnSpPr>
          <p:spPr bwMode="auto">
            <a:xfrm>
              <a:off x="6127566" y="3280236"/>
              <a:ext cx="1588" cy="65725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7010400" y="2881546"/>
              <a:ext cx="18779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Current Primal-Dual Gap</a:t>
              </a:r>
              <a:endParaRPr lang="en-GB" dirty="0"/>
            </a:p>
          </p:txBody>
        </p:sp>
        <p:cxnSp>
          <p:nvCxnSpPr>
            <p:cNvPr id="171" name="Curved Connector 170"/>
            <p:cNvCxnSpPr>
              <a:stCxn id="169" idx="1"/>
            </p:cNvCxnSpPr>
            <p:nvPr/>
          </p:nvCxnSpPr>
          <p:spPr bwMode="auto">
            <a:xfrm rot="10800000" flipV="1">
              <a:off x="6216694" y="3020045"/>
              <a:ext cx="793706" cy="591705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MAP-MRF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Over-Complete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40"/>
          <p:cNvGrpSpPr/>
          <p:nvPr/>
        </p:nvGrpSpPr>
        <p:grpSpPr>
          <a:xfrm>
            <a:off x="1524000" y="1932801"/>
            <a:ext cx="2557740" cy="1343799"/>
            <a:chOff x="1524000" y="1932801"/>
            <a:chExt cx="2557740" cy="1343799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524000" y="2402443"/>
              <a:ext cx="254000" cy="203200"/>
            </a:xfrm>
            <a:prstGeom prst="rect">
              <a:avLst/>
            </a:prstGeom>
          </p:spPr>
        </p:pic>
        <p:grpSp>
          <p:nvGrpSpPr>
            <p:cNvPr id="16" name="Group 6"/>
            <p:cNvGrpSpPr/>
            <p:nvPr/>
          </p:nvGrpSpPr>
          <p:grpSpPr>
            <a:xfrm>
              <a:off x="3124200" y="1932801"/>
              <a:ext cx="957540" cy="1343799"/>
              <a:chOff x="3733800" y="5181600"/>
              <a:chExt cx="957540" cy="1343799"/>
            </a:xfrm>
          </p:grpSpPr>
          <p:sp>
            <p:nvSpPr>
              <p:cNvPr id="8" name="Double Bracket 7"/>
              <p:cNvSpPr/>
              <p:nvPr/>
            </p:nvSpPr>
            <p:spPr bwMode="auto">
              <a:xfrm>
                <a:off x="3733800" y="5181600"/>
                <a:ext cx="533400" cy="1219200"/>
              </a:xfrm>
              <a:prstGeom prst="bracketPair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67200" y="6248400"/>
                <a:ext cx="4241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kx1</a:t>
                </a:r>
                <a:endParaRPr lang="en-US" dirty="0"/>
              </a:p>
            </p:txBody>
          </p: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174482" y="2390001"/>
              <a:ext cx="457200" cy="228600"/>
            </a:xfrm>
            <a:prstGeom prst="rect">
              <a:avLst/>
            </a:prstGeom>
          </p:spPr>
        </p:pic>
        <p:sp>
          <p:nvSpPr>
            <p:cNvPr id="11" name="Rounded Rectangle 10"/>
            <p:cNvSpPr>
              <a:spLocks noChangeAspect="1"/>
            </p:cNvSpPr>
            <p:nvPr/>
          </p:nvSpPr>
          <p:spPr bwMode="auto">
            <a:xfrm>
              <a:off x="3352800" y="1932801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 bwMode="auto">
            <a:xfrm>
              <a:off x="3352800" y="2237601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 bwMode="auto">
            <a:xfrm>
              <a:off x="3352800" y="3078849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Rounded Rectangle 13"/>
            <p:cNvSpPr>
              <a:spLocks noChangeAspect="1"/>
            </p:cNvSpPr>
            <p:nvPr/>
          </p:nvSpPr>
          <p:spPr bwMode="auto">
            <a:xfrm>
              <a:off x="3352800" y="2774049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2209800" y="2390001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" name="Group 41"/>
          <p:cNvGrpSpPr/>
          <p:nvPr/>
        </p:nvGrpSpPr>
        <p:grpSpPr>
          <a:xfrm>
            <a:off x="1524000" y="3810000"/>
            <a:ext cx="2886748" cy="2410599"/>
            <a:chOff x="1524000" y="3810000"/>
            <a:chExt cx="2886748" cy="2410599"/>
          </a:xfrm>
        </p:grpSpPr>
        <p:sp>
          <p:nvSpPr>
            <p:cNvPr id="21" name="Double Bracket 20"/>
            <p:cNvSpPr/>
            <p:nvPr/>
          </p:nvSpPr>
          <p:spPr bwMode="auto">
            <a:xfrm>
              <a:off x="3124200" y="3810000"/>
              <a:ext cx="762000" cy="22860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9552" y="5943600"/>
              <a:ext cx="48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r>
                <a:rPr lang="en-US" baseline="30000" dirty="0" smtClean="0"/>
                <a:t>2</a:t>
              </a:r>
              <a:r>
                <a:rPr lang="en-US" dirty="0" smtClean="0"/>
                <a:t>x1</a:t>
              </a:r>
              <a:endParaRPr lang="en-US" dirty="0"/>
            </a:p>
          </p:txBody>
        </p:sp>
        <p:sp>
          <p:nvSpPr>
            <p:cNvPr id="24" name="Rounded Rectangle 23"/>
            <p:cNvSpPr>
              <a:spLocks noChangeAspect="1"/>
            </p:cNvSpPr>
            <p:nvPr/>
          </p:nvSpPr>
          <p:spPr bwMode="auto">
            <a:xfrm>
              <a:off x="3432048" y="38862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Rounded Rectangle 24"/>
            <p:cNvSpPr>
              <a:spLocks noChangeAspect="1"/>
            </p:cNvSpPr>
            <p:nvPr/>
          </p:nvSpPr>
          <p:spPr bwMode="auto">
            <a:xfrm>
              <a:off x="3432048" y="41910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Rounded Rectangle 26"/>
            <p:cNvSpPr>
              <a:spLocks noChangeAspect="1"/>
            </p:cNvSpPr>
            <p:nvPr/>
          </p:nvSpPr>
          <p:spPr bwMode="auto">
            <a:xfrm>
              <a:off x="3432048" y="44958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2209800" y="48768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524000" y="4902716"/>
              <a:ext cx="317500" cy="215900"/>
            </a:xfrm>
            <a:prstGeom prst="rect">
              <a:avLst/>
            </a:prstGeom>
          </p:spPr>
        </p:pic>
        <p:pic>
          <p:nvPicPr>
            <p:cNvPr id="30" name="Picture 2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150118" y="4825226"/>
              <a:ext cx="698500" cy="241300"/>
            </a:xfrm>
            <a:prstGeom prst="rect">
              <a:avLst/>
            </a:prstGeom>
          </p:spPr>
        </p:pic>
        <p:sp>
          <p:nvSpPr>
            <p:cNvPr id="31" name="Rounded Rectangle 30"/>
            <p:cNvSpPr>
              <a:spLocks noChangeAspect="1"/>
            </p:cNvSpPr>
            <p:nvPr/>
          </p:nvSpPr>
          <p:spPr bwMode="auto">
            <a:xfrm>
              <a:off x="3429000" y="56388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Rounded Rectangle 31"/>
            <p:cNvSpPr>
              <a:spLocks noChangeAspect="1"/>
            </p:cNvSpPr>
            <p:nvPr/>
          </p:nvSpPr>
          <p:spPr bwMode="auto">
            <a:xfrm>
              <a:off x="3429000" y="53340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Rounded Rectangle 32"/>
            <p:cNvSpPr>
              <a:spLocks noChangeAspect="1"/>
            </p:cNvSpPr>
            <p:nvPr/>
          </p:nvSpPr>
          <p:spPr bwMode="auto">
            <a:xfrm>
              <a:off x="3429000" y="5946648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 bwMode="auto">
            <a:xfrm>
              <a:off x="3429000" y="5641848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334000" y="4406900"/>
            <a:ext cx="1562100" cy="2413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334000" y="2237601"/>
            <a:ext cx="1320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724400" y="2618601"/>
            <a:ext cx="2324100" cy="2286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724400" y="4864100"/>
            <a:ext cx="3314700" cy="241300"/>
          </a:xfrm>
          <a:prstGeom prst="rect">
            <a:avLst/>
          </a:prstGeom>
        </p:spPr>
      </p:pic>
      <p:grpSp>
        <p:nvGrpSpPr>
          <p:cNvPr id="18" name="Group 47"/>
          <p:cNvGrpSpPr/>
          <p:nvPr/>
        </p:nvGrpSpPr>
        <p:grpSpPr>
          <a:xfrm>
            <a:off x="834592" y="4674136"/>
            <a:ext cx="117908" cy="570706"/>
            <a:chOff x="834592" y="4648200"/>
            <a:chExt cx="117908" cy="570706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838200" y="4648200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834592" y="5104606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Connector 42"/>
            <p:cNvCxnSpPr>
              <a:stCxn id="37" idx="4"/>
              <a:endCxn id="39" idx="0"/>
            </p:cNvCxnSpPr>
            <p:nvPr/>
          </p:nvCxnSpPr>
          <p:spPr>
            <a:xfrm rot="5400000">
              <a:off x="722493" y="4931749"/>
              <a:ext cx="342106" cy="360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47" name="Oval 46"/>
          <p:cNvSpPr>
            <a:spLocks noChangeAspect="1"/>
          </p:cNvSpPr>
          <p:nvPr/>
        </p:nvSpPr>
        <p:spPr>
          <a:xfrm>
            <a:off x="914400" y="2502436"/>
            <a:ext cx="114300" cy="1143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MAP-MRF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ouble Bracket 5"/>
          <p:cNvSpPr/>
          <p:nvPr/>
        </p:nvSpPr>
        <p:spPr bwMode="auto">
          <a:xfrm>
            <a:off x="3048000" y="1715274"/>
            <a:ext cx="2133600" cy="342126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48100" y="1752600"/>
            <a:ext cx="419100" cy="228600"/>
          </a:xfrm>
          <a:prstGeom prst="rect">
            <a:avLst/>
          </a:prstGeom>
        </p:spPr>
      </p:pic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3203448" y="1828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 bwMode="auto">
          <a:xfrm>
            <a:off x="3505200" y="1828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ounded Rectangle 12"/>
          <p:cNvSpPr>
            <a:spLocks noChangeAspect="1"/>
          </p:cNvSpPr>
          <p:nvPr/>
        </p:nvSpPr>
        <p:spPr bwMode="auto">
          <a:xfrm>
            <a:off x="4498848" y="1828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ounded Rectangle 13"/>
          <p:cNvSpPr>
            <a:spLocks noChangeAspect="1"/>
          </p:cNvSpPr>
          <p:nvPr/>
        </p:nvSpPr>
        <p:spPr bwMode="auto">
          <a:xfrm>
            <a:off x="4879848" y="1828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5443260" y="1371600"/>
            <a:ext cx="957540" cy="1343799"/>
            <a:chOff x="3733800" y="5181600"/>
            <a:chExt cx="957540" cy="1343799"/>
          </a:xfrm>
        </p:grpSpPr>
        <p:sp>
          <p:nvSpPr>
            <p:cNvPr id="24" name="Double Bracket 23"/>
            <p:cNvSpPr/>
            <p:nvPr/>
          </p:nvSpPr>
          <p:spPr bwMode="auto">
            <a:xfrm>
              <a:off x="3733800" y="5181600"/>
              <a:ext cx="533400" cy="12192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7200" y="6248400"/>
              <a:ext cx="424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kx1</a:t>
              </a:r>
              <a:endParaRPr lang="en-US" dirty="0"/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93542" y="1828800"/>
            <a:ext cx="457200" cy="228600"/>
          </a:xfrm>
          <a:prstGeom prst="rect">
            <a:avLst/>
          </a:prstGeom>
        </p:spPr>
      </p:pic>
      <p:sp>
        <p:nvSpPr>
          <p:cNvPr id="19" name="Rounded Rectangle 18"/>
          <p:cNvSpPr>
            <a:spLocks noChangeAspect="1"/>
          </p:cNvSpPr>
          <p:nvPr/>
        </p:nvSpPr>
        <p:spPr bwMode="auto">
          <a:xfrm>
            <a:off x="5671860" y="13716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 bwMode="auto">
          <a:xfrm>
            <a:off x="5671860" y="16764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 bwMode="auto">
          <a:xfrm>
            <a:off x="5671860" y="2517648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 bwMode="auto">
          <a:xfrm>
            <a:off x="5671860" y="2212848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Double Bracket 29"/>
          <p:cNvSpPr/>
          <p:nvPr/>
        </p:nvSpPr>
        <p:spPr bwMode="auto">
          <a:xfrm>
            <a:off x="5495252" y="3048000"/>
            <a:ext cx="762000" cy="2286000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604" y="5181600"/>
            <a:ext cx="48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 bwMode="auto">
          <a:xfrm>
            <a:off x="5803100" y="31242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ounded Rectangle 32"/>
          <p:cNvSpPr>
            <a:spLocks noChangeAspect="1"/>
          </p:cNvSpPr>
          <p:nvPr/>
        </p:nvSpPr>
        <p:spPr bwMode="auto">
          <a:xfrm>
            <a:off x="5803100" y="34290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Rounded Rectangle 33"/>
          <p:cNvSpPr>
            <a:spLocks noChangeAspect="1"/>
          </p:cNvSpPr>
          <p:nvPr/>
        </p:nvSpPr>
        <p:spPr bwMode="auto">
          <a:xfrm>
            <a:off x="5803100" y="3733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521170" y="4063226"/>
            <a:ext cx="698500" cy="241300"/>
          </a:xfrm>
          <a:prstGeom prst="rect">
            <a:avLst/>
          </a:prstGeom>
        </p:spPr>
      </p:pic>
      <p:sp>
        <p:nvSpPr>
          <p:cNvPr id="38" name="Rounded Rectangle 37"/>
          <p:cNvSpPr>
            <a:spLocks noChangeAspect="1"/>
          </p:cNvSpPr>
          <p:nvPr/>
        </p:nvSpPr>
        <p:spPr bwMode="auto">
          <a:xfrm>
            <a:off x="5800052" y="4876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 bwMode="auto">
          <a:xfrm>
            <a:off x="5800052" y="45720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 bwMode="auto">
          <a:xfrm>
            <a:off x="5800052" y="5184648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 bwMode="auto">
          <a:xfrm>
            <a:off x="5800052" y="4879848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" name="Double Bracket 41"/>
          <p:cNvSpPr/>
          <p:nvPr/>
        </p:nvSpPr>
        <p:spPr bwMode="auto">
          <a:xfrm>
            <a:off x="2667000" y="3810000"/>
            <a:ext cx="2743200" cy="342126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4" name="Rounded Rectangle 43"/>
          <p:cNvSpPr>
            <a:spLocks noChangeAspect="1"/>
          </p:cNvSpPr>
          <p:nvPr/>
        </p:nvSpPr>
        <p:spPr bwMode="auto">
          <a:xfrm>
            <a:off x="3127248" y="3923526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" name="Rounded Rectangle 44"/>
          <p:cNvSpPr>
            <a:spLocks noChangeAspect="1"/>
          </p:cNvSpPr>
          <p:nvPr/>
        </p:nvSpPr>
        <p:spPr bwMode="auto">
          <a:xfrm>
            <a:off x="3454918" y="3923526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Rounded Rectangle 45"/>
          <p:cNvSpPr>
            <a:spLocks noChangeAspect="1"/>
          </p:cNvSpPr>
          <p:nvPr/>
        </p:nvSpPr>
        <p:spPr bwMode="auto">
          <a:xfrm>
            <a:off x="4563643" y="3923526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" name="Rounded Rectangle 46"/>
          <p:cNvSpPr>
            <a:spLocks noChangeAspect="1"/>
          </p:cNvSpPr>
          <p:nvPr/>
        </p:nvSpPr>
        <p:spPr bwMode="auto">
          <a:xfrm>
            <a:off x="4868443" y="3923526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Rounded Rectangle 47"/>
          <p:cNvSpPr>
            <a:spLocks noChangeAspect="1"/>
          </p:cNvSpPr>
          <p:nvPr/>
        </p:nvSpPr>
        <p:spPr bwMode="auto">
          <a:xfrm>
            <a:off x="2817846" y="3926574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Rounded Rectangle 49"/>
          <p:cNvSpPr>
            <a:spLocks noChangeAspect="1"/>
          </p:cNvSpPr>
          <p:nvPr/>
        </p:nvSpPr>
        <p:spPr bwMode="auto">
          <a:xfrm>
            <a:off x="5171689" y="3923526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722395" y="3834368"/>
            <a:ext cx="660400" cy="2413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752600" y="3733800"/>
            <a:ext cx="774700" cy="7366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362200" y="1676400"/>
            <a:ext cx="444500" cy="698500"/>
          </a:xfrm>
          <a:prstGeom prst="rect">
            <a:avLst/>
          </a:prstGeom>
        </p:spPr>
      </p:pic>
      <p:sp>
        <p:nvSpPr>
          <p:cNvPr id="56" name="Plus 55"/>
          <p:cNvSpPr/>
          <p:nvPr/>
        </p:nvSpPr>
        <p:spPr bwMode="auto">
          <a:xfrm>
            <a:off x="2286000" y="2895600"/>
            <a:ext cx="533400" cy="457200"/>
          </a:xfrm>
          <a:prstGeom prst="mathPlus">
            <a:avLst>
              <a:gd name="adj1" fmla="val 159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" name="Group 42"/>
          <p:cNvGrpSpPr/>
          <p:nvPr/>
        </p:nvGrpSpPr>
        <p:grpSpPr>
          <a:xfrm>
            <a:off x="609600" y="3924300"/>
            <a:ext cx="117908" cy="570706"/>
            <a:chOff x="834592" y="4648200"/>
            <a:chExt cx="117908" cy="57070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838200" y="4648200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834592" y="5104606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Straight Connector 52"/>
            <p:cNvCxnSpPr>
              <a:stCxn id="49" idx="4"/>
              <a:endCxn id="51" idx="0"/>
            </p:cNvCxnSpPr>
            <p:nvPr/>
          </p:nvCxnSpPr>
          <p:spPr>
            <a:xfrm rot="5400000">
              <a:off x="722493" y="4931749"/>
              <a:ext cx="342106" cy="360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7" name="Oval 56"/>
          <p:cNvSpPr>
            <a:spLocks noChangeAspect="1"/>
          </p:cNvSpPr>
          <p:nvPr/>
        </p:nvSpPr>
        <p:spPr>
          <a:xfrm>
            <a:off x="689408" y="1752600"/>
            <a:ext cx="114300" cy="1143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MAP-MRF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Integer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5537200"/>
            <a:ext cx="2209800" cy="558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28800" y="4800600"/>
            <a:ext cx="1854200" cy="596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09800" y="4114800"/>
            <a:ext cx="1498600" cy="558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133600" y="3378200"/>
            <a:ext cx="1930400" cy="279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438400" y="2857500"/>
            <a:ext cx="1625600" cy="266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590800" y="1955800"/>
            <a:ext cx="1409700" cy="393700"/>
          </a:xfrm>
          <a:prstGeom prst="rect">
            <a:avLst/>
          </a:prstGeom>
        </p:spPr>
      </p:pic>
      <p:grpSp>
        <p:nvGrpSpPr>
          <p:cNvPr id="18" name="Group 26"/>
          <p:cNvGrpSpPr/>
          <p:nvPr/>
        </p:nvGrpSpPr>
        <p:grpSpPr>
          <a:xfrm>
            <a:off x="4191000" y="2743200"/>
            <a:ext cx="3106101" cy="914400"/>
            <a:chOff x="4191000" y="2743200"/>
            <a:chExt cx="3106101" cy="914400"/>
          </a:xfrm>
        </p:grpSpPr>
        <p:sp>
          <p:nvSpPr>
            <p:cNvPr id="12" name="TextBox 11"/>
            <p:cNvSpPr txBox="1"/>
            <p:nvPr/>
          </p:nvSpPr>
          <p:spPr>
            <a:xfrm>
              <a:off x="5638800" y="2981158"/>
              <a:ext cx="1658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Indicator Variables</a:t>
              </a:r>
              <a:endParaRPr lang="en-US" sz="1400" dirty="0"/>
            </a:p>
          </p:txBody>
        </p:sp>
        <p:sp>
          <p:nvSpPr>
            <p:cNvPr id="13" name="Right Brace 12"/>
            <p:cNvSpPr/>
            <p:nvPr/>
          </p:nvSpPr>
          <p:spPr bwMode="auto">
            <a:xfrm>
              <a:off x="4191000" y="2743200"/>
              <a:ext cx="228600" cy="914400"/>
            </a:xfrm>
            <a:prstGeom prst="rightBrac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 bwMode="auto">
            <a:xfrm rot="10800000" flipV="1">
              <a:off x="4648200" y="3135046"/>
              <a:ext cx="990600" cy="6535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27"/>
          <p:cNvGrpSpPr/>
          <p:nvPr/>
        </p:nvGrpSpPr>
        <p:grpSpPr>
          <a:xfrm>
            <a:off x="4191000" y="4140200"/>
            <a:ext cx="2898339" cy="1066800"/>
            <a:chOff x="4191000" y="4038600"/>
            <a:chExt cx="2898339" cy="1066800"/>
          </a:xfrm>
        </p:grpSpPr>
        <p:sp>
          <p:nvSpPr>
            <p:cNvPr id="14" name="Right Brace 13"/>
            <p:cNvSpPr/>
            <p:nvPr/>
          </p:nvSpPr>
          <p:spPr bwMode="auto">
            <a:xfrm>
              <a:off x="4191000" y="4038600"/>
              <a:ext cx="228600" cy="1066800"/>
            </a:xfrm>
            <a:prstGeom prst="rightBrac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46566" y="4340423"/>
              <a:ext cx="1242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Unique Label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>
              <a:stCxn id="15" idx="1"/>
            </p:cNvCxnSpPr>
            <p:nvPr/>
          </p:nvCxnSpPr>
          <p:spPr bwMode="auto">
            <a:xfrm rot="10800000" flipV="1">
              <a:off x="4648200" y="4494312"/>
              <a:ext cx="1198366" cy="776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>
            <a:off x="4191000" y="5486400"/>
            <a:ext cx="3271921" cy="533400"/>
            <a:chOff x="4191000" y="5486400"/>
            <a:chExt cx="3271921" cy="533400"/>
          </a:xfrm>
        </p:grpSpPr>
        <p:sp>
          <p:nvSpPr>
            <p:cNvPr id="16" name="Right Brace 15"/>
            <p:cNvSpPr/>
            <p:nvPr/>
          </p:nvSpPr>
          <p:spPr bwMode="auto">
            <a:xfrm>
              <a:off x="4191000" y="5486400"/>
              <a:ext cx="228600" cy="533400"/>
            </a:xfrm>
            <a:prstGeom prst="rightBrac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2266" y="5559623"/>
              <a:ext cx="2100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Consistent Assignments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>
              <a:stCxn id="17" idx="1"/>
            </p:cNvCxnSpPr>
            <p:nvPr/>
          </p:nvCxnSpPr>
          <p:spPr bwMode="auto">
            <a:xfrm rot="10800000" flipV="1">
              <a:off x="4648200" y="5713512"/>
              <a:ext cx="714066" cy="776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4" name="Group 35"/>
          <p:cNvGrpSpPr/>
          <p:nvPr/>
        </p:nvGrpSpPr>
        <p:grpSpPr>
          <a:xfrm>
            <a:off x="609600" y="4953000"/>
            <a:ext cx="647700" cy="114300"/>
            <a:chOff x="609600" y="4953000"/>
            <a:chExt cx="647700" cy="11430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09600" y="4953000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143000" y="4953000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" name="Straight Connector 29"/>
            <p:cNvCxnSpPr>
              <a:stCxn id="25" idx="6"/>
              <a:endCxn id="26" idx="2"/>
            </p:cNvCxnSpPr>
            <p:nvPr/>
          </p:nvCxnSpPr>
          <p:spPr>
            <a:xfrm>
              <a:off x="723900" y="5010150"/>
              <a:ext cx="4191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1" name="Oval 30"/>
          <p:cNvSpPr>
            <a:spLocks noChangeAspect="1"/>
          </p:cNvSpPr>
          <p:nvPr/>
        </p:nvSpPr>
        <p:spPr>
          <a:xfrm>
            <a:off x="838200" y="4191000"/>
            <a:ext cx="114300" cy="1143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5537200"/>
            <a:ext cx="2209800" cy="558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28800" y="4813300"/>
            <a:ext cx="1854200" cy="596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09800" y="4127500"/>
            <a:ext cx="1498600" cy="558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90800" y="1955800"/>
            <a:ext cx="1409700" cy="393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616200" y="2844800"/>
            <a:ext cx="10414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311400" y="3378200"/>
            <a:ext cx="1333500" cy="279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76800" y="3440668"/>
            <a:ext cx="29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Tractable (but not scalable)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Program          ---            Dual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5537200"/>
            <a:ext cx="2209800" cy="558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66800" y="4813300"/>
            <a:ext cx="1854200" cy="596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47800" y="4127500"/>
            <a:ext cx="1498600" cy="558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828800" y="1955800"/>
            <a:ext cx="1409700" cy="393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854200" y="2870200"/>
            <a:ext cx="10414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549400" y="3429000"/>
            <a:ext cx="1333500" cy="2794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261100" y="4229100"/>
            <a:ext cx="914400" cy="228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184900" y="4838700"/>
            <a:ext cx="1003300" cy="2667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410200" y="2717800"/>
            <a:ext cx="3048000" cy="635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207000" y="3530600"/>
            <a:ext cx="3937000" cy="2794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032500" y="5562600"/>
            <a:ext cx="1587500" cy="2794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5334000" y="1905000"/>
            <a:ext cx="31496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Interpretation of Dual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38200" y="2633246"/>
            <a:ext cx="2910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Independently minimize terms</a:t>
            </a:r>
            <a:endParaRPr lang="en-US" sz="1600" dirty="0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77610" y="1879601"/>
            <a:ext cx="2956190" cy="507937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828800"/>
            <a:ext cx="4835556" cy="70095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90600" y="3048000"/>
            <a:ext cx="2599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 to </a:t>
            </a:r>
            <a:r>
              <a:rPr lang="en-US" sz="1400" dirty="0" err="1" smtClean="0"/>
              <a:t>Reparameterization</a:t>
            </a:r>
            <a:endParaRPr lang="en-US" sz="1400" dirty="0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61100" y="4229100"/>
            <a:ext cx="914400" cy="2286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84900" y="4838700"/>
            <a:ext cx="1003300" cy="2667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410200" y="2717800"/>
            <a:ext cx="3048000" cy="6350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207000" y="3530600"/>
            <a:ext cx="3937000" cy="2794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032500" y="5562600"/>
            <a:ext cx="1587500" cy="2794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334000" y="1905000"/>
            <a:ext cx="3149600" cy="3429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 bwMode="auto">
          <a:xfrm>
            <a:off x="6781800" y="3276600"/>
            <a:ext cx="2362200" cy="762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53200" y="2667000"/>
            <a:ext cx="1905000" cy="762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07000" y="2590800"/>
            <a:ext cx="1511300" cy="685800"/>
          </a:xfrm>
          <a:prstGeom prst="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267200" y="2076450"/>
            <a:ext cx="711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/>
      <p:bldP spid="37" grpId="0" animBg="1"/>
      <p:bldP spid="36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LP</a:t>
            </a:r>
          </a:p>
          <a:p>
            <a:endParaRPr lang="en-US" dirty="0" smtClean="0"/>
          </a:p>
          <a:p>
            <a:r>
              <a:rPr lang="en-US" dirty="0" smtClean="0"/>
              <a:t>Block Co-ordinate Ascent on Dual</a:t>
            </a:r>
          </a:p>
          <a:p>
            <a:pPr lvl="1"/>
            <a:r>
              <a:rPr lang="en-US" dirty="0" smtClean="0"/>
              <a:t>Choose a block (set) of variables</a:t>
            </a:r>
          </a:p>
          <a:p>
            <a:pPr lvl="1"/>
            <a:r>
              <a:rPr lang="en-US" dirty="0" smtClean="0"/>
              <a:t>Optimize block; fix rest</a:t>
            </a:r>
          </a:p>
          <a:p>
            <a:pPr lvl="1"/>
            <a:r>
              <a:rPr lang="en-US" dirty="0" smtClean="0"/>
              <a:t>Repeat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Program          ---            Dual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Complementary Slackness: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1955800"/>
            <a:ext cx="1409700" cy="393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54200" y="2870200"/>
            <a:ext cx="10414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49400" y="3429000"/>
            <a:ext cx="1333500" cy="2794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410200" y="2717800"/>
            <a:ext cx="3048000" cy="635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207000" y="3530600"/>
            <a:ext cx="3937000" cy="2794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334000" y="1905000"/>
            <a:ext cx="3149600" cy="342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981200" y="4343400"/>
            <a:ext cx="5143500" cy="6985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2111375" y="5334000"/>
            <a:ext cx="3873500" cy="6985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 bwMode="auto">
          <a:xfrm>
            <a:off x="4233459" y="3631185"/>
            <a:ext cx="792417" cy="645906"/>
          </a:xfrm>
          <a:custGeom>
            <a:avLst/>
            <a:gdLst>
              <a:gd name="connsiteX0" fmla="*/ 792417 w 792417"/>
              <a:gd name="connsiteY0" fmla="*/ 27139 h 645906"/>
              <a:gd name="connsiteX1" fmla="*/ 249665 w 792417"/>
              <a:gd name="connsiteY1" fmla="*/ 103128 h 645906"/>
              <a:gd name="connsiteX2" fmla="*/ 0 w 792417"/>
              <a:gd name="connsiteY2" fmla="*/ 645906 h 6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17" h="645906">
                <a:moveTo>
                  <a:pt x="792417" y="27139"/>
                </a:moveTo>
                <a:cubicBezTo>
                  <a:pt x="587075" y="13569"/>
                  <a:pt x="381734" y="0"/>
                  <a:pt x="249665" y="103128"/>
                </a:cubicBezTo>
                <a:cubicBezTo>
                  <a:pt x="117596" y="206256"/>
                  <a:pt x="0" y="645906"/>
                  <a:pt x="0" y="645906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429000" y="3581400"/>
            <a:ext cx="792417" cy="645906"/>
          </a:xfrm>
          <a:custGeom>
            <a:avLst/>
            <a:gdLst>
              <a:gd name="connsiteX0" fmla="*/ 792417 w 792417"/>
              <a:gd name="connsiteY0" fmla="*/ 27139 h 645906"/>
              <a:gd name="connsiteX1" fmla="*/ 249665 w 792417"/>
              <a:gd name="connsiteY1" fmla="*/ 103128 h 645906"/>
              <a:gd name="connsiteX2" fmla="*/ 0 w 792417"/>
              <a:gd name="connsiteY2" fmla="*/ 645906 h 6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17" h="645906">
                <a:moveTo>
                  <a:pt x="792417" y="27139"/>
                </a:moveTo>
                <a:cubicBezTo>
                  <a:pt x="587075" y="13569"/>
                  <a:pt x="381734" y="0"/>
                  <a:pt x="249665" y="103128"/>
                </a:cubicBezTo>
                <a:cubicBezTo>
                  <a:pt x="117596" y="206256"/>
                  <a:pt x="0" y="645906"/>
                  <a:pt x="0" y="645906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Primal-Dual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Local Primal-Dual Gap</a:t>
            </a:r>
          </a:p>
          <a:p>
            <a:pPr lvl="1"/>
            <a:r>
              <a:rPr lang="en-GB" dirty="0" smtClean="0"/>
              <a:t>Defined for nodes &amp; edges (higher order extensions later)</a:t>
            </a:r>
          </a:p>
          <a:p>
            <a:pPr lvl="1"/>
            <a:r>
              <a:rPr lang="en-GB" dirty="0" smtClean="0"/>
              <a:t>Contribution of each node and edge to the Primal-Dual Gap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6" name="Group 57"/>
          <p:cNvGrpSpPr/>
          <p:nvPr/>
        </p:nvGrpSpPr>
        <p:grpSpPr>
          <a:xfrm>
            <a:off x="2964219" y="4419600"/>
            <a:ext cx="693381" cy="764977"/>
            <a:chOff x="3802419" y="4193977"/>
            <a:chExt cx="693381" cy="764977"/>
          </a:xfrm>
        </p:grpSpPr>
        <p:sp>
          <p:nvSpPr>
            <p:cNvPr id="53" name="Left Brace 52"/>
            <p:cNvSpPr/>
            <p:nvPr/>
          </p:nvSpPr>
          <p:spPr bwMode="auto">
            <a:xfrm>
              <a:off x="4038601" y="4193977"/>
              <a:ext cx="228600" cy="688777"/>
            </a:xfrm>
            <a:prstGeom prst="leftBrace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02419" y="4651177"/>
              <a:ext cx="693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Primal</a:t>
              </a:r>
              <a:endParaRPr lang="en-US" sz="1400" dirty="0"/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3962400" y="4340423"/>
            <a:ext cx="553908" cy="957481"/>
            <a:chOff x="5562600" y="4038600"/>
            <a:chExt cx="553908" cy="957481"/>
          </a:xfrm>
        </p:grpSpPr>
        <p:sp>
          <p:nvSpPr>
            <p:cNvPr id="56" name="Left Brace 55"/>
            <p:cNvSpPr/>
            <p:nvPr/>
          </p:nvSpPr>
          <p:spPr bwMode="auto">
            <a:xfrm>
              <a:off x="5791200" y="4038600"/>
              <a:ext cx="228600" cy="957481"/>
            </a:xfrm>
            <a:prstGeom prst="leftBrace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62600" y="4574977"/>
              <a:ext cx="553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Dual</a:t>
              </a:r>
              <a:endParaRPr lang="en-US" sz="1400" dirty="0"/>
            </a:p>
          </p:txBody>
        </p:sp>
      </p:grpSp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0" y="2743200"/>
            <a:ext cx="2616200" cy="5080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638800" y="3238500"/>
            <a:ext cx="3505200" cy="266700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371600" y="3276600"/>
            <a:ext cx="3289300" cy="508000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219200" y="2667000"/>
            <a:ext cx="3975100" cy="508000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209800" y="4343400"/>
            <a:ext cx="609600" cy="228600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048000" y="4343400"/>
            <a:ext cx="508000" cy="266700"/>
          </a:xfrm>
          <a:prstGeom prst="rect">
            <a:avLst/>
          </a:prstGeom>
        </p:spPr>
      </p:pic>
      <p:pic>
        <p:nvPicPr>
          <p:cNvPr id="75" name="Picture 7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3733800" y="4343400"/>
            <a:ext cx="1016000" cy="330200"/>
          </a:xfrm>
          <a:prstGeom prst="rect">
            <a:avLst/>
          </a:prstGeom>
        </p:spPr>
      </p:pic>
      <p:pic>
        <p:nvPicPr>
          <p:cNvPr id="76" name="Picture 7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2209800" y="5105400"/>
            <a:ext cx="635000" cy="228600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3048000" y="5105400"/>
            <a:ext cx="800100" cy="2667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3937000" y="5105400"/>
            <a:ext cx="1244600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</a:t>
            </a:r>
            <a:r>
              <a:rPr lang="en-US" dirty="0" err="1" smtClean="0"/>
              <a:t>Labelling</a:t>
            </a:r>
            <a:r>
              <a:rPr lang="en-US" dirty="0" smtClean="0"/>
              <a:t> Problems in Computer Vision</a:t>
            </a:r>
          </a:p>
          <a:p>
            <a:endParaRPr lang="en-US" dirty="0" smtClean="0"/>
          </a:p>
          <a:p>
            <a:r>
              <a:rPr lang="en-US" dirty="0" smtClean="0"/>
              <a:t>Focused Inference</a:t>
            </a:r>
          </a:p>
          <a:p>
            <a:endParaRPr lang="en-US" dirty="0" smtClean="0"/>
          </a:p>
          <a:p>
            <a:r>
              <a:rPr lang="en-US" dirty="0" smtClean="0"/>
              <a:t>Local Primal-Dual Gap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[Batra, </a:t>
            </a:r>
            <a:r>
              <a:rPr lang="en-US" dirty="0" err="1" smtClean="0">
                <a:solidFill>
                  <a:prstClr val="black"/>
                </a:solidFill>
              </a:rPr>
              <a:t>Nowozin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Kohli</a:t>
            </a:r>
            <a:r>
              <a:rPr lang="en-US" dirty="0" smtClean="0">
                <a:solidFill>
                  <a:prstClr val="black"/>
                </a:solidFill>
              </a:rPr>
              <a:t> AISTATS ‘11]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[Batra, </a:t>
            </a:r>
            <a:r>
              <a:rPr lang="en-US" dirty="0" err="1" smtClean="0">
                <a:solidFill>
                  <a:prstClr val="black"/>
                </a:solidFill>
              </a:rPr>
              <a:t>Kohli</a:t>
            </a:r>
            <a:r>
              <a:rPr lang="en-US" dirty="0" smtClean="0">
                <a:solidFill>
                  <a:prstClr val="black"/>
                </a:solidFill>
              </a:rPr>
              <a:t> CVPR ‘11]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[</a:t>
            </a:r>
            <a:r>
              <a:rPr lang="en-US" dirty="0" err="1" smtClean="0">
                <a:solidFill>
                  <a:prstClr val="black"/>
                </a:solidFill>
              </a:rPr>
              <a:t>Tarlow</a:t>
            </a:r>
            <a:r>
              <a:rPr lang="en-US" dirty="0" smtClean="0">
                <a:solidFill>
                  <a:prstClr val="black"/>
                </a:solidFill>
              </a:rPr>
              <a:t>, Batra, </a:t>
            </a:r>
            <a:r>
              <a:rPr lang="en-US" dirty="0" err="1" smtClean="0">
                <a:solidFill>
                  <a:prstClr val="black"/>
                </a:solidFill>
              </a:rPr>
              <a:t>Kohli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Kolmogorov</a:t>
            </a:r>
            <a:r>
              <a:rPr lang="en-US" dirty="0" smtClean="0">
                <a:solidFill>
                  <a:prstClr val="black"/>
                </a:solidFill>
              </a:rPr>
              <a:t> ICML ‘11]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Primal-Dual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2032000"/>
            <a:ext cx="2222500" cy="330200"/>
          </a:xfrm>
          <a:prstGeom prst="rect">
            <a:avLst/>
          </a:prstGeom>
        </p:spPr>
      </p:pic>
      <p:grpSp>
        <p:nvGrpSpPr>
          <p:cNvPr id="6" name="Group 31"/>
          <p:cNvGrpSpPr/>
          <p:nvPr/>
        </p:nvGrpSpPr>
        <p:grpSpPr>
          <a:xfrm>
            <a:off x="3276600" y="2819400"/>
            <a:ext cx="1557060" cy="1219200"/>
            <a:chOff x="3276600" y="2819400"/>
            <a:chExt cx="1557060" cy="1219200"/>
          </a:xfrm>
        </p:grpSpPr>
        <p:sp>
          <p:nvSpPr>
            <p:cNvPr id="17" name="Double Bracket 16"/>
            <p:cNvSpPr/>
            <p:nvPr/>
          </p:nvSpPr>
          <p:spPr bwMode="auto">
            <a:xfrm>
              <a:off x="4300260" y="2819400"/>
              <a:ext cx="533400" cy="12192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 bwMode="auto">
            <a:xfrm>
              <a:off x="4528860" y="28194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 bwMode="auto">
            <a:xfrm>
              <a:off x="4515901" y="31242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Rounded Rectangle 13"/>
            <p:cNvSpPr>
              <a:spLocks noChangeAspect="1"/>
            </p:cNvSpPr>
            <p:nvPr/>
          </p:nvSpPr>
          <p:spPr bwMode="auto">
            <a:xfrm>
              <a:off x="4528860" y="3965448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ounded Rectangle 14"/>
            <p:cNvSpPr>
              <a:spLocks noChangeAspect="1"/>
            </p:cNvSpPr>
            <p:nvPr/>
          </p:nvSpPr>
          <p:spPr bwMode="auto">
            <a:xfrm>
              <a:off x="4528860" y="3699522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276600" y="3248799"/>
              <a:ext cx="609600" cy="266700"/>
            </a:xfrm>
            <a:prstGeom prst="rect">
              <a:avLst/>
            </a:prstGeom>
          </p:spPr>
        </p:pic>
        <p:sp>
          <p:nvSpPr>
            <p:cNvPr id="20" name="Rounded Rectangle 19"/>
            <p:cNvSpPr>
              <a:spLocks noChangeAspect="1"/>
            </p:cNvSpPr>
            <p:nvPr/>
          </p:nvSpPr>
          <p:spPr bwMode="auto">
            <a:xfrm>
              <a:off x="4523212" y="3401199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" name="Group 30"/>
          <p:cNvGrpSpPr/>
          <p:nvPr/>
        </p:nvGrpSpPr>
        <p:grpSpPr>
          <a:xfrm>
            <a:off x="4724400" y="3810000"/>
            <a:ext cx="2501900" cy="330200"/>
            <a:chOff x="4724400" y="3810000"/>
            <a:chExt cx="2501900" cy="330200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400800" y="3810000"/>
              <a:ext cx="825500" cy="33020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 bwMode="auto">
            <a:xfrm rot="10800000" flipV="1">
              <a:off x="4724400" y="3962400"/>
              <a:ext cx="1600200" cy="76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324600" y="2895600"/>
            <a:ext cx="508000" cy="2667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rot="10800000" flipV="1">
            <a:off x="4724400" y="3124200"/>
            <a:ext cx="144780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rot="10800000">
            <a:off x="4724400" y="2895600"/>
            <a:ext cx="14478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Primal-Dual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Properties</a:t>
            </a:r>
          </a:p>
          <a:p>
            <a:pPr lvl="1"/>
            <a:r>
              <a:rPr lang="en-GB" dirty="0" smtClean="0"/>
              <a:t>Decomposability </a:t>
            </a:r>
          </a:p>
          <a:p>
            <a:pPr lvl="1"/>
            <a:r>
              <a:rPr lang="en-GB" dirty="0" smtClean="0"/>
              <a:t>Quickly Computable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Sums to the total Primal-Dual Gap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easily define LPDG for sub-graphs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no sub-graph with strictly positive LPDG exists, LP is tight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0800" y="3225800"/>
            <a:ext cx="2667000" cy="469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90800" y="4368800"/>
            <a:ext cx="28194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1" name="Oval 1052"/>
          <p:cNvSpPr>
            <a:spLocks noChangeArrowheads="1"/>
          </p:cNvSpPr>
          <p:nvPr/>
        </p:nvSpPr>
        <p:spPr bwMode="auto">
          <a:xfrm>
            <a:off x="3505200" y="14478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053"/>
          <p:cNvSpPr txBox="1">
            <a:spLocks noChangeArrowheads="1"/>
          </p:cNvSpPr>
          <p:nvPr/>
        </p:nvSpPr>
        <p:spPr bwMode="auto">
          <a:xfrm>
            <a:off x="3974307" y="1574023"/>
            <a:ext cx="82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Focused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23" name="Oval 1055"/>
          <p:cNvSpPr>
            <a:spLocks noChangeArrowheads="1"/>
          </p:cNvSpPr>
          <p:nvPr/>
        </p:nvSpPr>
        <p:spPr bwMode="auto">
          <a:xfrm>
            <a:off x="359432" y="33782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 Box 1056"/>
          <p:cNvSpPr txBox="1">
            <a:spLocks noChangeArrowheads="1"/>
          </p:cNvSpPr>
          <p:nvPr/>
        </p:nvSpPr>
        <p:spPr bwMode="auto">
          <a:xfrm>
            <a:off x="569932" y="3390900"/>
            <a:ext cx="1407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Energy-Aware</a:t>
            </a:r>
            <a:br>
              <a:rPr lang="en-US" dirty="0" smtClean="0"/>
            </a:br>
            <a:r>
              <a:rPr lang="en-US" dirty="0" smtClean="0"/>
              <a:t>Message-Passing</a:t>
            </a:r>
            <a:br>
              <a:rPr lang="en-US" dirty="0" smtClean="0"/>
            </a:br>
            <a:r>
              <a:rPr lang="en-US" dirty="0" smtClean="0"/>
              <a:t>ICML ‘11</a:t>
            </a:r>
            <a:endParaRPr lang="en-US" dirty="0"/>
          </a:p>
        </p:txBody>
      </p:sp>
      <p:sp>
        <p:nvSpPr>
          <p:cNvPr id="25" name="Oval 1058"/>
          <p:cNvSpPr>
            <a:spLocks noChangeArrowheads="1"/>
          </p:cNvSpPr>
          <p:nvPr/>
        </p:nvSpPr>
        <p:spPr bwMode="auto">
          <a:xfrm>
            <a:off x="3543300" y="33909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 Box 1059"/>
          <p:cNvSpPr txBox="1">
            <a:spLocks noChangeArrowheads="1"/>
          </p:cNvSpPr>
          <p:nvPr/>
        </p:nvSpPr>
        <p:spPr bwMode="auto">
          <a:xfrm>
            <a:off x="3768493" y="3423468"/>
            <a:ext cx="14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Label Re-ordering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α</a:t>
            </a:r>
            <a:r>
              <a:rPr lang="en-US" dirty="0" smtClean="0"/>
              <a:t>-Expansion</a:t>
            </a:r>
            <a:br>
              <a:rPr lang="en-US" dirty="0" smtClean="0"/>
            </a:br>
            <a:r>
              <a:rPr lang="en-US" dirty="0" smtClean="0"/>
              <a:t>CVPR ‘11</a:t>
            </a:r>
            <a:endParaRPr lang="en-US" dirty="0"/>
          </a:p>
        </p:txBody>
      </p:sp>
      <p:sp>
        <p:nvSpPr>
          <p:cNvPr id="27" name="AutoShape 1066"/>
          <p:cNvSpPr>
            <a:spLocks noChangeArrowheads="1"/>
          </p:cNvSpPr>
          <p:nvPr/>
        </p:nvSpPr>
        <p:spPr bwMode="auto">
          <a:xfrm rot="18548160">
            <a:off x="1989465" y="2648159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1067"/>
          <p:cNvSpPr>
            <a:spLocks noChangeArrowheads="1"/>
          </p:cNvSpPr>
          <p:nvPr/>
        </p:nvSpPr>
        <p:spPr bwMode="auto">
          <a:xfrm rot="14044523">
            <a:off x="6266701" y="2653094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1058"/>
          <p:cNvSpPr>
            <a:spLocks noChangeArrowheads="1"/>
          </p:cNvSpPr>
          <p:nvPr/>
        </p:nvSpPr>
        <p:spPr bwMode="auto">
          <a:xfrm>
            <a:off x="6972300" y="3394588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 Box 1059"/>
          <p:cNvSpPr txBox="1">
            <a:spLocks noChangeArrowheads="1"/>
          </p:cNvSpPr>
          <p:nvPr/>
        </p:nvSpPr>
        <p:spPr bwMode="auto">
          <a:xfrm>
            <a:off x="7342856" y="3427156"/>
            <a:ext cx="1125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Tightening LP</a:t>
            </a:r>
            <a:br>
              <a:rPr lang="en-US" dirty="0" smtClean="0"/>
            </a:br>
            <a:r>
              <a:rPr lang="en-US" dirty="0" smtClean="0"/>
              <a:t>Relaxations</a:t>
            </a:r>
            <a:br>
              <a:rPr lang="en-US" dirty="0" smtClean="0"/>
            </a:br>
            <a:r>
              <a:rPr lang="en-US" dirty="0" smtClean="0"/>
              <a:t>AISTATS ‘11</a:t>
            </a:r>
            <a:endParaRPr lang="en-US" dirty="0"/>
          </a:p>
        </p:txBody>
      </p:sp>
      <p:sp>
        <p:nvSpPr>
          <p:cNvPr id="31" name="AutoShape 1066"/>
          <p:cNvSpPr>
            <a:spLocks noChangeArrowheads="1"/>
          </p:cNvSpPr>
          <p:nvPr/>
        </p:nvSpPr>
        <p:spPr bwMode="auto">
          <a:xfrm rot="16200000">
            <a:off x="4076700" y="2705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20042" y="4450080"/>
            <a:ext cx="1813558" cy="1493520"/>
            <a:chOff x="370143" y="4267200"/>
            <a:chExt cx="2590798" cy="2133600"/>
          </a:xfrm>
        </p:grpSpPr>
        <p:grpSp>
          <p:nvGrpSpPr>
            <p:cNvPr id="33" name="Group 118"/>
            <p:cNvGrpSpPr/>
            <p:nvPr/>
          </p:nvGrpSpPr>
          <p:grpSpPr>
            <a:xfrm>
              <a:off x="457199" y="4343400"/>
              <a:ext cx="2382893" cy="1940846"/>
              <a:chOff x="74612" y="4602063"/>
              <a:chExt cx="2382893" cy="1940846"/>
            </a:xfrm>
          </p:grpSpPr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76200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41308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Straight Connector 56"/>
              <p:cNvCxnSpPr>
                <a:stCxn id="55" idx="6"/>
                <a:endCxn id="56" idx="2"/>
              </p:cNvCxnSpPr>
              <p:nvPr/>
            </p:nvCxnSpPr>
            <p:spPr>
              <a:xfrm>
                <a:off x="190500" y="46600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76200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41308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/>
              <p:cNvCxnSpPr>
                <a:stCxn id="58" idx="6"/>
                <a:endCxn id="59" idx="2"/>
              </p:cNvCxnSpPr>
              <p:nvPr/>
            </p:nvCxnSpPr>
            <p:spPr>
              <a:xfrm>
                <a:off x="190500" y="51172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" name="Straight Connector 60"/>
              <p:cNvCxnSpPr>
                <a:stCxn id="55" idx="4"/>
                <a:endCxn id="58" idx="0"/>
              </p:cNvCxnSpPr>
              <p:nvPr/>
            </p:nvCxnSpPr>
            <p:spPr>
              <a:xfrm rot="5400000">
                <a:off x="-38100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Straight Connector 61"/>
              <p:cNvCxnSpPr>
                <a:stCxn id="56" idx="4"/>
                <a:endCxn id="59" idx="0"/>
              </p:cNvCxnSpPr>
              <p:nvPr/>
            </p:nvCxnSpPr>
            <p:spPr>
              <a:xfrm rot="5400000">
                <a:off x="427008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76200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41308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5" name="Straight Connector 64"/>
              <p:cNvCxnSpPr>
                <a:stCxn id="63" idx="6"/>
                <a:endCxn id="64" idx="2"/>
              </p:cNvCxnSpPr>
              <p:nvPr/>
            </p:nvCxnSpPr>
            <p:spPr>
              <a:xfrm>
                <a:off x="190500" y="55744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76200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541308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" name="Straight Connector 67"/>
              <p:cNvCxnSpPr>
                <a:stCxn id="66" idx="6"/>
                <a:endCxn id="67" idx="2"/>
              </p:cNvCxnSpPr>
              <p:nvPr/>
            </p:nvCxnSpPr>
            <p:spPr>
              <a:xfrm>
                <a:off x="190500" y="60316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991029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444621" y="46020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1" name="Straight Connector 70"/>
              <p:cNvCxnSpPr>
                <a:stCxn id="69" idx="6"/>
                <a:endCxn id="70" idx="2"/>
              </p:cNvCxnSpPr>
              <p:nvPr/>
            </p:nvCxnSpPr>
            <p:spPr>
              <a:xfrm flipV="1">
                <a:off x="1105329" y="46592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991029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1444621" y="50592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4" name="Straight Connector 73"/>
              <p:cNvCxnSpPr>
                <a:stCxn id="72" idx="6"/>
                <a:endCxn id="73" idx="2"/>
              </p:cNvCxnSpPr>
              <p:nvPr/>
            </p:nvCxnSpPr>
            <p:spPr>
              <a:xfrm flipV="1">
                <a:off x="1105329" y="51164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991029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444621" y="55164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Straight Connector 76"/>
              <p:cNvCxnSpPr>
                <a:stCxn id="75" idx="6"/>
                <a:endCxn id="76" idx="2"/>
              </p:cNvCxnSpPr>
              <p:nvPr/>
            </p:nvCxnSpPr>
            <p:spPr>
              <a:xfrm flipV="1">
                <a:off x="1105329" y="55736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991029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1444621" y="59736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0" name="Straight Connector 79"/>
              <p:cNvCxnSpPr>
                <a:stCxn id="78" idx="6"/>
                <a:endCxn id="79" idx="2"/>
              </p:cNvCxnSpPr>
              <p:nvPr/>
            </p:nvCxnSpPr>
            <p:spPr>
              <a:xfrm flipV="1">
                <a:off x="1105329" y="60308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Connector 80"/>
              <p:cNvCxnSpPr>
                <a:stCxn id="75" idx="2"/>
                <a:endCxn id="64" idx="6"/>
              </p:cNvCxnSpPr>
              <p:nvPr/>
            </p:nvCxnSpPr>
            <p:spPr>
              <a:xfrm rot="10800000">
                <a:off x="655609" y="55744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>
                <a:stCxn id="78" idx="2"/>
                <a:endCxn id="67" idx="6"/>
              </p:cNvCxnSpPr>
              <p:nvPr/>
            </p:nvCxnSpPr>
            <p:spPr>
              <a:xfrm rot="10800000">
                <a:off x="655609" y="60316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82"/>
              <p:cNvCxnSpPr>
                <a:stCxn id="59" idx="6"/>
                <a:endCxn id="72" idx="2"/>
              </p:cNvCxnSpPr>
              <p:nvPr/>
            </p:nvCxnSpPr>
            <p:spPr>
              <a:xfrm>
                <a:off x="655608" y="51172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83"/>
              <p:cNvCxnSpPr>
                <a:stCxn id="56" idx="6"/>
                <a:endCxn id="69" idx="2"/>
              </p:cNvCxnSpPr>
              <p:nvPr/>
            </p:nvCxnSpPr>
            <p:spPr>
              <a:xfrm>
                <a:off x="655608" y="46600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84"/>
              <p:cNvCxnSpPr>
                <a:stCxn id="59" idx="4"/>
                <a:endCxn id="64" idx="0"/>
              </p:cNvCxnSpPr>
              <p:nvPr/>
            </p:nvCxnSpPr>
            <p:spPr>
              <a:xfrm rot="5400000">
                <a:off x="427008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6" name="Straight Connector 85"/>
              <p:cNvCxnSpPr>
                <a:stCxn id="58" idx="4"/>
                <a:endCxn id="63" idx="0"/>
              </p:cNvCxnSpPr>
              <p:nvPr/>
            </p:nvCxnSpPr>
            <p:spPr>
              <a:xfrm rot="5400000">
                <a:off x="-38100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7" name="Straight Connector 86"/>
              <p:cNvCxnSpPr>
                <a:stCxn id="64" idx="4"/>
                <a:endCxn id="67" idx="0"/>
              </p:cNvCxnSpPr>
              <p:nvPr/>
            </p:nvCxnSpPr>
            <p:spPr>
              <a:xfrm rot="5400000">
                <a:off x="427008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8" name="Straight Connector 87"/>
              <p:cNvCxnSpPr>
                <a:stCxn id="63" idx="4"/>
                <a:endCxn id="66" idx="0"/>
              </p:cNvCxnSpPr>
              <p:nvPr/>
            </p:nvCxnSpPr>
            <p:spPr>
              <a:xfrm rot="5400000">
                <a:off x="-38100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9" name="Straight Connector 88"/>
              <p:cNvCxnSpPr>
                <a:stCxn id="69" idx="4"/>
                <a:endCxn id="72" idx="0"/>
              </p:cNvCxnSpPr>
              <p:nvPr/>
            </p:nvCxnSpPr>
            <p:spPr>
              <a:xfrm rot="5400000">
                <a:off x="876729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0" name="Straight Connector 89"/>
              <p:cNvCxnSpPr>
                <a:stCxn id="70" idx="4"/>
                <a:endCxn id="73" idx="0"/>
              </p:cNvCxnSpPr>
              <p:nvPr/>
            </p:nvCxnSpPr>
            <p:spPr>
              <a:xfrm rot="5400000">
                <a:off x="1330321" y="48878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1" name="Straight Connector 90"/>
              <p:cNvCxnSpPr>
                <a:stCxn id="73" idx="4"/>
                <a:endCxn id="76" idx="0"/>
              </p:cNvCxnSpPr>
              <p:nvPr/>
            </p:nvCxnSpPr>
            <p:spPr>
              <a:xfrm rot="5400000">
                <a:off x="1330321" y="53450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2" name="Straight Connector 91"/>
              <p:cNvCxnSpPr>
                <a:stCxn id="72" idx="4"/>
                <a:endCxn id="75" idx="0"/>
              </p:cNvCxnSpPr>
              <p:nvPr/>
            </p:nvCxnSpPr>
            <p:spPr>
              <a:xfrm rot="5400000">
                <a:off x="876729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Connector 92"/>
              <p:cNvCxnSpPr>
                <a:stCxn id="76" idx="4"/>
                <a:endCxn id="79" idx="0"/>
              </p:cNvCxnSpPr>
              <p:nvPr/>
            </p:nvCxnSpPr>
            <p:spPr>
              <a:xfrm rot="5400000">
                <a:off x="1330321" y="58022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4" name="Straight Connector 93"/>
              <p:cNvCxnSpPr>
                <a:stCxn id="75" idx="4"/>
                <a:endCxn id="78" idx="0"/>
              </p:cNvCxnSpPr>
              <p:nvPr/>
            </p:nvCxnSpPr>
            <p:spPr>
              <a:xfrm rot="5400000">
                <a:off x="876729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1902160" y="46060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6" name="Straight Connector 95"/>
              <p:cNvCxnSpPr>
                <a:endCxn id="95" idx="2"/>
              </p:cNvCxnSpPr>
              <p:nvPr/>
            </p:nvCxnSpPr>
            <p:spPr>
              <a:xfrm flipV="1">
                <a:off x="1562868" y="46631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1902160" y="50632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8" name="Straight Connector 97"/>
              <p:cNvCxnSpPr>
                <a:endCxn id="97" idx="2"/>
              </p:cNvCxnSpPr>
              <p:nvPr/>
            </p:nvCxnSpPr>
            <p:spPr>
              <a:xfrm flipV="1">
                <a:off x="1562868" y="51203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1902160" y="55204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Straight Connector 99"/>
              <p:cNvCxnSpPr>
                <a:endCxn id="99" idx="2"/>
              </p:cNvCxnSpPr>
              <p:nvPr/>
            </p:nvCxnSpPr>
            <p:spPr>
              <a:xfrm flipV="1">
                <a:off x="1562868" y="55775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1902160" y="59776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2" name="Straight Connector 101"/>
              <p:cNvCxnSpPr>
                <a:endCxn id="101" idx="2"/>
              </p:cNvCxnSpPr>
              <p:nvPr/>
            </p:nvCxnSpPr>
            <p:spPr>
              <a:xfrm flipV="1">
                <a:off x="1562868" y="60347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3" name="Straight Connector 102"/>
              <p:cNvCxnSpPr>
                <a:stCxn id="95" idx="4"/>
                <a:endCxn id="97" idx="0"/>
              </p:cNvCxnSpPr>
              <p:nvPr/>
            </p:nvCxnSpPr>
            <p:spPr>
              <a:xfrm rot="5400000">
                <a:off x="1787860" y="48917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4" name="Straight Connector 103"/>
              <p:cNvCxnSpPr>
                <a:stCxn id="97" idx="4"/>
                <a:endCxn id="99" idx="0"/>
              </p:cNvCxnSpPr>
              <p:nvPr/>
            </p:nvCxnSpPr>
            <p:spPr>
              <a:xfrm rot="5400000">
                <a:off x="1787860" y="53489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5" name="Straight Connector 104"/>
              <p:cNvCxnSpPr>
                <a:stCxn id="99" idx="4"/>
                <a:endCxn id="101" idx="0"/>
              </p:cNvCxnSpPr>
              <p:nvPr/>
            </p:nvCxnSpPr>
            <p:spPr>
              <a:xfrm rot="5400000">
                <a:off x="1787860" y="58061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2343205" y="46099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7" name="Straight Connector 106"/>
              <p:cNvCxnSpPr>
                <a:endCxn id="106" idx="2"/>
              </p:cNvCxnSpPr>
              <p:nvPr/>
            </p:nvCxnSpPr>
            <p:spPr>
              <a:xfrm flipV="1">
                <a:off x="2003913" y="46671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2343205" y="50671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9" name="Straight Connector 108"/>
              <p:cNvCxnSpPr>
                <a:endCxn id="108" idx="2"/>
              </p:cNvCxnSpPr>
              <p:nvPr/>
            </p:nvCxnSpPr>
            <p:spPr>
              <a:xfrm flipV="1">
                <a:off x="2003913" y="51243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2343205" y="55243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1" name="Straight Connector 110"/>
              <p:cNvCxnSpPr>
                <a:endCxn id="110" idx="2"/>
              </p:cNvCxnSpPr>
              <p:nvPr/>
            </p:nvCxnSpPr>
            <p:spPr>
              <a:xfrm flipV="1">
                <a:off x="2003913" y="55815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2343205" y="59815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3" name="Straight Connector 112"/>
              <p:cNvCxnSpPr>
                <a:endCxn id="112" idx="2"/>
              </p:cNvCxnSpPr>
              <p:nvPr/>
            </p:nvCxnSpPr>
            <p:spPr>
              <a:xfrm flipV="1">
                <a:off x="2003913" y="60387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Straight Connector 113"/>
              <p:cNvCxnSpPr>
                <a:stCxn id="106" idx="4"/>
                <a:endCxn id="108" idx="0"/>
              </p:cNvCxnSpPr>
              <p:nvPr/>
            </p:nvCxnSpPr>
            <p:spPr>
              <a:xfrm rot="5400000">
                <a:off x="2228905" y="48957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Straight Connector 114"/>
              <p:cNvCxnSpPr>
                <a:stCxn id="108" idx="4"/>
                <a:endCxn id="110" idx="0"/>
              </p:cNvCxnSpPr>
              <p:nvPr/>
            </p:nvCxnSpPr>
            <p:spPr>
              <a:xfrm rot="5400000">
                <a:off x="2228905" y="53529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Straight Connector 115"/>
              <p:cNvCxnSpPr>
                <a:stCxn id="110" idx="4"/>
                <a:endCxn id="112" idx="0"/>
              </p:cNvCxnSpPr>
              <p:nvPr/>
            </p:nvCxnSpPr>
            <p:spPr>
              <a:xfrm rot="5400000">
                <a:off x="2228905" y="58101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7461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539720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9" name="Straight Connector 118"/>
              <p:cNvCxnSpPr>
                <a:stCxn id="117" idx="6"/>
                <a:endCxn id="118" idx="2"/>
              </p:cNvCxnSpPr>
              <p:nvPr/>
            </p:nvCxnSpPr>
            <p:spPr>
              <a:xfrm>
                <a:off x="188912" y="6485759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989441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1443033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" name="Straight Connector 121"/>
              <p:cNvCxnSpPr>
                <a:stCxn id="120" idx="6"/>
                <a:endCxn id="121" idx="2"/>
              </p:cNvCxnSpPr>
              <p:nvPr/>
            </p:nvCxnSpPr>
            <p:spPr>
              <a:xfrm>
                <a:off x="1103741" y="6485759"/>
                <a:ext cx="3392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3" name="Straight Connector 122"/>
              <p:cNvCxnSpPr>
                <a:stCxn id="120" idx="2"/>
                <a:endCxn id="118" idx="6"/>
              </p:cNvCxnSpPr>
              <p:nvPr/>
            </p:nvCxnSpPr>
            <p:spPr>
              <a:xfrm rot="10800000">
                <a:off x="654021" y="6485759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4" name="Straight Connector 123"/>
              <p:cNvCxnSpPr>
                <a:stCxn id="67" idx="4"/>
                <a:endCxn id="118" idx="0"/>
              </p:cNvCxnSpPr>
              <p:nvPr/>
            </p:nvCxnSpPr>
            <p:spPr>
              <a:xfrm rot="5400000">
                <a:off x="427738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>
                <a:stCxn id="66" idx="4"/>
                <a:endCxn id="117" idx="0"/>
              </p:cNvCxnSpPr>
              <p:nvPr/>
            </p:nvCxnSpPr>
            <p:spPr>
              <a:xfrm rot="5400000">
                <a:off x="-37370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>
                <a:stCxn id="79" idx="4"/>
                <a:endCxn id="121" idx="0"/>
              </p:cNvCxnSpPr>
              <p:nvPr/>
            </p:nvCxnSpPr>
            <p:spPr>
              <a:xfrm rot="5400000">
                <a:off x="1330654" y="6257492"/>
                <a:ext cx="340646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>
                <a:stCxn id="78" idx="4"/>
                <a:endCxn id="120" idx="0"/>
              </p:cNvCxnSpPr>
              <p:nvPr/>
            </p:nvCxnSpPr>
            <p:spPr>
              <a:xfrm rot="5400000">
                <a:off x="877459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190057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9" name="Straight Connector 128"/>
              <p:cNvCxnSpPr>
                <a:stCxn id="121" idx="6"/>
                <a:endCxn id="128" idx="2"/>
              </p:cNvCxnSpPr>
              <p:nvPr/>
            </p:nvCxnSpPr>
            <p:spPr>
              <a:xfrm>
                <a:off x="1557333" y="6485759"/>
                <a:ext cx="343239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Straight Connector 129"/>
              <p:cNvCxnSpPr>
                <a:stCxn id="101" idx="4"/>
                <a:endCxn id="128" idx="0"/>
              </p:cNvCxnSpPr>
              <p:nvPr/>
            </p:nvCxnSpPr>
            <p:spPr>
              <a:xfrm rot="5400000">
                <a:off x="1790170" y="6259469"/>
                <a:ext cx="3366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2341617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Connector 131"/>
              <p:cNvCxnSpPr>
                <a:stCxn id="128" idx="6"/>
                <a:endCxn id="131" idx="2"/>
              </p:cNvCxnSpPr>
              <p:nvPr/>
            </p:nvCxnSpPr>
            <p:spPr>
              <a:xfrm>
                <a:off x="2014872" y="6485759"/>
                <a:ext cx="326745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Straight Connector 132"/>
              <p:cNvCxnSpPr>
                <a:stCxn id="112" idx="4"/>
                <a:endCxn id="131" idx="0"/>
              </p:cNvCxnSpPr>
              <p:nvPr/>
            </p:nvCxnSpPr>
            <p:spPr>
              <a:xfrm rot="5400000">
                <a:off x="2233192" y="6261446"/>
                <a:ext cx="33273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34" name="Rounded Rectangle 33"/>
            <p:cNvSpPr/>
            <p:nvPr/>
          </p:nvSpPr>
          <p:spPr bwMode="auto">
            <a:xfrm>
              <a:off x="381000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1273688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2198943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3701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1273688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21989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701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1273688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21989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7511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17417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rot="5400000">
              <a:off x="13615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2275937" y="51046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 rot="5400000">
              <a:off x="4471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5400000">
              <a:off x="13615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 rot="5400000">
              <a:off x="2275937" y="6019006"/>
              <a:ext cx="608806" cy="79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 bwMode="auto">
            <a:xfrm rot="5400000">
              <a:off x="4471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511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17417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9035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8179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34" name="Picture 133" descr="2008_00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876800"/>
            <a:ext cx="1561019" cy="1015706"/>
          </a:xfrm>
          <a:prstGeom prst="rect">
            <a:avLst/>
          </a:prstGeom>
        </p:spPr>
      </p:pic>
      <p:graphicFrame>
        <p:nvGraphicFramePr>
          <p:cNvPr id="135" name="Table 134"/>
          <p:cNvGraphicFramePr>
            <a:graphicFrameLocks noGrp="1"/>
          </p:cNvGraphicFramePr>
          <p:nvPr/>
        </p:nvGraphicFramePr>
        <p:xfrm>
          <a:off x="4304219" y="4284055"/>
          <a:ext cx="2057400" cy="15985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0290"/>
                <a:gridCol w="685800"/>
                <a:gridCol w="791310"/>
              </a:tblGrid>
              <a:tr h="166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Ordering of Labels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6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Move</a:t>
                      </a:r>
                      <a:r>
                        <a:rPr lang="en-GB" sz="800" b="1" baseline="0" dirty="0" smtClean="0"/>
                        <a:t> Number</a:t>
                      </a:r>
                      <a:endParaRPr lang="en-GB" sz="800" b="1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baseline="0" dirty="0" smtClean="0"/>
                        <a:t>Classical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baseline="0" dirty="0" smtClean="0"/>
                        <a:t>Our Guided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Airplane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Sheep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Bicycle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Dog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3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4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Boat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Cow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5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Bottle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Cat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</a:tbl>
          </a:graphicData>
        </a:graphic>
      </p:graphicFrame>
      <p:grpSp>
        <p:nvGrpSpPr>
          <p:cNvPr id="136" name="Group 135"/>
          <p:cNvGrpSpPr/>
          <p:nvPr/>
        </p:nvGrpSpPr>
        <p:grpSpPr>
          <a:xfrm>
            <a:off x="7299257" y="4343400"/>
            <a:ext cx="1539941" cy="1524000"/>
            <a:chOff x="7391400" y="4343400"/>
            <a:chExt cx="2667000" cy="2514600"/>
          </a:xfrm>
        </p:grpSpPr>
        <p:grpSp>
          <p:nvGrpSpPr>
            <p:cNvPr id="137" name="Group 40"/>
            <p:cNvGrpSpPr/>
            <p:nvPr/>
          </p:nvGrpSpPr>
          <p:grpSpPr>
            <a:xfrm>
              <a:off x="7924800" y="5105400"/>
              <a:ext cx="1600200" cy="1371600"/>
              <a:chOff x="3505200" y="4800600"/>
              <a:chExt cx="1600200" cy="1371600"/>
            </a:xfrm>
          </p:grpSpPr>
          <p:sp>
            <p:nvSpPr>
              <p:cNvPr id="141" name="Heptagon 140"/>
              <p:cNvSpPr/>
              <p:nvPr/>
            </p:nvSpPr>
            <p:spPr bwMode="auto">
              <a:xfrm>
                <a:off x="3505200" y="4800600"/>
                <a:ext cx="1600200" cy="1371600"/>
              </a:xfrm>
              <a:prstGeom prst="heptag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142" name="Picture 14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3962400" y="5334000"/>
                <a:ext cx="635000" cy="254000"/>
              </a:xfrm>
              <a:prstGeom prst="rect">
                <a:avLst/>
              </a:prstGeom>
            </p:spPr>
          </p:pic>
        </p:grpSp>
        <p:sp>
          <p:nvSpPr>
            <p:cNvPr id="138" name="Regular Pentagon 137"/>
            <p:cNvSpPr/>
            <p:nvPr/>
          </p:nvSpPr>
          <p:spPr bwMode="auto">
            <a:xfrm>
              <a:off x="7391400" y="4343400"/>
              <a:ext cx="2667000" cy="2514600"/>
            </a:xfrm>
            <a:prstGeom prst="pentagon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39" name="Picture 1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9266583" y="4469130"/>
              <a:ext cx="520700" cy="253999"/>
            </a:xfrm>
            <a:prstGeom prst="rect">
              <a:avLst/>
            </a:prstGeom>
          </p:spPr>
        </p:pic>
        <p:sp>
          <p:nvSpPr>
            <p:cNvPr id="140" name="Hexagon 139"/>
            <p:cNvSpPr/>
            <p:nvPr/>
          </p:nvSpPr>
          <p:spPr bwMode="auto">
            <a:xfrm>
              <a:off x="7696200" y="4876800"/>
              <a:ext cx="2133600" cy="1752600"/>
            </a:xfrm>
            <a:prstGeom prst="hexagon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2743200" y="2362200"/>
            <a:ext cx="6172200" cy="39624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Dynamic Tree Block Coordinate Ascent [ICML ‘11]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371600" y="4343400"/>
            <a:ext cx="6151780" cy="2286000"/>
            <a:chOff x="1371600" y="4267200"/>
            <a:chExt cx="6151780" cy="2286000"/>
          </a:xfrm>
        </p:grpSpPr>
        <p:pic>
          <p:nvPicPr>
            <p:cNvPr id="7" name="Picture 6" descr="dyn_938_plo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371600" y="4267200"/>
              <a:ext cx="2798981" cy="2286000"/>
            </a:xfrm>
            <a:prstGeom prst="rect">
              <a:avLst/>
            </a:prstGeom>
          </p:spPr>
        </p:pic>
        <p:pic>
          <p:nvPicPr>
            <p:cNvPr id="8" name="Picture 7" descr="dyn_3389_plo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724400" y="4267200"/>
              <a:ext cx="2798980" cy="22860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33400" y="1682125"/>
            <a:ext cx="1587790" cy="2661275"/>
            <a:chOff x="685800" y="1682125"/>
            <a:chExt cx="1587790" cy="2661275"/>
          </a:xfrm>
        </p:grpSpPr>
        <p:pic>
          <p:nvPicPr>
            <p:cNvPr id="9" name="Picture 8" descr="2008_000938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" y="3154680"/>
              <a:ext cx="1584960" cy="1188720"/>
            </a:xfrm>
            <a:prstGeom prst="rect">
              <a:avLst/>
            </a:prstGeom>
          </p:spPr>
        </p:pic>
        <p:pic>
          <p:nvPicPr>
            <p:cNvPr id="10" name="Picture 9" descr="2008_003389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800" y="1935480"/>
              <a:ext cx="1587790" cy="11887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11516" y="1682125"/>
              <a:ext cx="541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Image</a:t>
              </a:r>
              <a:endParaRPr lang="en-GB" sz="1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09800" y="1687540"/>
            <a:ext cx="1587790" cy="2655860"/>
            <a:chOff x="2362200" y="1687540"/>
            <a:chExt cx="1587790" cy="2655860"/>
          </a:xfrm>
        </p:grpSpPr>
        <p:pic>
          <p:nvPicPr>
            <p:cNvPr id="12" name="Picture 11" descr="2008_003389_global_op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2200" y="1935480"/>
              <a:ext cx="1587790" cy="1188720"/>
            </a:xfrm>
            <a:prstGeom prst="rect">
              <a:avLst/>
            </a:prstGeom>
          </p:spPr>
        </p:pic>
        <p:pic>
          <p:nvPicPr>
            <p:cNvPr id="13" name="Picture 12" descr="2008_000938_global_opt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62200" y="3154680"/>
              <a:ext cx="1584960" cy="118872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69685" y="1687540"/>
              <a:ext cx="9117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Current </a:t>
              </a:r>
              <a:r>
                <a:rPr lang="en-GB" sz="1000" dirty="0" err="1" smtClean="0"/>
                <a:t>Seg</a:t>
              </a:r>
              <a:r>
                <a:rPr lang="en-GB" sz="1000" dirty="0" smtClean="0"/>
                <a:t>.</a:t>
              </a:r>
              <a:endParaRPr lang="en-GB" sz="1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86200" y="1676400"/>
            <a:ext cx="1587790" cy="2667000"/>
            <a:chOff x="4038600" y="1676400"/>
            <a:chExt cx="1587790" cy="2667000"/>
          </a:xfrm>
        </p:grpSpPr>
        <p:pic>
          <p:nvPicPr>
            <p:cNvPr id="14" name="Picture 13" descr="2008_000938_mask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38600" y="3154680"/>
              <a:ext cx="1585752" cy="1188720"/>
            </a:xfrm>
            <a:prstGeom prst="rect">
              <a:avLst/>
            </a:prstGeom>
          </p:spPr>
        </p:pic>
        <p:pic>
          <p:nvPicPr>
            <p:cNvPr id="15" name="Picture 14" descr="2008_003389_mask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38600" y="1935480"/>
              <a:ext cx="1587790" cy="11887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4364757" y="1676400"/>
              <a:ext cx="9402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Update Mask</a:t>
              </a:r>
              <a:endParaRPr lang="en-GB" sz="1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75010" y="1676400"/>
            <a:ext cx="1587790" cy="2667000"/>
            <a:chOff x="5715000" y="1676400"/>
            <a:chExt cx="1587790" cy="2667000"/>
          </a:xfrm>
        </p:grpSpPr>
        <p:pic>
          <p:nvPicPr>
            <p:cNvPr id="16" name="Picture 15" descr="2008_003389_delta_global_opt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15000" y="1935480"/>
              <a:ext cx="1587790" cy="1188720"/>
            </a:xfrm>
            <a:prstGeom prst="rect">
              <a:avLst/>
            </a:prstGeom>
          </p:spPr>
        </p:pic>
        <p:pic>
          <p:nvPicPr>
            <p:cNvPr id="17" name="Picture 16" descr="2008_000938_delta_global_opt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15000" y="3154680"/>
              <a:ext cx="1584960" cy="118872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41452" y="1676400"/>
              <a:ext cx="9689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Updated </a:t>
              </a:r>
              <a:r>
                <a:rPr lang="en-GB" sz="1000" dirty="0" err="1" smtClean="0"/>
                <a:t>Seg</a:t>
              </a:r>
              <a:r>
                <a:rPr lang="en-GB" sz="1000" dirty="0" smtClean="0"/>
                <a:t>.</a:t>
              </a:r>
              <a:endParaRPr lang="en-GB" sz="1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21831" y="1676400"/>
            <a:ext cx="1593569" cy="2668006"/>
            <a:chOff x="7321831" y="1676400"/>
            <a:chExt cx="1593569" cy="2668006"/>
          </a:xfrm>
        </p:grpSpPr>
        <p:pic>
          <p:nvPicPr>
            <p:cNvPr id="18" name="Picture 17" descr="2008_000938_delta_avg_img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21831" y="3155686"/>
              <a:ext cx="1584960" cy="1188720"/>
            </a:xfrm>
            <a:prstGeom prst="rect">
              <a:avLst/>
            </a:prstGeom>
          </p:spPr>
        </p:pic>
        <p:pic>
          <p:nvPicPr>
            <p:cNvPr id="19" name="Picture 18" descr="2008_003389_delta_avg_img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27610" y="1941437"/>
              <a:ext cx="1587790" cy="118872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770061" y="1676400"/>
              <a:ext cx="769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Messages</a:t>
              </a:r>
              <a:endParaRPr lang="en-GB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2" name="Oval 1052"/>
          <p:cNvSpPr>
            <a:spLocks noChangeArrowheads="1"/>
          </p:cNvSpPr>
          <p:nvPr/>
        </p:nvSpPr>
        <p:spPr bwMode="auto">
          <a:xfrm>
            <a:off x="3505200" y="14478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 Box 1053"/>
          <p:cNvSpPr txBox="1">
            <a:spLocks noChangeArrowheads="1"/>
          </p:cNvSpPr>
          <p:nvPr/>
        </p:nvSpPr>
        <p:spPr bwMode="auto">
          <a:xfrm>
            <a:off x="3974307" y="1574023"/>
            <a:ext cx="82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Focused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24" name="Oval 1055"/>
          <p:cNvSpPr>
            <a:spLocks noChangeArrowheads="1"/>
          </p:cNvSpPr>
          <p:nvPr/>
        </p:nvSpPr>
        <p:spPr bwMode="auto">
          <a:xfrm>
            <a:off x="359432" y="33782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 Box 1056"/>
          <p:cNvSpPr txBox="1">
            <a:spLocks noChangeArrowheads="1"/>
          </p:cNvSpPr>
          <p:nvPr/>
        </p:nvSpPr>
        <p:spPr bwMode="auto">
          <a:xfrm>
            <a:off x="569932" y="3390900"/>
            <a:ext cx="1407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Energy-Aware</a:t>
            </a:r>
            <a:br>
              <a:rPr lang="en-US" dirty="0" smtClean="0"/>
            </a:br>
            <a:r>
              <a:rPr lang="en-US" dirty="0" smtClean="0"/>
              <a:t>Message-Passing</a:t>
            </a:r>
            <a:br>
              <a:rPr lang="en-US" dirty="0" smtClean="0"/>
            </a:br>
            <a:r>
              <a:rPr lang="en-US" dirty="0" smtClean="0"/>
              <a:t>ICML ‘11</a:t>
            </a:r>
            <a:endParaRPr lang="en-US" dirty="0"/>
          </a:p>
        </p:txBody>
      </p:sp>
      <p:sp>
        <p:nvSpPr>
          <p:cNvPr id="26" name="Oval 1058"/>
          <p:cNvSpPr>
            <a:spLocks noChangeArrowheads="1"/>
          </p:cNvSpPr>
          <p:nvPr/>
        </p:nvSpPr>
        <p:spPr bwMode="auto">
          <a:xfrm>
            <a:off x="3543300" y="33909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Text Box 1059"/>
          <p:cNvSpPr txBox="1">
            <a:spLocks noChangeArrowheads="1"/>
          </p:cNvSpPr>
          <p:nvPr/>
        </p:nvSpPr>
        <p:spPr bwMode="auto">
          <a:xfrm>
            <a:off x="3768493" y="3423468"/>
            <a:ext cx="14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Label Re-ordering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α</a:t>
            </a:r>
            <a:r>
              <a:rPr lang="en-US" dirty="0" smtClean="0"/>
              <a:t>-Expansion</a:t>
            </a:r>
            <a:br>
              <a:rPr lang="en-US" dirty="0" smtClean="0"/>
            </a:br>
            <a:r>
              <a:rPr lang="en-US" dirty="0" smtClean="0"/>
              <a:t>CVPR ‘11</a:t>
            </a:r>
            <a:endParaRPr lang="en-US" dirty="0"/>
          </a:p>
        </p:txBody>
      </p:sp>
      <p:sp>
        <p:nvSpPr>
          <p:cNvPr id="28" name="AutoShape 1066"/>
          <p:cNvSpPr>
            <a:spLocks noChangeArrowheads="1"/>
          </p:cNvSpPr>
          <p:nvPr/>
        </p:nvSpPr>
        <p:spPr bwMode="auto">
          <a:xfrm rot="18548160">
            <a:off x="1989465" y="2648159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AutoShape 1067"/>
          <p:cNvSpPr>
            <a:spLocks noChangeArrowheads="1"/>
          </p:cNvSpPr>
          <p:nvPr/>
        </p:nvSpPr>
        <p:spPr bwMode="auto">
          <a:xfrm rot="14044523">
            <a:off x="6266701" y="2653094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Oval 1058"/>
          <p:cNvSpPr>
            <a:spLocks noChangeArrowheads="1"/>
          </p:cNvSpPr>
          <p:nvPr/>
        </p:nvSpPr>
        <p:spPr bwMode="auto">
          <a:xfrm>
            <a:off x="6972300" y="3394588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Text Box 1059"/>
          <p:cNvSpPr txBox="1">
            <a:spLocks noChangeArrowheads="1"/>
          </p:cNvSpPr>
          <p:nvPr/>
        </p:nvSpPr>
        <p:spPr bwMode="auto">
          <a:xfrm>
            <a:off x="7342856" y="3427156"/>
            <a:ext cx="1125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Tightening LP</a:t>
            </a:r>
            <a:br>
              <a:rPr lang="en-US" dirty="0" smtClean="0"/>
            </a:br>
            <a:r>
              <a:rPr lang="en-US" dirty="0" smtClean="0"/>
              <a:t>Relaxations</a:t>
            </a:r>
            <a:br>
              <a:rPr lang="en-US" dirty="0" smtClean="0"/>
            </a:br>
            <a:r>
              <a:rPr lang="en-US" dirty="0" smtClean="0"/>
              <a:t>AISTATS ‘11</a:t>
            </a:r>
            <a:endParaRPr lang="en-US" dirty="0"/>
          </a:p>
        </p:txBody>
      </p:sp>
      <p:sp>
        <p:nvSpPr>
          <p:cNvPr id="32" name="AutoShape 1066"/>
          <p:cNvSpPr>
            <a:spLocks noChangeArrowheads="1"/>
          </p:cNvSpPr>
          <p:nvPr/>
        </p:nvSpPr>
        <p:spPr bwMode="auto">
          <a:xfrm rot="16200000">
            <a:off x="4076700" y="2705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320042" y="4450080"/>
            <a:ext cx="1813558" cy="1493520"/>
            <a:chOff x="370143" y="4267200"/>
            <a:chExt cx="2590798" cy="2133600"/>
          </a:xfrm>
        </p:grpSpPr>
        <p:grpSp>
          <p:nvGrpSpPr>
            <p:cNvPr id="34" name="Group 118"/>
            <p:cNvGrpSpPr/>
            <p:nvPr/>
          </p:nvGrpSpPr>
          <p:grpSpPr>
            <a:xfrm>
              <a:off x="457199" y="4343400"/>
              <a:ext cx="2382893" cy="1940846"/>
              <a:chOff x="74612" y="4602063"/>
              <a:chExt cx="2382893" cy="1940846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76200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41308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" name="Straight Connector 57"/>
              <p:cNvCxnSpPr>
                <a:stCxn id="56" idx="6"/>
                <a:endCxn id="57" idx="2"/>
              </p:cNvCxnSpPr>
              <p:nvPr/>
            </p:nvCxnSpPr>
            <p:spPr>
              <a:xfrm>
                <a:off x="190500" y="46600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76200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541308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" name="Straight Connector 60"/>
              <p:cNvCxnSpPr>
                <a:stCxn id="59" idx="6"/>
                <a:endCxn id="60" idx="2"/>
              </p:cNvCxnSpPr>
              <p:nvPr/>
            </p:nvCxnSpPr>
            <p:spPr>
              <a:xfrm>
                <a:off x="190500" y="51172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Straight Connector 61"/>
              <p:cNvCxnSpPr>
                <a:stCxn id="56" idx="4"/>
                <a:endCxn id="59" idx="0"/>
              </p:cNvCxnSpPr>
              <p:nvPr/>
            </p:nvCxnSpPr>
            <p:spPr>
              <a:xfrm rot="5400000">
                <a:off x="-38100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" name="Straight Connector 62"/>
              <p:cNvCxnSpPr>
                <a:stCxn id="57" idx="4"/>
                <a:endCxn id="60" idx="0"/>
              </p:cNvCxnSpPr>
              <p:nvPr/>
            </p:nvCxnSpPr>
            <p:spPr>
              <a:xfrm rot="5400000">
                <a:off x="427008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76200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41308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6" name="Straight Connector 65"/>
              <p:cNvCxnSpPr>
                <a:stCxn id="64" idx="6"/>
                <a:endCxn id="65" idx="2"/>
              </p:cNvCxnSpPr>
              <p:nvPr/>
            </p:nvCxnSpPr>
            <p:spPr>
              <a:xfrm>
                <a:off x="190500" y="55744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76200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541308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Straight Connector 68"/>
              <p:cNvCxnSpPr>
                <a:stCxn id="67" idx="6"/>
                <a:endCxn id="68" idx="2"/>
              </p:cNvCxnSpPr>
              <p:nvPr/>
            </p:nvCxnSpPr>
            <p:spPr>
              <a:xfrm>
                <a:off x="190500" y="60316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991029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1444621" y="46020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Straight Connector 71"/>
              <p:cNvCxnSpPr>
                <a:stCxn id="70" idx="6"/>
                <a:endCxn id="71" idx="2"/>
              </p:cNvCxnSpPr>
              <p:nvPr/>
            </p:nvCxnSpPr>
            <p:spPr>
              <a:xfrm flipV="1">
                <a:off x="1105329" y="46592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991029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1444621" y="50592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5" name="Straight Connector 74"/>
              <p:cNvCxnSpPr>
                <a:stCxn id="73" idx="6"/>
                <a:endCxn id="74" idx="2"/>
              </p:cNvCxnSpPr>
              <p:nvPr/>
            </p:nvCxnSpPr>
            <p:spPr>
              <a:xfrm flipV="1">
                <a:off x="1105329" y="51164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991029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1444621" y="55164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8" name="Straight Connector 77"/>
              <p:cNvCxnSpPr>
                <a:stCxn id="76" idx="6"/>
                <a:endCxn id="77" idx="2"/>
              </p:cNvCxnSpPr>
              <p:nvPr/>
            </p:nvCxnSpPr>
            <p:spPr>
              <a:xfrm flipV="1">
                <a:off x="1105329" y="55736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991029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1444621" y="59736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1" name="Straight Connector 80"/>
              <p:cNvCxnSpPr>
                <a:stCxn id="79" idx="6"/>
                <a:endCxn id="80" idx="2"/>
              </p:cNvCxnSpPr>
              <p:nvPr/>
            </p:nvCxnSpPr>
            <p:spPr>
              <a:xfrm flipV="1">
                <a:off x="1105329" y="60308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>
                <a:stCxn id="76" idx="2"/>
                <a:endCxn id="65" idx="6"/>
              </p:cNvCxnSpPr>
              <p:nvPr/>
            </p:nvCxnSpPr>
            <p:spPr>
              <a:xfrm rot="10800000">
                <a:off x="655609" y="55744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82"/>
              <p:cNvCxnSpPr>
                <a:stCxn id="79" idx="2"/>
                <a:endCxn id="68" idx="6"/>
              </p:cNvCxnSpPr>
              <p:nvPr/>
            </p:nvCxnSpPr>
            <p:spPr>
              <a:xfrm rot="10800000">
                <a:off x="655609" y="60316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83"/>
              <p:cNvCxnSpPr>
                <a:stCxn id="60" idx="6"/>
                <a:endCxn id="73" idx="2"/>
              </p:cNvCxnSpPr>
              <p:nvPr/>
            </p:nvCxnSpPr>
            <p:spPr>
              <a:xfrm>
                <a:off x="655608" y="51172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84"/>
              <p:cNvCxnSpPr>
                <a:stCxn id="57" idx="6"/>
                <a:endCxn id="70" idx="2"/>
              </p:cNvCxnSpPr>
              <p:nvPr/>
            </p:nvCxnSpPr>
            <p:spPr>
              <a:xfrm>
                <a:off x="655608" y="46600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6" name="Straight Connector 85"/>
              <p:cNvCxnSpPr>
                <a:stCxn id="60" idx="4"/>
                <a:endCxn id="65" idx="0"/>
              </p:cNvCxnSpPr>
              <p:nvPr/>
            </p:nvCxnSpPr>
            <p:spPr>
              <a:xfrm rot="5400000">
                <a:off x="427008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7" name="Straight Connector 86"/>
              <p:cNvCxnSpPr>
                <a:stCxn id="59" idx="4"/>
                <a:endCxn id="64" idx="0"/>
              </p:cNvCxnSpPr>
              <p:nvPr/>
            </p:nvCxnSpPr>
            <p:spPr>
              <a:xfrm rot="5400000">
                <a:off x="-38100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8" name="Straight Connector 87"/>
              <p:cNvCxnSpPr>
                <a:stCxn id="65" idx="4"/>
                <a:endCxn id="68" idx="0"/>
              </p:cNvCxnSpPr>
              <p:nvPr/>
            </p:nvCxnSpPr>
            <p:spPr>
              <a:xfrm rot="5400000">
                <a:off x="427008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9" name="Straight Connector 88"/>
              <p:cNvCxnSpPr>
                <a:stCxn id="64" idx="4"/>
                <a:endCxn id="67" idx="0"/>
              </p:cNvCxnSpPr>
              <p:nvPr/>
            </p:nvCxnSpPr>
            <p:spPr>
              <a:xfrm rot="5400000">
                <a:off x="-38100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0" name="Straight Connector 89"/>
              <p:cNvCxnSpPr>
                <a:stCxn id="70" idx="4"/>
                <a:endCxn id="73" idx="0"/>
              </p:cNvCxnSpPr>
              <p:nvPr/>
            </p:nvCxnSpPr>
            <p:spPr>
              <a:xfrm rot="5400000">
                <a:off x="876729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1" name="Straight Connector 90"/>
              <p:cNvCxnSpPr>
                <a:stCxn id="71" idx="4"/>
                <a:endCxn id="74" idx="0"/>
              </p:cNvCxnSpPr>
              <p:nvPr/>
            </p:nvCxnSpPr>
            <p:spPr>
              <a:xfrm rot="5400000">
                <a:off x="1330321" y="48878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2" name="Straight Connector 91"/>
              <p:cNvCxnSpPr>
                <a:stCxn id="74" idx="4"/>
                <a:endCxn id="77" idx="0"/>
              </p:cNvCxnSpPr>
              <p:nvPr/>
            </p:nvCxnSpPr>
            <p:spPr>
              <a:xfrm rot="5400000">
                <a:off x="1330321" y="53450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Connector 92"/>
              <p:cNvCxnSpPr>
                <a:stCxn id="73" idx="4"/>
                <a:endCxn id="76" idx="0"/>
              </p:cNvCxnSpPr>
              <p:nvPr/>
            </p:nvCxnSpPr>
            <p:spPr>
              <a:xfrm rot="5400000">
                <a:off x="876729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4" name="Straight Connector 93"/>
              <p:cNvCxnSpPr>
                <a:stCxn id="77" idx="4"/>
                <a:endCxn id="80" idx="0"/>
              </p:cNvCxnSpPr>
              <p:nvPr/>
            </p:nvCxnSpPr>
            <p:spPr>
              <a:xfrm rot="5400000">
                <a:off x="1330321" y="58022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5" name="Straight Connector 94"/>
              <p:cNvCxnSpPr>
                <a:stCxn id="76" idx="4"/>
                <a:endCxn id="79" idx="0"/>
              </p:cNvCxnSpPr>
              <p:nvPr/>
            </p:nvCxnSpPr>
            <p:spPr>
              <a:xfrm rot="5400000">
                <a:off x="876729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1902160" y="46060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7" name="Straight Connector 96"/>
              <p:cNvCxnSpPr>
                <a:endCxn id="96" idx="2"/>
              </p:cNvCxnSpPr>
              <p:nvPr/>
            </p:nvCxnSpPr>
            <p:spPr>
              <a:xfrm flipV="1">
                <a:off x="1562868" y="46631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1902160" y="50632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9" name="Straight Connector 98"/>
              <p:cNvCxnSpPr>
                <a:endCxn id="98" idx="2"/>
              </p:cNvCxnSpPr>
              <p:nvPr/>
            </p:nvCxnSpPr>
            <p:spPr>
              <a:xfrm flipV="1">
                <a:off x="1562868" y="51203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1902160" y="55204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1" name="Straight Connector 100"/>
              <p:cNvCxnSpPr>
                <a:endCxn id="100" idx="2"/>
              </p:cNvCxnSpPr>
              <p:nvPr/>
            </p:nvCxnSpPr>
            <p:spPr>
              <a:xfrm flipV="1">
                <a:off x="1562868" y="55775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1902160" y="59776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3" name="Straight Connector 102"/>
              <p:cNvCxnSpPr>
                <a:endCxn id="102" idx="2"/>
              </p:cNvCxnSpPr>
              <p:nvPr/>
            </p:nvCxnSpPr>
            <p:spPr>
              <a:xfrm flipV="1">
                <a:off x="1562868" y="60347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4" name="Straight Connector 103"/>
              <p:cNvCxnSpPr>
                <a:stCxn id="96" idx="4"/>
                <a:endCxn id="98" idx="0"/>
              </p:cNvCxnSpPr>
              <p:nvPr/>
            </p:nvCxnSpPr>
            <p:spPr>
              <a:xfrm rot="5400000">
                <a:off x="1787860" y="48917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5" name="Straight Connector 104"/>
              <p:cNvCxnSpPr>
                <a:stCxn id="98" idx="4"/>
                <a:endCxn id="100" idx="0"/>
              </p:cNvCxnSpPr>
              <p:nvPr/>
            </p:nvCxnSpPr>
            <p:spPr>
              <a:xfrm rot="5400000">
                <a:off x="1787860" y="53489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6" name="Straight Connector 105"/>
              <p:cNvCxnSpPr>
                <a:stCxn id="100" idx="4"/>
                <a:endCxn id="102" idx="0"/>
              </p:cNvCxnSpPr>
              <p:nvPr/>
            </p:nvCxnSpPr>
            <p:spPr>
              <a:xfrm rot="5400000">
                <a:off x="1787860" y="58061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2343205" y="46099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8" name="Straight Connector 107"/>
              <p:cNvCxnSpPr>
                <a:endCxn id="107" idx="2"/>
              </p:cNvCxnSpPr>
              <p:nvPr/>
            </p:nvCxnSpPr>
            <p:spPr>
              <a:xfrm flipV="1">
                <a:off x="2003913" y="46671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2343205" y="50671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Straight Connector 109"/>
              <p:cNvCxnSpPr>
                <a:endCxn id="109" idx="2"/>
              </p:cNvCxnSpPr>
              <p:nvPr/>
            </p:nvCxnSpPr>
            <p:spPr>
              <a:xfrm flipV="1">
                <a:off x="2003913" y="51243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2343205" y="55243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2" name="Straight Connector 111"/>
              <p:cNvCxnSpPr>
                <a:endCxn id="111" idx="2"/>
              </p:cNvCxnSpPr>
              <p:nvPr/>
            </p:nvCxnSpPr>
            <p:spPr>
              <a:xfrm flipV="1">
                <a:off x="2003913" y="55815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2343205" y="59815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4" name="Straight Connector 113"/>
              <p:cNvCxnSpPr>
                <a:endCxn id="113" idx="2"/>
              </p:cNvCxnSpPr>
              <p:nvPr/>
            </p:nvCxnSpPr>
            <p:spPr>
              <a:xfrm flipV="1">
                <a:off x="2003913" y="60387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Straight Connector 114"/>
              <p:cNvCxnSpPr>
                <a:stCxn id="107" idx="4"/>
                <a:endCxn id="109" idx="0"/>
              </p:cNvCxnSpPr>
              <p:nvPr/>
            </p:nvCxnSpPr>
            <p:spPr>
              <a:xfrm rot="5400000">
                <a:off x="2228905" y="48957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Straight Connector 115"/>
              <p:cNvCxnSpPr>
                <a:stCxn id="109" idx="4"/>
                <a:endCxn id="111" idx="0"/>
              </p:cNvCxnSpPr>
              <p:nvPr/>
            </p:nvCxnSpPr>
            <p:spPr>
              <a:xfrm rot="5400000">
                <a:off x="2228905" y="53529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Straight Connector 116"/>
              <p:cNvCxnSpPr>
                <a:stCxn id="111" idx="4"/>
                <a:endCxn id="113" idx="0"/>
              </p:cNvCxnSpPr>
              <p:nvPr/>
            </p:nvCxnSpPr>
            <p:spPr>
              <a:xfrm rot="5400000">
                <a:off x="2228905" y="58101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7461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539720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Straight Connector 119"/>
              <p:cNvCxnSpPr>
                <a:stCxn id="118" idx="6"/>
                <a:endCxn id="119" idx="2"/>
              </p:cNvCxnSpPr>
              <p:nvPr/>
            </p:nvCxnSpPr>
            <p:spPr>
              <a:xfrm>
                <a:off x="188912" y="6485759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989441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1443033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3" name="Straight Connector 122"/>
              <p:cNvCxnSpPr>
                <a:stCxn id="121" idx="6"/>
                <a:endCxn id="122" idx="2"/>
              </p:cNvCxnSpPr>
              <p:nvPr/>
            </p:nvCxnSpPr>
            <p:spPr>
              <a:xfrm>
                <a:off x="1103741" y="6485759"/>
                <a:ext cx="3392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4" name="Straight Connector 123"/>
              <p:cNvCxnSpPr>
                <a:stCxn id="121" idx="2"/>
                <a:endCxn id="119" idx="6"/>
              </p:cNvCxnSpPr>
              <p:nvPr/>
            </p:nvCxnSpPr>
            <p:spPr>
              <a:xfrm rot="10800000">
                <a:off x="654021" y="6485759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>
                <a:stCxn id="68" idx="4"/>
                <a:endCxn id="119" idx="0"/>
              </p:cNvCxnSpPr>
              <p:nvPr/>
            </p:nvCxnSpPr>
            <p:spPr>
              <a:xfrm rot="5400000">
                <a:off x="427738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>
                <a:stCxn id="67" idx="4"/>
                <a:endCxn id="118" idx="0"/>
              </p:cNvCxnSpPr>
              <p:nvPr/>
            </p:nvCxnSpPr>
            <p:spPr>
              <a:xfrm rot="5400000">
                <a:off x="-37370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>
                <a:stCxn id="80" idx="4"/>
                <a:endCxn id="122" idx="0"/>
              </p:cNvCxnSpPr>
              <p:nvPr/>
            </p:nvCxnSpPr>
            <p:spPr>
              <a:xfrm rot="5400000">
                <a:off x="1330654" y="6257492"/>
                <a:ext cx="340646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Straight Connector 127"/>
              <p:cNvCxnSpPr>
                <a:stCxn id="79" idx="4"/>
                <a:endCxn id="121" idx="0"/>
              </p:cNvCxnSpPr>
              <p:nvPr/>
            </p:nvCxnSpPr>
            <p:spPr>
              <a:xfrm rot="5400000">
                <a:off x="877459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190057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/>
              <p:cNvCxnSpPr>
                <a:stCxn id="122" idx="6"/>
                <a:endCxn id="129" idx="2"/>
              </p:cNvCxnSpPr>
              <p:nvPr/>
            </p:nvCxnSpPr>
            <p:spPr>
              <a:xfrm>
                <a:off x="1557333" y="6485759"/>
                <a:ext cx="343239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Straight Connector 130"/>
              <p:cNvCxnSpPr>
                <a:stCxn id="102" idx="4"/>
                <a:endCxn id="129" idx="0"/>
              </p:cNvCxnSpPr>
              <p:nvPr/>
            </p:nvCxnSpPr>
            <p:spPr>
              <a:xfrm rot="5400000">
                <a:off x="1790170" y="6259469"/>
                <a:ext cx="3366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2341617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3" name="Straight Connector 132"/>
              <p:cNvCxnSpPr>
                <a:stCxn id="129" idx="6"/>
                <a:endCxn id="132" idx="2"/>
              </p:cNvCxnSpPr>
              <p:nvPr/>
            </p:nvCxnSpPr>
            <p:spPr>
              <a:xfrm>
                <a:off x="2014872" y="6485759"/>
                <a:ext cx="326745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Straight Connector 133"/>
              <p:cNvCxnSpPr>
                <a:stCxn id="113" idx="4"/>
                <a:endCxn id="132" idx="0"/>
              </p:cNvCxnSpPr>
              <p:nvPr/>
            </p:nvCxnSpPr>
            <p:spPr>
              <a:xfrm rot="5400000">
                <a:off x="2233192" y="6261446"/>
                <a:ext cx="33273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35" name="Rounded Rectangle 34"/>
            <p:cNvSpPr/>
            <p:nvPr/>
          </p:nvSpPr>
          <p:spPr bwMode="auto">
            <a:xfrm>
              <a:off x="381000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1273688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2198943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3701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1273688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21989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701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1273688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21989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7511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17417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13615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 rot="5400000">
              <a:off x="2275937" y="51046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471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 rot="5400000">
              <a:off x="13615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 bwMode="auto">
            <a:xfrm rot="5400000">
              <a:off x="2275937" y="6019006"/>
              <a:ext cx="608806" cy="79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rot="5400000">
              <a:off x="4471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7511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17417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9035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18179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35" name="Picture 134" descr="2008_00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90" y="4876800"/>
            <a:ext cx="1561019" cy="1015706"/>
          </a:xfrm>
          <a:prstGeom prst="rect">
            <a:avLst/>
          </a:prstGeom>
        </p:spPr>
      </p:pic>
      <p:graphicFrame>
        <p:nvGraphicFramePr>
          <p:cNvPr id="136" name="Table 135"/>
          <p:cNvGraphicFramePr>
            <a:graphicFrameLocks noGrp="1"/>
          </p:cNvGraphicFramePr>
          <p:nvPr/>
        </p:nvGraphicFramePr>
        <p:xfrm>
          <a:off x="4282509" y="4284055"/>
          <a:ext cx="2057400" cy="15985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0290"/>
                <a:gridCol w="685800"/>
                <a:gridCol w="791310"/>
              </a:tblGrid>
              <a:tr h="166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Ordering of Labels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6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Move</a:t>
                      </a:r>
                      <a:r>
                        <a:rPr lang="en-GB" sz="800" b="1" baseline="0" dirty="0" smtClean="0"/>
                        <a:t> Number</a:t>
                      </a:r>
                      <a:endParaRPr lang="en-GB" sz="800" b="1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baseline="0" dirty="0" smtClean="0"/>
                        <a:t>Classical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baseline="0" dirty="0" smtClean="0"/>
                        <a:t>Our Guided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Airplane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Sheep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Bicycle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Dog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3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4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Boat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Cow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5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Bottle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Cat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</a:tbl>
          </a:graphicData>
        </a:graphic>
      </p:graphicFrame>
      <p:grpSp>
        <p:nvGrpSpPr>
          <p:cNvPr id="137" name="Group 136"/>
          <p:cNvGrpSpPr/>
          <p:nvPr/>
        </p:nvGrpSpPr>
        <p:grpSpPr>
          <a:xfrm>
            <a:off x="7299257" y="4343400"/>
            <a:ext cx="1539941" cy="1524000"/>
            <a:chOff x="7391400" y="4343400"/>
            <a:chExt cx="2667000" cy="2514600"/>
          </a:xfrm>
        </p:grpSpPr>
        <p:grpSp>
          <p:nvGrpSpPr>
            <p:cNvPr id="138" name="Group 40"/>
            <p:cNvGrpSpPr/>
            <p:nvPr/>
          </p:nvGrpSpPr>
          <p:grpSpPr>
            <a:xfrm>
              <a:off x="7924800" y="5105400"/>
              <a:ext cx="1600200" cy="1371600"/>
              <a:chOff x="3505200" y="4800600"/>
              <a:chExt cx="1600200" cy="1371600"/>
            </a:xfrm>
          </p:grpSpPr>
          <p:sp>
            <p:nvSpPr>
              <p:cNvPr id="142" name="Heptagon 141"/>
              <p:cNvSpPr/>
              <p:nvPr/>
            </p:nvSpPr>
            <p:spPr bwMode="auto">
              <a:xfrm>
                <a:off x="3505200" y="4800600"/>
                <a:ext cx="1600200" cy="1371600"/>
              </a:xfrm>
              <a:prstGeom prst="heptag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143" name="Picture 14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3962400" y="5334000"/>
                <a:ext cx="635000" cy="254000"/>
              </a:xfrm>
              <a:prstGeom prst="rect">
                <a:avLst/>
              </a:prstGeom>
            </p:spPr>
          </p:pic>
        </p:grpSp>
        <p:sp>
          <p:nvSpPr>
            <p:cNvPr id="139" name="Regular Pentagon 138"/>
            <p:cNvSpPr/>
            <p:nvPr/>
          </p:nvSpPr>
          <p:spPr bwMode="auto">
            <a:xfrm>
              <a:off x="7391400" y="4343400"/>
              <a:ext cx="2667000" cy="2514600"/>
            </a:xfrm>
            <a:prstGeom prst="pentagon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40" name="Picture 13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9266583" y="4469130"/>
              <a:ext cx="520700" cy="253999"/>
            </a:xfrm>
            <a:prstGeom prst="rect">
              <a:avLst/>
            </a:prstGeom>
          </p:spPr>
        </p:pic>
        <p:sp>
          <p:nvSpPr>
            <p:cNvPr id="141" name="Hexagon 140"/>
            <p:cNvSpPr/>
            <p:nvPr/>
          </p:nvSpPr>
          <p:spPr bwMode="auto">
            <a:xfrm>
              <a:off x="7696200" y="4876800"/>
              <a:ext cx="2133600" cy="1752600"/>
            </a:xfrm>
            <a:prstGeom prst="hexagon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152400" y="2209800"/>
            <a:ext cx="2514600" cy="38100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39333" y="2351344"/>
            <a:ext cx="2619701" cy="35814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Re-ordering of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Category Segmentation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α</a:t>
            </a:r>
            <a:r>
              <a:rPr lang="en-US" dirty="0" smtClean="0"/>
              <a:t>-Expansion solves the standard LP relaxation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pic>
        <p:nvPicPr>
          <p:cNvPr id="13" name="Picture 12" descr="2008_00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28800"/>
            <a:ext cx="2451370" cy="1595030"/>
          </a:xfrm>
          <a:prstGeom prst="rect">
            <a:avLst/>
          </a:prstGeom>
        </p:spPr>
      </p:pic>
      <p:grpSp>
        <p:nvGrpSpPr>
          <p:cNvPr id="7" name="Group 263"/>
          <p:cNvGrpSpPr/>
          <p:nvPr/>
        </p:nvGrpSpPr>
        <p:grpSpPr>
          <a:xfrm>
            <a:off x="1320625" y="4971982"/>
            <a:ext cx="1422575" cy="1422575"/>
            <a:chOff x="2286000" y="13411200"/>
            <a:chExt cx="1828800" cy="1828800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286000" y="13411200"/>
              <a:ext cx="242888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2416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cxnSpLocks noChangeShapeType="1"/>
              <a:stCxn id="8" idx="6"/>
              <a:endCxn id="9" idx="2"/>
            </p:cNvCxnSpPr>
            <p:nvPr/>
          </p:nvCxnSpPr>
          <p:spPr bwMode="auto">
            <a:xfrm>
              <a:off x="2528888" y="1354137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286000" y="13933488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2416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2528888" y="140652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6" name="Straight Connector 15"/>
            <p:cNvCxnSpPr>
              <a:cxnSpLocks noChangeShapeType="1"/>
              <a:stCxn id="8" idx="4"/>
              <a:endCxn id="11" idx="0"/>
            </p:cNvCxnSpPr>
            <p:nvPr/>
          </p:nvCxnSpPr>
          <p:spPr bwMode="auto">
            <a:xfrm rot="5400000">
              <a:off x="2277269" y="13802519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7" name="Straight Connector 16"/>
            <p:cNvCxnSpPr>
              <a:cxnSpLocks noChangeShapeType="1"/>
              <a:stCxn id="9" idx="4"/>
              <a:endCxn id="12" idx="0"/>
            </p:cNvCxnSpPr>
            <p:nvPr/>
          </p:nvCxnSpPr>
          <p:spPr bwMode="auto">
            <a:xfrm rot="5400000">
              <a:off x="2815432" y="13802519"/>
              <a:ext cx="260350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286000" y="14455775"/>
              <a:ext cx="242888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82416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0" name="Straight Connector 19"/>
            <p:cNvCxnSpPr>
              <a:cxnSpLocks noChangeShapeType="1"/>
              <a:stCxn id="18" idx="6"/>
              <a:endCxn id="19" idx="2"/>
            </p:cNvCxnSpPr>
            <p:nvPr/>
          </p:nvCxnSpPr>
          <p:spPr bwMode="auto">
            <a:xfrm>
              <a:off x="2528888" y="145859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286000" y="14978063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82416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3" name="Straight Connector 22"/>
            <p:cNvCxnSpPr>
              <a:cxnSpLocks noChangeShapeType="1"/>
              <a:stCxn id="21" idx="6"/>
              <a:endCxn id="22" idx="2"/>
            </p:cNvCxnSpPr>
            <p:nvPr/>
          </p:nvCxnSpPr>
          <p:spPr bwMode="auto">
            <a:xfrm>
              <a:off x="2528888" y="1510982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322638" y="13411200"/>
              <a:ext cx="244475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87191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6" name="Straight Connector 25"/>
            <p:cNvCxnSpPr>
              <a:cxnSpLocks noChangeShapeType="1"/>
              <a:stCxn id="24" idx="6"/>
              <a:endCxn id="25" idx="2"/>
            </p:cNvCxnSpPr>
            <p:nvPr/>
          </p:nvCxnSpPr>
          <p:spPr bwMode="auto">
            <a:xfrm>
              <a:off x="3567113" y="1354137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322638" y="13933488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87191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9" name="Straight Connector 28"/>
            <p:cNvCxnSpPr>
              <a:cxnSpLocks noChangeShapeType="1"/>
              <a:stCxn id="27" idx="6"/>
              <a:endCxn id="28" idx="2"/>
            </p:cNvCxnSpPr>
            <p:nvPr/>
          </p:nvCxnSpPr>
          <p:spPr bwMode="auto">
            <a:xfrm>
              <a:off x="3567113" y="140652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322638" y="14455775"/>
              <a:ext cx="244475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87191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32" name="Straight Connector 31"/>
            <p:cNvCxnSpPr>
              <a:cxnSpLocks noChangeShapeType="1"/>
              <a:stCxn id="30" idx="6"/>
              <a:endCxn id="31" idx="2"/>
            </p:cNvCxnSpPr>
            <p:nvPr/>
          </p:nvCxnSpPr>
          <p:spPr bwMode="auto">
            <a:xfrm>
              <a:off x="3567113" y="145859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322638" y="14978063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87191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  <a:stCxn id="33" idx="6"/>
              <a:endCxn id="34" idx="2"/>
            </p:cNvCxnSpPr>
            <p:nvPr/>
          </p:nvCxnSpPr>
          <p:spPr bwMode="auto">
            <a:xfrm>
              <a:off x="3567113" y="1510982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36" name="Straight Connector 35"/>
            <p:cNvCxnSpPr>
              <a:cxnSpLocks noChangeShapeType="1"/>
              <a:stCxn id="30" idx="2"/>
              <a:endCxn id="19" idx="6"/>
            </p:cNvCxnSpPr>
            <p:nvPr/>
          </p:nvCxnSpPr>
          <p:spPr bwMode="auto">
            <a:xfrm rot="10800000">
              <a:off x="3067050" y="145859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37" name="Straight Connector 36"/>
            <p:cNvCxnSpPr>
              <a:cxnSpLocks noChangeShapeType="1"/>
              <a:stCxn id="33" idx="2"/>
              <a:endCxn id="22" idx="6"/>
            </p:cNvCxnSpPr>
            <p:nvPr/>
          </p:nvCxnSpPr>
          <p:spPr bwMode="auto">
            <a:xfrm rot="10800000">
              <a:off x="3067050" y="1510982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38" name="Straight Connector 37"/>
            <p:cNvCxnSpPr>
              <a:cxnSpLocks noChangeShapeType="1"/>
              <a:stCxn id="12" idx="6"/>
              <a:endCxn id="27" idx="2"/>
            </p:cNvCxnSpPr>
            <p:nvPr/>
          </p:nvCxnSpPr>
          <p:spPr bwMode="auto">
            <a:xfrm>
              <a:off x="3067050" y="140652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39" name="Straight Connector 38"/>
            <p:cNvCxnSpPr>
              <a:cxnSpLocks noChangeShapeType="1"/>
              <a:stCxn id="9" idx="6"/>
              <a:endCxn id="24" idx="2"/>
            </p:cNvCxnSpPr>
            <p:nvPr/>
          </p:nvCxnSpPr>
          <p:spPr bwMode="auto">
            <a:xfrm>
              <a:off x="3067050" y="1354137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0" name="Straight Connector 39"/>
            <p:cNvCxnSpPr>
              <a:cxnSpLocks noChangeShapeType="1"/>
              <a:stCxn id="12" idx="4"/>
              <a:endCxn id="19" idx="0"/>
            </p:cNvCxnSpPr>
            <p:nvPr/>
          </p:nvCxnSpPr>
          <p:spPr bwMode="auto">
            <a:xfrm rot="5400000">
              <a:off x="2814638" y="14325600"/>
              <a:ext cx="261938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1" name="Straight Connector 40"/>
            <p:cNvCxnSpPr>
              <a:cxnSpLocks noChangeShapeType="1"/>
              <a:stCxn id="11" idx="4"/>
              <a:endCxn id="18" idx="0"/>
            </p:cNvCxnSpPr>
            <p:nvPr/>
          </p:nvCxnSpPr>
          <p:spPr bwMode="auto">
            <a:xfrm rot="5400000">
              <a:off x="2276475" y="14325600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2" name="Straight Connector 41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 rot="5400000">
              <a:off x="2814638" y="14847888"/>
              <a:ext cx="261937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3" name="Straight Connector 42"/>
            <p:cNvCxnSpPr>
              <a:cxnSpLocks noChangeShapeType="1"/>
              <a:stCxn id="18" idx="4"/>
              <a:endCxn id="21" idx="0"/>
            </p:cNvCxnSpPr>
            <p:nvPr/>
          </p:nvCxnSpPr>
          <p:spPr bwMode="auto">
            <a:xfrm rot="5400000">
              <a:off x="2276475" y="14847888"/>
              <a:ext cx="261937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rot="5400000">
              <a:off x="3308350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 rot="5400000">
              <a:off x="3857625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 rot="5400000">
              <a:off x="3858419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rot="5400000">
              <a:off x="3309144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8" name="Straight Connector 47"/>
            <p:cNvCxnSpPr>
              <a:cxnSpLocks noChangeShapeType="1"/>
            </p:cNvCxnSpPr>
            <p:nvPr/>
          </p:nvCxnSpPr>
          <p:spPr bwMode="auto">
            <a:xfrm rot="5400000">
              <a:off x="3858419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9" name="Straight Connector 48"/>
            <p:cNvCxnSpPr>
              <a:cxnSpLocks noChangeShapeType="1"/>
            </p:cNvCxnSpPr>
            <p:nvPr/>
          </p:nvCxnSpPr>
          <p:spPr bwMode="auto">
            <a:xfrm rot="5400000">
              <a:off x="3309144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50" name="TextBox 357"/>
            <p:cNvSpPr txBox="1">
              <a:spLocks noChangeArrowheads="1"/>
            </p:cNvSpPr>
            <p:nvPr/>
          </p:nvSpPr>
          <p:spPr bwMode="auto">
            <a:xfrm>
              <a:off x="2286681" y="14399995"/>
              <a:ext cx="360365" cy="36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p3d z="63500"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51" name="Right Arrow 50"/>
          <p:cNvSpPr/>
          <p:nvPr/>
        </p:nvSpPr>
        <p:spPr bwMode="auto">
          <a:xfrm>
            <a:off x="3137143" y="5505447"/>
            <a:ext cx="533466" cy="17782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2400">
              <a:solidFill>
                <a:schemeClr val="tx1"/>
              </a:solidFill>
            </a:endParaRPr>
          </a:p>
        </p:txBody>
      </p:sp>
      <p:grpSp>
        <p:nvGrpSpPr>
          <p:cNvPr id="52" name="Group 306"/>
          <p:cNvGrpSpPr/>
          <p:nvPr/>
        </p:nvGrpSpPr>
        <p:grpSpPr>
          <a:xfrm>
            <a:off x="7340425" y="4971982"/>
            <a:ext cx="1422575" cy="1422575"/>
            <a:chOff x="2286000" y="13411200"/>
            <a:chExt cx="1828800" cy="1828800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286000" y="13411200"/>
              <a:ext cx="242888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82416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55" name="Straight Connector 54"/>
            <p:cNvCxnSpPr>
              <a:cxnSpLocks noChangeShapeType="1"/>
              <a:stCxn id="53" idx="6"/>
              <a:endCxn id="54" idx="2"/>
            </p:cNvCxnSpPr>
            <p:nvPr/>
          </p:nvCxnSpPr>
          <p:spPr bwMode="auto">
            <a:xfrm>
              <a:off x="2528888" y="1354137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2286000" y="13933488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282416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58" name="Straight Connector 57"/>
            <p:cNvCxnSpPr>
              <a:cxnSpLocks noChangeShapeType="1"/>
              <a:stCxn id="56" idx="6"/>
              <a:endCxn id="57" idx="2"/>
            </p:cNvCxnSpPr>
            <p:nvPr/>
          </p:nvCxnSpPr>
          <p:spPr bwMode="auto">
            <a:xfrm>
              <a:off x="2528888" y="140652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59" name="Straight Connector 58"/>
            <p:cNvCxnSpPr>
              <a:cxnSpLocks noChangeShapeType="1"/>
              <a:stCxn id="53" idx="4"/>
              <a:endCxn id="56" idx="0"/>
            </p:cNvCxnSpPr>
            <p:nvPr/>
          </p:nvCxnSpPr>
          <p:spPr bwMode="auto">
            <a:xfrm rot="5400000">
              <a:off x="2277269" y="13802519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60" name="Straight Connector 59"/>
            <p:cNvCxnSpPr>
              <a:cxnSpLocks noChangeShapeType="1"/>
              <a:stCxn id="54" idx="4"/>
              <a:endCxn id="57" idx="0"/>
            </p:cNvCxnSpPr>
            <p:nvPr/>
          </p:nvCxnSpPr>
          <p:spPr bwMode="auto">
            <a:xfrm rot="5400000">
              <a:off x="2815432" y="13802519"/>
              <a:ext cx="260350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2286000" y="14455775"/>
              <a:ext cx="242888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282416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3" name="Straight Connector 62"/>
            <p:cNvCxnSpPr>
              <a:cxnSpLocks noChangeShapeType="1"/>
              <a:stCxn id="61" idx="6"/>
              <a:endCxn id="62" idx="2"/>
            </p:cNvCxnSpPr>
            <p:nvPr/>
          </p:nvCxnSpPr>
          <p:spPr bwMode="auto">
            <a:xfrm>
              <a:off x="2528888" y="145859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2286000" y="14978063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282416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6" name="Straight Connector 65"/>
            <p:cNvCxnSpPr>
              <a:cxnSpLocks noChangeShapeType="1"/>
              <a:stCxn id="64" idx="6"/>
              <a:endCxn id="65" idx="2"/>
            </p:cNvCxnSpPr>
            <p:nvPr/>
          </p:nvCxnSpPr>
          <p:spPr bwMode="auto">
            <a:xfrm>
              <a:off x="2528888" y="1510982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3322638" y="13411200"/>
              <a:ext cx="244475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87191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9" name="Straight Connector 68"/>
            <p:cNvCxnSpPr>
              <a:cxnSpLocks noChangeShapeType="1"/>
              <a:stCxn id="67" idx="6"/>
              <a:endCxn id="68" idx="2"/>
            </p:cNvCxnSpPr>
            <p:nvPr/>
          </p:nvCxnSpPr>
          <p:spPr bwMode="auto">
            <a:xfrm>
              <a:off x="3567113" y="1354137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3322638" y="13933488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387191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72" name="Straight Connector 71"/>
            <p:cNvCxnSpPr>
              <a:cxnSpLocks noChangeShapeType="1"/>
              <a:stCxn id="70" idx="6"/>
              <a:endCxn id="71" idx="2"/>
            </p:cNvCxnSpPr>
            <p:nvPr/>
          </p:nvCxnSpPr>
          <p:spPr bwMode="auto">
            <a:xfrm>
              <a:off x="3567113" y="140652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322638" y="14455775"/>
              <a:ext cx="244475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387191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75" name="Straight Connector 74"/>
            <p:cNvCxnSpPr>
              <a:cxnSpLocks noChangeShapeType="1"/>
              <a:stCxn id="73" idx="6"/>
              <a:endCxn id="74" idx="2"/>
            </p:cNvCxnSpPr>
            <p:nvPr/>
          </p:nvCxnSpPr>
          <p:spPr bwMode="auto">
            <a:xfrm>
              <a:off x="3567113" y="145859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3322638" y="14978063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387191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78" name="Straight Connector 77"/>
            <p:cNvCxnSpPr>
              <a:cxnSpLocks noChangeShapeType="1"/>
              <a:stCxn id="76" idx="6"/>
              <a:endCxn id="77" idx="2"/>
            </p:cNvCxnSpPr>
            <p:nvPr/>
          </p:nvCxnSpPr>
          <p:spPr bwMode="auto">
            <a:xfrm>
              <a:off x="3567113" y="1510982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79" name="Straight Connector 78"/>
            <p:cNvCxnSpPr>
              <a:cxnSpLocks noChangeShapeType="1"/>
              <a:stCxn id="73" idx="2"/>
              <a:endCxn id="62" idx="6"/>
            </p:cNvCxnSpPr>
            <p:nvPr/>
          </p:nvCxnSpPr>
          <p:spPr bwMode="auto">
            <a:xfrm rot="10800000">
              <a:off x="3067050" y="145859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0" name="Straight Connector 79"/>
            <p:cNvCxnSpPr>
              <a:cxnSpLocks noChangeShapeType="1"/>
              <a:stCxn id="76" idx="2"/>
              <a:endCxn id="65" idx="6"/>
            </p:cNvCxnSpPr>
            <p:nvPr/>
          </p:nvCxnSpPr>
          <p:spPr bwMode="auto">
            <a:xfrm rot="10800000">
              <a:off x="3067050" y="1510982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1" name="Straight Connector 80"/>
            <p:cNvCxnSpPr>
              <a:cxnSpLocks noChangeShapeType="1"/>
              <a:stCxn id="57" idx="6"/>
              <a:endCxn id="70" idx="2"/>
            </p:cNvCxnSpPr>
            <p:nvPr/>
          </p:nvCxnSpPr>
          <p:spPr bwMode="auto">
            <a:xfrm>
              <a:off x="3067050" y="140652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2" name="Straight Connector 81"/>
            <p:cNvCxnSpPr>
              <a:cxnSpLocks noChangeShapeType="1"/>
              <a:stCxn id="54" idx="6"/>
              <a:endCxn id="67" idx="2"/>
            </p:cNvCxnSpPr>
            <p:nvPr/>
          </p:nvCxnSpPr>
          <p:spPr bwMode="auto">
            <a:xfrm>
              <a:off x="3067050" y="1354137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3" name="Straight Connector 82"/>
            <p:cNvCxnSpPr>
              <a:cxnSpLocks noChangeShapeType="1"/>
              <a:stCxn id="57" idx="4"/>
              <a:endCxn id="62" idx="0"/>
            </p:cNvCxnSpPr>
            <p:nvPr/>
          </p:nvCxnSpPr>
          <p:spPr bwMode="auto">
            <a:xfrm rot="5400000">
              <a:off x="2814638" y="14325600"/>
              <a:ext cx="261938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4" name="Straight Connector 83"/>
            <p:cNvCxnSpPr>
              <a:cxnSpLocks noChangeShapeType="1"/>
              <a:stCxn id="56" idx="4"/>
              <a:endCxn id="61" idx="0"/>
            </p:cNvCxnSpPr>
            <p:nvPr/>
          </p:nvCxnSpPr>
          <p:spPr bwMode="auto">
            <a:xfrm rot="5400000">
              <a:off x="2276475" y="14325600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5" name="Straight Connector 84"/>
            <p:cNvCxnSpPr>
              <a:cxnSpLocks noChangeShapeType="1"/>
              <a:stCxn id="62" idx="4"/>
              <a:endCxn id="65" idx="0"/>
            </p:cNvCxnSpPr>
            <p:nvPr/>
          </p:nvCxnSpPr>
          <p:spPr bwMode="auto">
            <a:xfrm rot="5400000">
              <a:off x="2814638" y="14847888"/>
              <a:ext cx="261937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6" name="Straight Connector 85"/>
            <p:cNvCxnSpPr>
              <a:cxnSpLocks noChangeShapeType="1"/>
              <a:stCxn id="61" idx="4"/>
              <a:endCxn id="64" idx="0"/>
            </p:cNvCxnSpPr>
            <p:nvPr/>
          </p:nvCxnSpPr>
          <p:spPr bwMode="auto">
            <a:xfrm rot="5400000">
              <a:off x="2276475" y="14847888"/>
              <a:ext cx="261937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7" name="Straight Connector 86"/>
            <p:cNvCxnSpPr>
              <a:cxnSpLocks noChangeShapeType="1"/>
            </p:cNvCxnSpPr>
            <p:nvPr/>
          </p:nvCxnSpPr>
          <p:spPr bwMode="auto">
            <a:xfrm rot="5400000">
              <a:off x="3308350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8" name="Straight Connector 87"/>
            <p:cNvCxnSpPr>
              <a:cxnSpLocks noChangeShapeType="1"/>
            </p:cNvCxnSpPr>
            <p:nvPr/>
          </p:nvCxnSpPr>
          <p:spPr bwMode="auto">
            <a:xfrm rot="5400000">
              <a:off x="3857625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9" name="Straight Connector 88"/>
            <p:cNvCxnSpPr>
              <a:cxnSpLocks noChangeShapeType="1"/>
            </p:cNvCxnSpPr>
            <p:nvPr/>
          </p:nvCxnSpPr>
          <p:spPr bwMode="auto">
            <a:xfrm rot="5400000">
              <a:off x="3858419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90" name="Straight Connector 89"/>
            <p:cNvCxnSpPr>
              <a:cxnSpLocks noChangeShapeType="1"/>
            </p:cNvCxnSpPr>
            <p:nvPr/>
          </p:nvCxnSpPr>
          <p:spPr bwMode="auto">
            <a:xfrm rot="5400000">
              <a:off x="3309144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91" name="Straight Connector 90"/>
            <p:cNvCxnSpPr>
              <a:cxnSpLocks noChangeShapeType="1"/>
            </p:cNvCxnSpPr>
            <p:nvPr/>
          </p:nvCxnSpPr>
          <p:spPr bwMode="auto">
            <a:xfrm rot="5400000">
              <a:off x="3858419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 rot="5400000">
              <a:off x="3309144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93" name="TextBox 357"/>
            <p:cNvSpPr txBox="1">
              <a:spLocks noChangeArrowheads="1"/>
            </p:cNvSpPr>
            <p:nvPr/>
          </p:nvSpPr>
          <p:spPr bwMode="auto">
            <a:xfrm>
              <a:off x="2286681" y="14399995"/>
              <a:ext cx="360365" cy="36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p3d z="63500"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5926871" y="5505447"/>
            <a:ext cx="190171" cy="203755"/>
          </a:xfrm>
          <a:prstGeom prst="ellipse">
            <a:avLst/>
          </a:prstGeom>
          <a:ln>
            <a:headEnd/>
            <a:tailEnd/>
          </a:ln>
          <a:scene3d>
            <a:camera prst="orthographicFront">
              <a:rot lat="900000" lon="18000000" rev="0"/>
            </a:camera>
            <a:lightRig rig="threePt" dir="t"/>
          </a:scene3d>
          <a:sp3d z="635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95" name="Group 396"/>
          <p:cNvGrpSpPr/>
          <p:nvPr/>
        </p:nvGrpSpPr>
        <p:grpSpPr>
          <a:xfrm>
            <a:off x="4432673" y="4971982"/>
            <a:ext cx="1422575" cy="1422575"/>
            <a:chOff x="2286000" y="13411200"/>
            <a:chExt cx="1828800" cy="1828800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2286000" y="13411200"/>
              <a:ext cx="242888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282416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98" name="Straight Connector 97"/>
            <p:cNvCxnSpPr>
              <a:cxnSpLocks noChangeShapeType="1"/>
              <a:stCxn id="96" idx="6"/>
              <a:endCxn id="97" idx="2"/>
            </p:cNvCxnSpPr>
            <p:nvPr/>
          </p:nvCxnSpPr>
          <p:spPr bwMode="auto">
            <a:xfrm>
              <a:off x="2528888" y="1354137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2286000" y="13933488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282416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01" name="Straight Connector 100"/>
            <p:cNvCxnSpPr>
              <a:cxnSpLocks noChangeShapeType="1"/>
              <a:stCxn id="99" idx="6"/>
              <a:endCxn id="100" idx="2"/>
            </p:cNvCxnSpPr>
            <p:nvPr/>
          </p:nvCxnSpPr>
          <p:spPr bwMode="auto">
            <a:xfrm>
              <a:off x="2528888" y="140652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02" name="Straight Connector 101"/>
            <p:cNvCxnSpPr>
              <a:cxnSpLocks noChangeShapeType="1"/>
              <a:stCxn id="96" idx="4"/>
              <a:endCxn id="99" idx="0"/>
            </p:cNvCxnSpPr>
            <p:nvPr/>
          </p:nvCxnSpPr>
          <p:spPr bwMode="auto">
            <a:xfrm rot="5400000">
              <a:off x="2277269" y="13802519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03" name="Straight Connector 102"/>
            <p:cNvCxnSpPr>
              <a:cxnSpLocks noChangeShapeType="1"/>
              <a:stCxn id="97" idx="4"/>
              <a:endCxn id="100" idx="0"/>
            </p:cNvCxnSpPr>
            <p:nvPr/>
          </p:nvCxnSpPr>
          <p:spPr bwMode="auto">
            <a:xfrm rot="5400000">
              <a:off x="2815432" y="13802519"/>
              <a:ext cx="260350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2286000" y="14455775"/>
              <a:ext cx="242888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282416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06" name="Straight Connector 105"/>
            <p:cNvCxnSpPr>
              <a:cxnSpLocks noChangeShapeType="1"/>
              <a:stCxn id="104" idx="6"/>
              <a:endCxn id="105" idx="2"/>
            </p:cNvCxnSpPr>
            <p:nvPr/>
          </p:nvCxnSpPr>
          <p:spPr bwMode="auto">
            <a:xfrm>
              <a:off x="2528888" y="145859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2286000" y="14978063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282416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09" name="Straight Connector 108"/>
            <p:cNvCxnSpPr>
              <a:cxnSpLocks noChangeShapeType="1"/>
              <a:stCxn id="107" idx="6"/>
              <a:endCxn id="108" idx="2"/>
            </p:cNvCxnSpPr>
            <p:nvPr/>
          </p:nvCxnSpPr>
          <p:spPr bwMode="auto">
            <a:xfrm>
              <a:off x="2528888" y="1510982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3322638" y="13411200"/>
              <a:ext cx="244475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387191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12" name="Straight Connector 111"/>
            <p:cNvCxnSpPr>
              <a:cxnSpLocks noChangeShapeType="1"/>
              <a:stCxn id="110" idx="6"/>
              <a:endCxn id="111" idx="2"/>
            </p:cNvCxnSpPr>
            <p:nvPr/>
          </p:nvCxnSpPr>
          <p:spPr bwMode="auto">
            <a:xfrm>
              <a:off x="3567113" y="1354137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3322638" y="13933488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387191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15" name="Straight Connector 114"/>
            <p:cNvCxnSpPr>
              <a:cxnSpLocks noChangeShapeType="1"/>
              <a:stCxn id="113" idx="6"/>
              <a:endCxn id="114" idx="2"/>
            </p:cNvCxnSpPr>
            <p:nvPr/>
          </p:nvCxnSpPr>
          <p:spPr bwMode="auto">
            <a:xfrm>
              <a:off x="3567113" y="140652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3322638" y="14455775"/>
              <a:ext cx="244475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387191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18" name="Straight Connector 117"/>
            <p:cNvCxnSpPr>
              <a:cxnSpLocks noChangeShapeType="1"/>
              <a:stCxn id="116" idx="6"/>
              <a:endCxn id="117" idx="2"/>
            </p:cNvCxnSpPr>
            <p:nvPr/>
          </p:nvCxnSpPr>
          <p:spPr bwMode="auto">
            <a:xfrm>
              <a:off x="3567113" y="145859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3322638" y="14978063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387191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21" name="Straight Connector 120"/>
            <p:cNvCxnSpPr>
              <a:cxnSpLocks noChangeShapeType="1"/>
              <a:stCxn id="119" idx="6"/>
              <a:endCxn id="120" idx="2"/>
            </p:cNvCxnSpPr>
            <p:nvPr/>
          </p:nvCxnSpPr>
          <p:spPr bwMode="auto">
            <a:xfrm>
              <a:off x="3567113" y="1510982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2" name="Straight Connector 121"/>
            <p:cNvCxnSpPr>
              <a:cxnSpLocks noChangeShapeType="1"/>
              <a:stCxn id="116" idx="2"/>
              <a:endCxn id="105" idx="6"/>
            </p:cNvCxnSpPr>
            <p:nvPr/>
          </p:nvCxnSpPr>
          <p:spPr bwMode="auto">
            <a:xfrm rot="10800000">
              <a:off x="3067050" y="145859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3" name="Straight Connector 122"/>
            <p:cNvCxnSpPr>
              <a:cxnSpLocks noChangeShapeType="1"/>
              <a:stCxn id="119" idx="2"/>
              <a:endCxn id="108" idx="6"/>
            </p:cNvCxnSpPr>
            <p:nvPr/>
          </p:nvCxnSpPr>
          <p:spPr bwMode="auto">
            <a:xfrm rot="10800000">
              <a:off x="3067050" y="1510982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4" name="Straight Connector 123"/>
            <p:cNvCxnSpPr>
              <a:cxnSpLocks noChangeShapeType="1"/>
              <a:stCxn id="100" idx="6"/>
              <a:endCxn id="113" idx="2"/>
            </p:cNvCxnSpPr>
            <p:nvPr/>
          </p:nvCxnSpPr>
          <p:spPr bwMode="auto">
            <a:xfrm>
              <a:off x="3067050" y="140652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5" name="Straight Connector 124"/>
            <p:cNvCxnSpPr>
              <a:cxnSpLocks noChangeShapeType="1"/>
              <a:stCxn id="97" idx="6"/>
              <a:endCxn id="110" idx="2"/>
            </p:cNvCxnSpPr>
            <p:nvPr/>
          </p:nvCxnSpPr>
          <p:spPr bwMode="auto">
            <a:xfrm>
              <a:off x="3067050" y="1354137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6" name="Straight Connector 125"/>
            <p:cNvCxnSpPr>
              <a:cxnSpLocks noChangeShapeType="1"/>
              <a:stCxn id="100" idx="4"/>
              <a:endCxn id="105" idx="0"/>
            </p:cNvCxnSpPr>
            <p:nvPr/>
          </p:nvCxnSpPr>
          <p:spPr bwMode="auto">
            <a:xfrm rot="5400000">
              <a:off x="2814638" y="14325600"/>
              <a:ext cx="261938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7" name="Straight Connector 126"/>
            <p:cNvCxnSpPr>
              <a:cxnSpLocks noChangeShapeType="1"/>
              <a:stCxn id="99" idx="4"/>
              <a:endCxn id="104" idx="0"/>
            </p:cNvCxnSpPr>
            <p:nvPr/>
          </p:nvCxnSpPr>
          <p:spPr bwMode="auto">
            <a:xfrm rot="5400000">
              <a:off x="2276475" y="14325600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8" name="Straight Connector 127"/>
            <p:cNvCxnSpPr>
              <a:cxnSpLocks noChangeShapeType="1"/>
              <a:stCxn id="105" idx="4"/>
              <a:endCxn id="108" idx="0"/>
            </p:cNvCxnSpPr>
            <p:nvPr/>
          </p:nvCxnSpPr>
          <p:spPr bwMode="auto">
            <a:xfrm rot="5400000">
              <a:off x="2814638" y="14847888"/>
              <a:ext cx="261937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9" name="Straight Connector 128"/>
            <p:cNvCxnSpPr>
              <a:cxnSpLocks noChangeShapeType="1"/>
              <a:stCxn id="104" idx="4"/>
              <a:endCxn id="107" idx="0"/>
            </p:cNvCxnSpPr>
            <p:nvPr/>
          </p:nvCxnSpPr>
          <p:spPr bwMode="auto">
            <a:xfrm rot="5400000">
              <a:off x="2276475" y="14847888"/>
              <a:ext cx="261937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0" name="Straight Connector 129"/>
            <p:cNvCxnSpPr>
              <a:cxnSpLocks noChangeShapeType="1"/>
            </p:cNvCxnSpPr>
            <p:nvPr/>
          </p:nvCxnSpPr>
          <p:spPr bwMode="auto">
            <a:xfrm rot="5400000">
              <a:off x="3308350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1" name="Straight Connector 130"/>
            <p:cNvCxnSpPr>
              <a:cxnSpLocks noChangeShapeType="1"/>
            </p:cNvCxnSpPr>
            <p:nvPr/>
          </p:nvCxnSpPr>
          <p:spPr bwMode="auto">
            <a:xfrm rot="5400000">
              <a:off x="3857625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2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3858419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3" name="Straight Connector 132"/>
            <p:cNvCxnSpPr>
              <a:cxnSpLocks noChangeShapeType="1"/>
            </p:cNvCxnSpPr>
            <p:nvPr/>
          </p:nvCxnSpPr>
          <p:spPr bwMode="auto">
            <a:xfrm rot="5400000">
              <a:off x="3309144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4" name="Straight Connector 133"/>
            <p:cNvCxnSpPr>
              <a:cxnSpLocks noChangeShapeType="1"/>
            </p:cNvCxnSpPr>
            <p:nvPr/>
          </p:nvCxnSpPr>
          <p:spPr bwMode="auto">
            <a:xfrm rot="5400000">
              <a:off x="3858419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5" name="Straight Connector 134"/>
            <p:cNvCxnSpPr>
              <a:cxnSpLocks noChangeShapeType="1"/>
            </p:cNvCxnSpPr>
            <p:nvPr/>
          </p:nvCxnSpPr>
          <p:spPr bwMode="auto">
            <a:xfrm rot="5400000">
              <a:off x="3309144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36" name="TextBox 357"/>
            <p:cNvSpPr txBox="1">
              <a:spLocks noChangeArrowheads="1"/>
            </p:cNvSpPr>
            <p:nvPr/>
          </p:nvSpPr>
          <p:spPr bwMode="auto">
            <a:xfrm>
              <a:off x="2286681" y="14399995"/>
              <a:ext cx="360365" cy="36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p3d z="63500"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4267200" y="5505447"/>
            <a:ext cx="190171" cy="203755"/>
          </a:xfrm>
          <a:prstGeom prst="ellipse">
            <a:avLst/>
          </a:prstGeom>
          <a:ln>
            <a:headEnd/>
            <a:tailEnd/>
          </a:ln>
          <a:scene3d>
            <a:camera prst="orthographicFront">
              <a:rot lat="900000" lon="18000000" rev="0"/>
            </a:camera>
            <a:lightRig rig="threePt" dir="t"/>
          </a:scene3d>
          <a:sp3d z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38" name="Straight Connector 137"/>
          <p:cNvCxnSpPr>
            <a:cxnSpLocks noChangeShapeType="1"/>
            <a:stCxn id="137" idx="6"/>
          </p:cNvCxnSpPr>
          <p:nvPr/>
        </p:nvCxnSpPr>
        <p:spPr bwMode="auto">
          <a:xfrm flipV="1">
            <a:off x="4457370" y="5233775"/>
            <a:ext cx="372932" cy="374167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9" name="Straight Connector 138"/>
          <p:cNvCxnSpPr>
            <a:cxnSpLocks noChangeShapeType="1"/>
            <a:stCxn id="137" idx="6"/>
          </p:cNvCxnSpPr>
          <p:nvPr/>
        </p:nvCxnSpPr>
        <p:spPr bwMode="auto">
          <a:xfrm>
            <a:off x="4457370" y="5607942"/>
            <a:ext cx="367993" cy="35811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0" name="Straight Connector 139"/>
          <p:cNvCxnSpPr>
            <a:cxnSpLocks noChangeShapeType="1"/>
            <a:stCxn id="137" idx="6"/>
          </p:cNvCxnSpPr>
          <p:nvPr/>
        </p:nvCxnSpPr>
        <p:spPr bwMode="auto">
          <a:xfrm>
            <a:off x="4457370" y="5607942"/>
            <a:ext cx="358114" cy="416152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1" name="Straight Connector 140"/>
          <p:cNvCxnSpPr>
            <a:cxnSpLocks noChangeShapeType="1"/>
            <a:stCxn id="137" idx="6"/>
          </p:cNvCxnSpPr>
          <p:nvPr/>
        </p:nvCxnSpPr>
        <p:spPr bwMode="auto">
          <a:xfrm>
            <a:off x="4457370" y="5607942"/>
            <a:ext cx="367993" cy="821191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2" name="Straight Connector 141"/>
          <p:cNvCxnSpPr>
            <a:cxnSpLocks noChangeShapeType="1"/>
          </p:cNvCxnSpPr>
          <p:nvPr/>
        </p:nvCxnSpPr>
        <p:spPr bwMode="auto">
          <a:xfrm rot="16200000" flipH="1">
            <a:off x="5472437" y="5051014"/>
            <a:ext cx="607558" cy="449494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3" name="Straight Connector 142"/>
          <p:cNvCxnSpPr>
            <a:cxnSpLocks noChangeShapeType="1"/>
          </p:cNvCxnSpPr>
          <p:nvPr/>
        </p:nvCxnSpPr>
        <p:spPr bwMode="auto">
          <a:xfrm>
            <a:off x="5536650" y="5327626"/>
            <a:ext cx="474192" cy="276612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4" name="Straight Connector 143"/>
          <p:cNvCxnSpPr>
            <a:cxnSpLocks noChangeShapeType="1"/>
          </p:cNvCxnSpPr>
          <p:nvPr/>
        </p:nvCxnSpPr>
        <p:spPr bwMode="auto">
          <a:xfrm flipV="1">
            <a:off x="5546529" y="5604237"/>
            <a:ext cx="464313" cy="118548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5" name="Straight Connector 144"/>
          <p:cNvCxnSpPr>
            <a:cxnSpLocks noChangeShapeType="1"/>
          </p:cNvCxnSpPr>
          <p:nvPr/>
        </p:nvCxnSpPr>
        <p:spPr bwMode="auto">
          <a:xfrm rot="5400000" flipH="1" flipV="1">
            <a:off x="5509483" y="5651163"/>
            <a:ext cx="518647" cy="454434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6" name="Right Arrow 145"/>
          <p:cNvSpPr/>
          <p:nvPr/>
        </p:nvSpPr>
        <p:spPr bwMode="auto">
          <a:xfrm>
            <a:off x="6582212" y="5505447"/>
            <a:ext cx="533466" cy="17782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2400">
              <a:solidFill>
                <a:schemeClr val="tx1"/>
              </a:solidFill>
            </a:endParaRPr>
          </a:p>
        </p:txBody>
      </p:sp>
      <p:cxnSp>
        <p:nvCxnSpPr>
          <p:cNvPr id="147" name="Curved Connector 146"/>
          <p:cNvCxnSpPr/>
          <p:nvPr/>
        </p:nvCxnSpPr>
        <p:spPr bwMode="auto">
          <a:xfrm>
            <a:off x="4398096" y="4971982"/>
            <a:ext cx="1659671" cy="13633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 bwMode="auto">
          <a:xfrm rot="16200000" flipH="1">
            <a:off x="9165" y="5557075"/>
            <a:ext cx="1989958" cy="82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9" name="TextBox 404"/>
          <p:cNvSpPr txBox="1">
            <a:spLocks noChangeArrowheads="1"/>
          </p:cNvSpPr>
          <p:nvPr/>
        </p:nvSpPr>
        <p:spPr bwMode="auto">
          <a:xfrm>
            <a:off x="1439190" y="4572000"/>
            <a:ext cx="12632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Current </a:t>
            </a:r>
            <a:r>
              <a:rPr lang="en-US" sz="1400" dirty="0" err="1"/>
              <a:t>Soln</a:t>
            </a:r>
            <a:endParaRPr lang="en-US" sz="1400" dirty="0"/>
          </a:p>
        </p:txBody>
      </p:sp>
      <p:sp>
        <p:nvSpPr>
          <p:cNvPr id="150" name="TextBox 404"/>
          <p:cNvSpPr txBox="1">
            <a:spLocks noChangeArrowheads="1"/>
          </p:cNvSpPr>
          <p:nvPr/>
        </p:nvSpPr>
        <p:spPr bwMode="auto">
          <a:xfrm>
            <a:off x="4211253" y="4572000"/>
            <a:ext cx="2133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2-Label Problem + GC</a:t>
            </a:r>
          </a:p>
        </p:txBody>
      </p:sp>
      <p:sp>
        <p:nvSpPr>
          <p:cNvPr id="151" name="TextBox 404"/>
          <p:cNvSpPr txBox="1">
            <a:spLocks noChangeArrowheads="1"/>
          </p:cNvSpPr>
          <p:nvPr/>
        </p:nvSpPr>
        <p:spPr bwMode="auto">
          <a:xfrm>
            <a:off x="7636795" y="4572000"/>
            <a:ext cx="9977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New </a:t>
            </a:r>
            <a:r>
              <a:rPr lang="en-US" sz="1400" dirty="0" err="1"/>
              <a:t>Soln</a:t>
            </a:r>
            <a:endParaRPr lang="en-US" sz="1400" dirty="0"/>
          </a:p>
        </p:txBody>
      </p:sp>
      <p:sp>
        <p:nvSpPr>
          <p:cNvPr id="152" name="TextBox 404"/>
          <p:cNvSpPr txBox="1">
            <a:spLocks noChangeArrowheads="1"/>
          </p:cNvSpPr>
          <p:nvPr/>
        </p:nvSpPr>
        <p:spPr bwMode="auto">
          <a:xfrm>
            <a:off x="322467" y="4267200"/>
            <a:ext cx="12015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Loop over </a:t>
            </a:r>
            <a:r>
              <a:rPr lang="en-US" sz="1400" dirty="0" err="1"/>
              <a:t>α</a:t>
            </a:r>
            <a:endParaRPr lang="en-US" sz="1400" dirty="0"/>
          </a:p>
        </p:txBody>
      </p:sp>
      <p:sp>
        <p:nvSpPr>
          <p:cNvPr id="153" name="TextBox 404"/>
          <p:cNvSpPr txBox="1">
            <a:spLocks noChangeArrowheads="1"/>
          </p:cNvSpPr>
          <p:nvPr/>
        </p:nvSpPr>
        <p:spPr bwMode="auto">
          <a:xfrm>
            <a:off x="2781498" y="5169562"/>
            <a:ext cx="1257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α</a:t>
            </a:r>
            <a:r>
              <a:rPr lang="en-US" sz="1400" dirty="0"/>
              <a:t>-Expansion</a:t>
            </a:r>
          </a:p>
        </p:txBody>
      </p:sp>
      <p:sp>
        <p:nvSpPr>
          <p:cNvPr id="154" name="TextBox 404"/>
          <p:cNvSpPr txBox="1">
            <a:spLocks noChangeArrowheads="1"/>
          </p:cNvSpPr>
          <p:nvPr/>
        </p:nvSpPr>
        <p:spPr bwMode="auto">
          <a:xfrm>
            <a:off x="5939220" y="5184380"/>
            <a:ext cx="2593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/>
              <a:t>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Re-ordering of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2008_00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07387"/>
            <a:ext cx="2475748" cy="1660814"/>
          </a:xfrm>
          <a:prstGeom prst="rect">
            <a:avLst/>
          </a:prstGeom>
        </p:spPr>
      </p:pic>
      <p:pic>
        <p:nvPicPr>
          <p:cNvPr id="7" name="Picture 6" descr="2008_0009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86200"/>
            <a:ext cx="2451370" cy="1595030"/>
          </a:xfrm>
          <a:prstGeom prst="rect">
            <a:avLst/>
          </a:prstGeom>
        </p:spPr>
      </p:pic>
      <p:pic>
        <p:nvPicPr>
          <p:cNvPr id="9" name="Picture 8" descr="2008_000938_en_vs_ti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60771" y="3775193"/>
            <a:ext cx="2249829" cy="1711207"/>
          </a:xfrm>
          <a:prstGeom prst="rect">
            <a:avLst/>
          </a:prstGeom>
        </p:spPr>
      </p:pic>
      <p:pic>
        <p:nvPicPr>
          <p:cNvPr id="10" name="Picture 9" descr="2008_000011_en_vs_ti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00800" y="1940432"/>
            <a:ext cx="2249829" cy="178814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352800" y="1504826"/>
          <a:ext cx="2971800" cy="39815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8200"/>
                <a:gridCol w="990600"/>
                <a:gridCol w="1143000"/>
              </a:tblGrid>
              <a:tr h="166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Ordering of Labels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Move</a:t>
                      </a:r>
                      <a:r>
                        <a:rPr lang="en-GB" sz="1200" b="1" baseline="0" dirty="0" smtClean="0"/>
                        <a:t> Number</a:t>
                      </a:r>
                      <a:endParaRPr lang="en-GB" sz="1200" b="1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 smtClean="0"/>
                        <a:t>Classical Expansions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/>
                        <a:t>Our Guided Expansions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4298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Image 1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Airplane</a:t>
                      </a:r>
                      <a:endParaRPr lang="en-GB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Car</a:t>
                      </a:r>
                      <a:endParaRPr lang="en-GB" sz="1100" b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Bicycle</a:t>
                      </a:r>
                      <a:endParaRPr lang="en-GB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Person</a:t>
                      </a:r>
                      <a:endParaRPr lang="en-GB" sz="1100" b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3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Bird</a:t>
                      </a:r>
                      <a:endParaRPr lang="en-GB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Motorbike</a:t>
                      </a:r>
                      <a:endParaRPr lang="en-GB" sz="1100" b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4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Boat</a:t>
                      </a:r>
                      <a:endParaRPr lang="en-GB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Train </a:t>
                      </a:r>
                      <a:endParaRPr lang="en-GB" sz="1100" b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5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Bottle</a:t>
                      </a:r>
                      <a:endParaRPr lang="en-GB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Airplane</a:t>
                      </a:r>
                      <a:endParaRPr lang="en-GB" sz="1100" b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42988">
                <a:tc gridSpan="3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98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Image 2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7F7F7F"/>
                          </a:solidFill>
                        </a:rPr>
                        <a:t>Airplane</a:t>
                      </a:r>
                      <a:endParaRPr lang="en-GB" sz="11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FF"/>
                          </a:solidFill>
                        </a:rPr>
                        <a:t>Sheep</a:t>
                      </a:r>
                      <a:endParaRPr lang="en-GB" sz="11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7F7F7F"/>
                          </a:solidFill>
                        </a:rPr>
                        <a:t>Bicycle</a:t>
                      </a:r>
                      <a:endParaRPr lang="en-GB" sz="11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FF"/>
                          </a:solidFill>
                        </a:rPr>
                        <a:t>Dog</a:t>
                      </a:r>
                      <a:endParaRPr lang="en-GB" sz="11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3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7F7F7F"/>
                          </a:solidFill>
                        </a:rPr>
                        <a:t>Bird</a:t>
                      </a:r>
                      <a:endParaRPr lang="en-GB" sz="11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FF"/>
                          </a:solidFill>
                        </a:rPr>
                        <a:t>Bird</a:t>
                      </a:r>
                      <a:endParaRPr lang="en-GB" sz="11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4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F7F7F"/>
                          </a:solidFill>
                        </a:rPr>
                        <a:t>Boat</a:t>
                      </a:r>
                      <a:endParaRPr lang="en-GB" sz="11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FF"/>
                          </a:solidFill>
                        </a:rPr>
                        <a:t>Cow</a:t>
                      </a:r>
                      <a:endParaRPr lang="en-GB" sz="11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5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F7F7F"/>
                          </a:solidFill>
                        </a:rPr>
                        <a:t>Bottle</a:t>
                      </a:r>
                      <a:endParaRPr lang="en-GB" sz="11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FF"/>
                          </a:solidFill>
                        </a:rPr>
                        <a:t>Cat</a:t>
                      </a:r>
                      <a:endParaRPr lang="en-GB" sz="11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42988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000" marR="36000" marT="18000" marB="18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Re-ordering of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LPDG score</a:t>
            </a:r>
          </a:p>
          <a:p>
            <a:pPr lvl="1"/>
            <a:r>
              <a:rPr lang="en-US" dirty="0" smtClean="0"/>
              <a:t>For each node </a:t>
            </a:r>
            <a:r>
              <a:rPr lang="en-US" dirty="0" err="1" smtClean="0"/>
              <a:t>i</a:t>
            </a:r>
            <a:r>
              <a:rPr lang="en-US" dirty="0" smtClean="0"/>
              <a:t>, label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84400"/>
            <a:ext cx="3073400" cy="635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038600" y="1752600"/>
            <a:ext cx="139700" cy="114300"/>
          </a:xfrm>
          <a:prstGeom prst="rect">
            <a:avLst/>
          </a:prstGeom>
        </p:spPr>
      </p:pic>
      <p:grpSp>
        <p:nvGrpSpPr>
          <p:cNvPr id="6" name="Group 9"/>
          <p:cNvGrpSpPr/>
          <p:nvPr/>
        </p:nvGrpSpPr>
        <p:grpSpPr>
          <a:xfrm>
            <a:off x="2964219" y="2474496"/>
            <a:ext cx="693381" cy="764977"/>
            <a:chOff x="3802419" y="4193977"/>
            <a:chExt cx="693381" cy="764977"/>
          </a:xfrm>
        </p:grpSpPr>
        <p:sp>
          <p:nvSpPr>
            <p:cNvPr id="11" name="Left Brace 10"/>
            <p:cNvSpPr/>
            <p:nvPr/>
          </p:nvSpPr>
          <p:spPr bwMode="auto">
            <a:xfrm>
              <a:off x="4038601" y="4193977"/>
              <a:ext cx="228600" cy="688777"/>
            </a:xfrm>
            <a:prstGeom prst="leftBrace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2419" y="4651177"/>
              <a:ext cx="693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Primal</a:t>
              </a:r>
              <a:endParaRPr lang="en-US" sz="1400" dirty="0"/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3962400" y="2395319"/>
            <a:ext cx="553908" cy="957481"/>
            <a:chOff x="5562600" y="4038600"/>
            <a:chExt cx="553908" cy="957481"/>
          </a:xfrm>
        </p:grpSpPr>
        <p:sp>
          <p:nvSpPr>
            <p:cNvPr id="14" name="Left Brace 13"/>
            <p:cNvSpPr/>
            <p:nvPr/>
          </p:nvSpPr>
          <p:spPr bwMode="auto">
            <a:xfrm>
              <a:off x="5791200" y="4038600"/>
              <a:ext cx="228600" cy="957481"/>
            </a:xfrm>
            <a:prstGeom prst="leftBrace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4574977"/>
              <a:ext cx="553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Dual</a:t>
              </a:r>
              <a:endParaRPr lang="en-US" sz="1400" dirty="0"/>
            </a:p>
          </p:txBody>
        </p:sp>
      </p:grpSp>
      <p:pic>
        <p:nvPicPr>
          <p:cNvPr id="17" name="Picture 16" descr="cones_corrcoef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53000" y="3352800"/>
            <a:ext cx="3971352" cy="3108960"/>
          </a:xfrm>
          <a:prstGeom prst="rect">
            <a:avLst/>
          </a:prstGeom>
        </p:spPr>
      </p:pic>
      <p:pic>
        <p:nvPicPr>
          <p:cNvPr id="16" name="Picture 15" descr="cones_lpdg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85800" y="3291840"/>
            <a:ext cx="3971352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09004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1" name="Oval 1052"/>
          <p:cNvSpPr>
            <a:spLocks noChangeArrowheads="1"/>
          </p:cNvSpPr>
          <p:nvPr/>
        </p:nvSpPr>
        <p:spPr bwMode="auto">
          <a:xfrm>
            <a:off x="3505200" y="14478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053"/>
          <p:cNvSpPr txBox="1">
            <a:spLocks noChangeArrowheads="1"/>
          </p:cNvSpPr>
          <p:nvPr/>
        </p:nvSpPr>
        <p:spPr bwMode="auto">
          <a:xfrm>
            <a:off x="3974307" y="1574023"/>
            <a:ext cx="82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Focused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23" name="Oval 1055"/>
          <p:cNvSpPr>
            <a:spLocks noChangeArrowheads="1"/>
          </p:cNvSpPr>
          <p:nvPr/>
        </p:nvSpPr>
        <p:spPr bwMode="auto">
          <a:xfrm>
            <a:off x="359432" y="33782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 Box 1056"/>
          <p:cNvSpPr txBox="1">
            <a:spLocks noChangeArrowheads="1"/>
          </p:cNvSpPr>
          <p:nvPr/>
        </p:nvSpPr>
        <p:spPr bwMode="auto">
          <a:xfrm>
            <a:off x="569932" y="3390900"/>
            <a:ext cx="1407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Energy-Aware</a:t>
            </a:r>
            <a:br>
              <a:rPr lang="en-US" dirty="0" smtClean="0"/>
            </a:br>
            <a:r>
              <a:rPr lang="en-US" dirty="0" smtClean="0"/>
              <a:t>Message-Passing</a:t>
            </a:r>
            <a:br>
              <a:rPr lang="en-US" dirty="0" smtClean="0"/>
            </a:br>
            <a:r>
              <a:rPr lang="en-US" dirty="0" smtClean="0"/>
              <a:t>ICML ‘11</a:t>
            </a:r>
            <a:endParaRPr lang="en-US" dirty="0"/>
          </a:p>
        </p:txBody>
      </p:sp>
      <p:sp>
        <p:nvSpPr>
          <p:cNvPr id="25" name="Oval 1058"/>
          <p:cNvSpPr>
            <a:spLocks noChangeArrowheads="1"/>
          </p:cNvSpPr>
          <p:nvPr/>
        </p:nvSpPr>
        <p:spPr bwMode="auto">
          <a:xfrm>
            <a:off x="3543300" y="33909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 Box 1059"/>
          <p:cNvSpPr txBox="1">
            <a:spLocks noChangeArrowheads="1"/>
          </p:cNvSpPr>
          <p:nvPr/>
        </p:nvSpPr>
        <p:spPr bwMode="auto">
          <a:xfrm>
            <a:off x="3768493" y="3423468"/>
            <a:ext cx="14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Label Re-ordering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α</a:t>
            </a:r>
            <a:r>
              <a:rPr lang="en-US" dirty="0" smtClean="0"/>
              <a:t>-Expansion</a:t>
            </a:r>
            <a:br>
              <a:rPr lang="en-US" dirty="0" smtClean="0"/>
            </a:br>
            <a:r>
              <a:rPr lang="en-US" dirty="0" smtClean="0"/>
              <a:t>CVPR ‘11</a:t>
            </a:r>
            <a:endParaRPr lang="en-US" dirty="0"/>
          </a:p>
        </p:txBody>
      </p:sp>
      <p:sp>
        <p:nvSpPr>
          <p:cNvPr id="27" name="AutoShape 1066"/>
          <p:cNvSpPr>
            <a:spLocks noChangeArrowheads="1"/>
          </p:cNvSpPr>
          <p:nvPr/>
        </p:nvSpPr>
        <p:spPr bwMode="auto">
          <a:xfrm rot="18548160">
            <a:off x="1989465" y="2648159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1067"/>
          <p:cNvSpPr>
            <a:spLocks noChangeArrowheads="1"/>
          </p:cNvSpPr>
          <p:nvPr/>
        </p:nvSpPr>
        <p:spPr bwMode="auto">
          <a:xfrm rot="14044523">
            <a:off x="6342901" y="2653094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1058"/>
          <p:cNvSpPr>
            <a:spLocks noChangeArrowheads="1"/>
          </p:cNvSpPr>
          <p:nvPr/>
        </p:nvSpPr>
        <p:spPr bwMode="auto">
          <a:xfrm>
            <a:off x="6972300" y="3394588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 Box 1059"/>
          <p:cNvSpPr txBox="1">
            <a:spLocks noChangeArrowheads="1"/>
          </p:cNvSpPr>
          <p:nvPr/>
        </p:nvSpPr>
        <p:spPr bwMode="auto">
          <a:xfrm>
            <a:off x="7342856" y="3427156"/>
            <a:ext cx="1125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Tightening LP</a:t>
            </a:r>
            <a:br>
              <a:rPr lang="en-US" dirty="0" smtClean="0"/>
            </a:br>
            <a:r>
              <a:rPr lang="en-US" dirty="0" smtClean="0"/>
              <a:t>Relaxations</a:t>
            </a:r>
            <a:br>
              <a:rPr lang="en-US" dirty="0" smtClean="0"/>
            </a:br>
            <a:r>
              <a:rPr lang="en-US" dirty="0" smtClean="0"/>
              <a:t>AISTATS ‘11</a:t>
            </a:r>
            <a:endParaRPr lang="en-US" dirty="0"/>
          </a:p>
        </p:txBody>
      </p:sp>
      <p:sp>
        <p:nvSpPr>
          <p:cNvPr id="31" name="AutoShape 1066"/>
          <p:cNvSpPr>
            <a:spLocks noChangeArrowheads="1"/>
          </p:cNvSpPr>
          <p:nvPr/>
        </p:nvSpPr>
        <p:spPr bwMode="auto">
          <a:xfrm rot="16200000">
            <a:off x="4076700" y="2705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20042" y="4450080"/>
            <a:ext cx="1813558" cy="1493520"/>
            <a:chOff x="370143" y="4267200"/>
            <a:chExt cx="2590798" cy="2133600"/>
          </a:xfrm>
        </p:grpSpPr>
        <p:grpSp>
          <p:nvGrpSpPr>
            <p:cNvPr id="33" name="Group 118"/>
            <p:cNvGrpSpPr/>
            <p:nvPr/>
          </p:nvGrpSpPr>
          <p:grpSpPr>
            <a:xfrm>
              <a:off x="457199" y="4343400"/>
              <a:ext cx="2382893" cy="1940846"/>
              <a:chOff x="74612" y="4602063"/>
              <a:chExt cx="2382893" cy="1940846"/>
            </a:xfrm>
          </p:grpSpPr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76200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41308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Straight Connector 56"/>
              <p:cNvCxnSpPr>
                <a:stCxn id="55" idx="6"/>
                <a:endCxn id="56" idx="2"/>
              </p:cNvCxnSpPr>
              <p:nvPr/>
            </p:nvCxnSpPr>
            <p:spPr>
              <a:xfrm>
                <a:off x="190500" y="46600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76200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41308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/>
              <p:cNvCxnSpPr>
                <a:stCxn id="58" idx="6"/>
                <a:endCxn id="59" idx="2"/>
              </p:cNvCxnSpPr>
              <p:nvPr/>
            </p:nvCxnSpPr>
            <p:spPr>
              <a:xfrm>
                <a:off x="190500" y="51172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" name="Straight Connector 60"/>
              <p:cNvCxnSpPr>
                <a:stCxn id="55" idx="4"/>
                <a:endCxn id="58" idx="0"/>
              </p:cNvCxnSpPr>
              <p:nvPr/>
            </p:nvCxnSpPr>
            <p:spPr>
              <a:xfrm rot="5400000">
                <a:off x="-38100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Straight Connector 61"/>
              <p:cNvCxnSpPr>
                <a:stCxn id="56" idx="4"/>
                <a:endCxn id="59" idx="0"/>
              </p:cNvCxnSpPr>
              <p:nvPr/>
            </p:nvCxnSpPr>
            <p:spPr>
              <a:xfrm rot="5400000">
                <a:off x="427008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76200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41308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5" name="Straight Connector 64"/>
              <p:cNvCxnSpPr>
                <a:stCxn id="63" idx="6"/>
                <a:endCxn id="64" idx="2"/>
              </p:cNvCxnSpPr>
              <p:nvPr/>
            </p:nvCxnSpPr>
            <p:spPr>
              <a:xfrm>
                <a:off x="190500" y="55744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76200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541308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" name="Straight Connector 67"/>
              <p:cNvCxnSpPr>
                <a:stCxn id="66" idx="6"/>
                <a:endCxn id="67" idx="2"/>
              </p:cNvCxnSpPr>
              <p:nvPr/>
            </p:nvCxnSpPr>
            <p:spPr>
              <a:xfrm>
                <a:off x="190500" y="60316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991029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444621" y="46020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1" name="Straight Connector 70"/>
              <p:cNvCxnSpPr>
                <a:stCxn id="69" idx="6"/>
                <a:endCxn id="70" idx="2"/>
              </p:cNvCxnSpPr>
              <p:nvPr/>
            </p:nvCxnSpPr>
            <p:spPr>
              <a:xfrm flipV="1">
                <a:off x="1105329" y="46592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991029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1444621" y="50592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4" name="Straight Connector 73"/>
              <p:cNvCxnSpPr>
                <a:stCxn id="72" idx="6"/>
                <a:endCxn id="73" idx="2"/>
              </p:cNvCxnSpPr>
              <p:nvPr/>
            </p:nvCxnSpPr>
            <p:spPr>
              <a:xfrm flipV="1">
                <a:off x="1105329" y="51164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991029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444621" y="55164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Straight Connector 76"/>
              <p:cNvCxnSpPr>
                <a:stCxn id="75" idx="6"/>
                <a:endCxn id="76" idx="2"/>
              </p:cNvCxnSpPr>
              <p:nvPr/>
            </p:nvCxnSpPr>
            <p:spPr>
              <a:xfrm flipV="1">
                <a:off x="1105329" y="55736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991029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1444621" y="59736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0" name="Straight Connector 79"/>
              <p:cNvCxnSpPr>
                <a:stCxn id="78" idx="6"/>
                <a:endCxn id="79" idx="2"/>
              </p:cNvCxnSpPr>
              <p:nvPr/>
            </p:nvCxnSpPr>
            <p:spPr>
              <a:xfrm flipV="1">
                <a:off x="1105329" y="60308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Connector 80"/>
              <p:cNvCxnSpPr>
                <a:stCxn id="75" idx="2"/>
                <a:endCxn id="64" idx="6"/>
              </p:cNvCxnSpPr>
              <p:nvPr/>
            </p:nvCxnSpPr>
            <p:spPr>
              <a:xfrm rot="10800000">
                <a:off x="655609" y="55744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>
                <a:stCxn id="78" idx="2"/>
                <a:endCxn id="67" idx="6"/>
              </p:cNvCxnSpPr>
              <p:nvPr/>
            </p:nvCxnSpPr>
            <p:spPr>
              <a:xfrm rot="10800000">
                <a:off x="655609" y="60316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82"/>
              <p:cNvCxnSpPr>
                <a:stCxn id="59" idx="6"/>
                <a:endCxn id="72" idx="2"/>
              </p:cNvCxnSpPr>
              <p:nvPr/>
            </p:nvCxnSpPr>
            <p:spPr>
              <a:xfrm>
                <a:off x="655608" y="51172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83"/>
              <p:cNvCxnSpPr>
                <a:stCxn id="56" idx="6"/>
                <a:endCxn id="69" idx="2"/>
              </p:cNvCxnSpPr>
              <p:nvPr/>
            </p:nvCxnSpPr>
            <p:spPr>
              <a:xfrm>
                <a:off x="655608" y="46600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84"/>
              <p:cNvCxnSpPr>
                <a:stCxn id="59" idx="4"/>
                <a:endCxn id="64" idx="0"/>
              </p:cNvCxnSpPr>
              <p:nvPr/>
            </p:nvCxnSpPr>
            <p:spPr>
              <a:xfrm rot="5400000">
                <a:off x="427008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6" name="Straight Connector 85"/>
              <p:cNvCxnSpPr>
                <a:stCxn id="58" idx="4"/>
                <a:endCxn id="63" idx="0"/>
              </p:cNvCxnSpPr>
              <p:nvPr/>
            </p:nvCxnSpPr>
            <p:spPr>
              <a:xfrm rot="5400000">
                <a:off x="-38100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7" name="Straight Connector 86"/>
              <p:cNvCxnSpPr>
                <a:stCxn id="64" idx="4"/>
                <a:endCxn id="67" idx="0"/>
              </p:cNvCxnSpPr>
              <p:nvPr/>
            </p:nvCxnSpPr>
            <p:spPr>
              <a:xfrm rot="5400000">
                <a:off x="427008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8" name="Straight Connector 87"/>
              <p:cNvCxnSpPr>
                <a:stCxn id="63" idx="4"/>
                <a:endCxn id="66" idx="0"/>
              </p:cNvCxnSpPr>
              <p:nvPr/>
            </p:nvCxnSpPr>
            <p:spPr>
              <a:xfrm rot="5400000">
                <a:off x="-38100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9" name="Straight Connector 88"/>
              <p:cNvCxnSpPr>
                <a:stCxn id="69" idx="4"/>
                <a:endCxn id="72" idx="0"/>
              </p:cNvCxnSpPr>
              <p:nvPr/>
            </p:nvCxnSpPr>
            <p:spPr>
              <a:xfrm rot="5400000">
                <a:off x="876729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0" name="Straight Connector 89"/>
              <p:cNvCxnSpPr>
                <a:stCxn id="70" idx="4"/>
                <a:endCxn id="73" idx="0"/>
              </p:cNvCxnSpPr>
              <p:nvPr/>
            </p:nvCxnSpPr>
            <p:spPr>
              <a:xfrm rot="5400000">
                <a:off x="1330321" y="48878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1" name="Straight Connector 90"/>
              <p:cNvCxnSpPr>
                <a:stCxn id="73" idx="4"/>
                <a:endCxn id="76" idx="0"/>
              </p:cNvCxnSpPr>
              <p:nvPr/>
            </p:nvCxnSpPr>
            <p:spPr>
              <a:xfrm rot="5400000">
                <a:off x="1330321" y="53450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2" name="Straight Connector 91"/>
              <p:cNvCxnSpPr>
                <a:stCxn id="72" idx="4"/>
                <a:endCxn id="75" idx="0"/>
              </p:cNvCxnSpPr>
              <p:nvPr/>
            </p:nvCxnSpPr>
            <p:spPr>
              <a:xfrm rot="5400000">
                <a:off x="876729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Connector 92"/>
              <p:cNvCxnSpPr>
                <a:stCxn id="76" idx="4"/>
                <a:endCxn id="79" idx="0"/>
              </p:cNvCxnSpPr>
              <p:nvPr/>
            </p:nvCxnSpPr>
            <p:spPr>
              <a:xfrm rot="5400000">
                <a:off x="1330321" y="58022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4" name="Straight Connector 93"/>
              <p:cNvCxnSpPr>
                <a:stCxn id="75" idx="4"/>
                <a:endCxn id="78" idx="0"/>
              </p:cNvCxnSpPr>
              <p:nvPr/>
            </p:nvCxnSpPr>
            <p:spPr>
              <a:xfrm rot="5400000">
                <a:off x="876729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1902160" y="46060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6" name="Straight Connector 95"/>
              <p:cNvCxnSpPr>
                <a:endCxn id="95" idx="2"/>
              </p:cNvCxnSpPr>
              <p:nvPr/>
            </p:nvCxnSpPr>
            <p:spPr>
              <a:xfrm flipV="1">
                <a:off x="1562868" y="46631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1902160" y="50632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8" name="Straight Connector 97"/>
              <p:cNvCxnSpPr>
                <a:endCxn id="97" idx="2"/>
              </p:cNvCxnSpPr>
              <p:nvPr/>
            </p:nvCxnSpPr>
            <p:spPr>
              <a:xfrm flipV="1">
                <a:off x="1562868" y="51203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1902160" y="55204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Straight Connector 99"/>
              <p:cNvCxnSpPr>
                <a:endCxn id="99" idx="2"/>
              </p:cNvCxnSpPr>
              <p:nvPr/>
            </p:nvCxnSpPr>
            <p:spPr>
              <a:xfrm flipV="1">
                <a:off x="1562868" y="55775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1902160" y="59776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2" name="Straight Connector 101"/>
              <p:cNvCxnSpPr>
                <a:endCxn id="101" idx="2"/>
              </p:cNvCxnSpPr>
              <p:nvPr/>
            </p:nvCxnSpPr>
            <p:spPr>
              <a:xfrm flipV="1">
                <a:off x="1562868" y="60347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3" name="Straight Connector 102"/>
              <p:cNvCxnSpPr>
                <a:stCxn id="95" idx="4"/>
                <a:endCxn id="97" idx="0"/>
              </p:cNvCxnSpPr>
              <p:nvPr/>
            </p:nvCxnSpPr>
            <p:spPr>
              <a:xfrm rot="5400000">
                <a:off x="1787860" y="48917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4" name="Straight Connector 103"/>
              <p:cNvCxnSpPr>
                <a:stCxn id="97" idx="4"/>
                <a:endCxn id="99" idx="0"/>
              </p:cNvCxnSpPr>
              <p:nvPr/>
            </p:nvCxnSpPr>
            <p:spPr>
              <a:xfrm rot="5400000">
                <a:off x="1787860" y="53489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5" name="Straight Connector 104"/>
              <p:cNvCxnSpPr>
                <a:stCxn id="99" idx="4"/>
                <a:endCxn id="101" idx="0"/>
              </p:cNvCxnSpPr>
              <p:nvPr/>
            </p:nvCxnSpPr>
            <p:spPr>
              <a:xfrm rot="5400000">
                <a:off x="1787860" y="58061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2343205" y="46099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7" name="Straight Connector 106"/>
              <p:cNvCxnSpPr>
                <a:endCxn id="106" idx="2"/>
              </p:cNvCxnSpPr>
              <p:nvPr/>
            </p:nvCxnSpPr>
            <p:spPr>
              <a:xfrm flipV="1">
                <a:off x="2003913" y="46671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2343205" y="50671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9" name="Straight Connector 108"/>
              <p:cNvCxnSpPr>
                <a:endCxn id="108" idx="2"/>
              </p:cNvCxnSpPr>
              <p:nvPr/>
            </p:nvCxnSpPr>
            <p:spPr>
              <a:xfrm flipV="1">
                <a:off x="2003913" y="51243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2343205" y="55243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1" name="Straight Connector 110"/>
              <p:cNvCxnSpPr>
                <a:endCxn id="110" idx="2"/>
              </p:cNvCxnSpPr>
              <p:nvPr/>
            </p:nvCxnSpPr>
            <p:spPr>
              <a:xfrm flipV="1">
                <a:off x="2003913" y="55815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2343205" y="59815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3" name="Straight Connector 112"/>
              <p:cNvCxnSpPr>
                <a:endCxn id="112" idx="2"/>
              </p:cNvCxnSpPr>
              <p:nvPr/>
            </p:nvCxnSpPr>
            <p:spPr>
              <a:xfrm flipV="1">
                <a:off x="2003913" y="60387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Straight Connector 113"/>
              <p:cNvCxnSpPr>
                <a:stCxn id="106" idx="4"/>
                <a:endCxn id="108" idx="0"/>
              </p:cNvCxnSpPr>
              <p:nvPr/>
            </p:nvCxnSpPr>
            <p:spPr>
              <a:xfrm rot="5400000">
                <a:off x="2228905" y="48957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Straight Connector 114"/>
              <p:cNvCxnSpPr>
                <a:stCxn id="108" idx="4"/>
                <a:endCxn id="110" idx="0"/>
              </p:cNvCxnSpPr>
              <p:nvPr/>
            </p:nvCxnSpPr>
            <p:spPr>
              <a:xfrm rot="5400000">
                <a:off x="2228905" y="53529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Straight Connector 115"/>
              <p:cNvCxnSpPr>
                <a:stCxn id="110" idx="4"/>
                <a:endCxn id="112" idx="0"/>
              </p:cNvCxnSpPr>
              <p:nvPr/>
            </p:nvCxnSpPr>
            <p:spPr>
              <a:xfrm rot="5400000">
                <a:off x="2228905" y="58101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7461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539720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9" name="Straight Connector 118"/>
              <p:cNvCxnSpPr>
                <a:stCxn id="117" idx="6"/>
                <a:endCxn id="118" idx="2"/>
              </p:cNvCxnSpPr>
              <p:nvPr/>
            </p:nvCxnSpPr>
            <p:spPr>
              <a:xfrm>
                <a:off x="188912" y="6485759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989441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1443033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" name="Straight Connector 121"/>
              <p:cNvCxnSpPr>
                <a:stCxn id="120" idx="6"/>
                <a:endCxn id="121" idx="2"/>
              </p:cNvCxnSpPr>
              <p:nvPr/>
            </p:nvCxnSpPr>
            <p:spPr>
              <a:xfrm>
                <a:off x="1103741" y="6485759"/>
                <a:ext cx="3392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3" name="Straight Connector 122"/>
              <p:cNvCxnSpPr>
                <a:stCxn id="120" idx="2"/>
                <a:endCxn id="118" idx="6"/>
              </p:cNvCxnSpPr>
              <p:nvPr/>
            </p:nvCxnSpPr>
            <p:spPr>
              <a:xfrm rot="10800000">
                <a:off x="654021" y="6485759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4" name="Straight Connector 123"/>
              <p:cNvCxnSpPr>
                <a:stCxn id="67" idx="4"/>
                <a:endCxn id="118" idx="0"/>
              </p:cNvCxnSpPr>
              <p:nvPr/>
            </p:nvCxnSpPr>
            <p:spPr>
              <a:xfrm rot="5400000">
                <a:off x="427738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>
                <a:stCxn id="66" idx="4"/>
                <a:endCxn id="117" idx="0"/>
              </p:cNvCxnSpPr>
              <p:nvPr/>
            </p:nvCxnSpPr>
            <p:spPr>
              <a:xfrm rot="5400000">
                <a:off x="-37370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>
                <a:stCxn id="79" idx="4"/>
                <a:endCxn id="121" idx="0"/>
              </p:cNvCxnSpPr>
              <p:nvPr/>
            </p:nvCxnSpPr>
            <p:spPr>
              <a:xfrm rot="5400000">
                <a:off x="1330654" y="6257492"/>
                <a:ext cx="340646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>
                <a:stCxn id="78" idx="4"/>
                <a:endCxn id="120" idx="0"/>
              </p:cNvCxnSpPr>
              <p:nvPr/>
            </p:nvCxnSpPr>
            <p:spPr>
              <a:xfrm rot="5400000">
                <a:off x="877459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190057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9" name="Straight Connector 128"/>
              <p:cNvCxnSpPr>
                <a:stCxn id="121" idx="6"/>
                <a:endCxn id="128" idx="2"/>
              </p:cNvCxnSpPr>
              <p:nvPr/>
            </p:nvCxnSpPr>
            <p:spPr>
              <a:xfrm>
                <a:off x="1557333" y="6485759"/>
                <a:ext cx="343239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Straight Connector 129"/>
              <p:cNvCxnSpPr>
                <a:stCxn id="101" idx="4"/>
                <a:endCxn id="128" idx="0"/>
              </p:cNvCxnSpPr>
              <p:nvPr/>
            </p:nvCxnSpPr>
            <p:spPr>
              <a:xfrm rot="5400000">
                <a:off x="1790170" y="6259469"/>
                <a:ext cx="3366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2341617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Connector 131"/>
              <p:cNvCxnSpPr>
                <a:stCxn id="128" idx="6"/>
                <a:endCxn id="131" idx="2"/>
              </p:cNvCxnSpPr>
              <p:nvPr/>
            </p:nvCxnSpPr>
            <p:spPr>
              <a:xfrm>
                <a:off x="2014872" y="6485759"/>
                <a:ext cx="326745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Straight Connector 132"/>
              <p:cNvCxnSpPr>
                <a:stCxn id="112" idx="4"/>
                <a:endCxn id="131" idx="0"/>
              </p:cNvCxnSpPr>
              <p:nvPr/>
            </p:nvCxnSpPr>
            <p:spPr>
              <a:xfrm rot="5400000">
                <a:off x="2233192" y="6261446"/>
                <a:ext cx="33273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34" name="Rounded Rectangle 33"/>
            <p:cNvSpPr/>
            <p:nvPr/>
          </p:nvSpPr>
          <p:spPr bwMode="auto">
            <a:xfrm>
              <a:off x="381000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1273688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2198943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3701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1273688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21989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701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1273688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21989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7511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17417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rot="5400000">
              <a:off x="13615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2275937" y="51046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 rot="5400000">
              <a:off x="4471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5400000">
              <a:off x="13615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 rot="5400000">
              <a:off x="2275937" y="6019006"/>
              <a:ext cx="608806" cy="79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 bwMode="auto">
            <a:xfrm rot="5400000">
              <a:off x="4471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511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17417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9035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8179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34" name="Picture 133" descr="2008_00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876800"/>
            <a:ext cx="1561019" cy="1015706"/>
          </a:xfrm>
          <a:prstGeom prst="rect">
            <a:avLst/>
          </a:prstGeom>
        </p:spPr>
      </p:pic>
      <p:graphicFrame>
        <p:nvGraphicFramePr>
          <p:cNvPr id="135" name="Table 134"/>
          <p:cNvGraphicFramePr>
            <a:graphicFrameLocks noGrp="1"/>
          </p:cNvGraphicFramePr>
          <p:nvPr/>
        </p:nvGraphicFramePr>
        <p:xfrm>
          <a:off x="4304219" y="4284055"/>
          <a:ext cx="2057400" cy="15985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0290"/>
                <a:gridCol w="685800"/>
                <a:gridCol w="791310"/>
              </a:tblGrid>
              <a:tr h="166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Ordering of Labels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6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Move</a:t>
                      </a:r>
                      <a:r>
                        <a:rPr lang="en-GB" sz="800" b="1" baseline="0" dirty="0" smtClean="0"/>
                        <a:t> Number</a:t>
                      </a:r>
                      <a:endParaRPr lang="en-GB" sz="800" b="1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baseline="0" dirty="0" smtClean="0"/>
                        <a:t>Classical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baseline="0" dirty="0" smtClean="0"/>
                        <a:t>Our Guided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Airplane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Sheep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Bicycle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Dog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3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4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Boat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Cow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5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Bottle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Cat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</a:tbl>
          </a:graphicData>
        </a:graphic>
      </p:graphicFrame>
      <p:grpSp>
        <p:nvGrpSpPr>
          <p:cNvPr id="136" name="Group 135"/>
          <p:cNvGrpSpPr/>
          <p:nvPr/>
        </p:nvGrpSpPr>
        <p:grpSpPr>
          <a:xfrm>
            <a:off x="7299257" y="4343400"/>
            <a:ext cx="1539941" cy="1524000"/>
            <a:chOff x="7391400" y="4343400"/>
            <a:chExt cx="2667000" cy="2514600"/>
          </a:xfrm>
        </p:grpSpPr>
        <p:grpSp>
          <p:nvGrpSpPr>
            <p:cNvPr id="137" name="Group 40"/>
            <p:cNvGrpSpPr/>
            <p:nvPr/>
          </p:nvGrpSpPr>
          <p:grpSpPr>
            <a:xfrm>
              <a:off x="7924800" y="5105400"/>
              <a:ext cx="1600200" cy="1371600"/>
              <a:chOff x="3505200" y="4800600"/>
              <a:chExt cx="1600200" cy="1371600"/>
            </a:xfrm>
          </p:grpSpPr>
          <p:sp>
            <p:nvSpPr>
              <p:cNvPr id="141" name="Heptagon 140"/>
              <p:cNvSpPr/>
              <p:nvPr/>
            </p:nvSpPr>
            <p:spPr bwMode="auto">
              <a:xfrm>
                <a:off x="3505200" y="4800600"/>
                <a:ext cx="1600200" cy="1371600"/>
              </a:xfrm>
              <a:prstGeom prst="heptag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142" name="Picture 14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3962400" y="5334000"/>
                <a:ext cx="635000" cy="254000"/>
              </a:xfrm>
              <a:prstGeom prst="rect">
                <a:avLst/>
              </a:prstGeom>
            </p:spPr>
          </p:pic>
        </p:grpSp>
        <p:sp>
          <p:nvSpPr>
            <p:cNvPr id="138" name="Regular Pentagon 137"/>
            <p:cNvSpPr/>
            <p:nvPr/>
          </p:nvSpPr>
          <p:spPr bwMode="auto">
            <a:xfrm>
              <a:off x="7391400" y="4343400"/>
              <a:ext cx="2667000" cy="2514600"/>
            </a:xfrm>
            <a:prstGeom prst="pentagon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39" name="Picture 1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9266583" y="4469130"/>
              <a:ext cx="520700" cy="253999"/>
            </a:xfrm>
            <a:prstGeom prst="rect">
              <a:avLst/>
            </a:prstGeom>
          </p:spPr>
        </p:pic>
        <p:sp>
          <p:nvSpPr>
            <p:cNvPr id="140" name="Hexagon 139"/>
            <p:cNvSpPr/>
            <p:nvPr/>
          </p:nvSpPr>
          <p:spPr bwMode="auto">
            <a:xfrm>
              <a:off x="7696200" y="4876800"/>
              <a:ext cx="2133600" cy="1752600"/>
            </a:xfrm>
            <a:prstGeom prst="hexagon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228600" y="2362200"/>
            <a:ext cx="6172200" cy="38862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Labelling</a:t>
            </a:r>
            <a:r>
              <a:rPr lang="en-US" dirty="0" smtClean="0"/>
              <a:t> Problems in Vision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3" name="Group 42"/>
          <p:cNvGrpSpPr/>
          <p:nvPr/>
        </p:nvGrpSpPr>
        <p:grpSpPr>
          <a:xfrm>
            <a:off x="304800" y="1356360"/>
            <a:ext cx="3003438" cy="1005840"/>
            <a:chOff x="990600" y="1676400"/>
            <a:chExt cx="3003438" cy="10058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676400"/>
              <a:ext cx="1387998" cy="10058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8198" y="1676400"/>
              <a:ext cx="1005840" cy="100584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 bwMode="auto">
            <a:xfrm>
              <a:off x="2454798" y="20574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228600" y="2362200"/>
            <a:ext cx="3657600" cy="1005840"/>
            <a:chOff x="838200" y="2895600"/>
            <a:chExt cx="3657600" cy="10058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rcRect b="986"/>
            <a:stretch>
              <a:fillRect/>
            </a:stretch>
          </p:blipFill>
          <p:spPr>
            <a:xfrm>
              <a:off x="838200" y="2895600"/>
              <a:ext cx="1546479" cy="10058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9321" y="2895600"/>
              <a:ext cx="1546479" cy="1005840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 bwMode="auto">
            <a:xfrm>
              <a:off x="2438400" y="32766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" name="Group 44"/>
          <p:cNvGrpSpPr/>
          <p:nvPr/>
        </p:nvGrpSpPr>
        <p:grpSpPr>
          <a:xfrm>
            <a:off x="381000" y="3962400"/>
            <a:ext cx="3244118" cy="1005840"/>
            <a:chOff x="1066800" y="4191000"/>
            <a:chExt cx="3244118" cy="10058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6800" y="4191000"/>
              <a:ext cx="1338127" cy="10058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71800" y="4191000"/>
              <a:ext cx="1339118" cy="1005840"/>
            </a:xfrm>
            <a:prstGeom prst="rect">
              <a:avLst/>
            </a:prstGeom>
          </p:spPr>
        </p:pic>
        <p:sp>
          <p:nvSpPr>
            <p:cNvPr id="22" name="Right Arrow 21"/>
            <p:cNvSpPr/>
            <p:nvPr/>
          </p:nvSpPr>
          <p:spPr bwMode="auto">
            <a:xfrm>
              <a:off x="2438400" y="45720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381000" y="5623560"/>
            <a:ext cx="3172245" cy="1005840"/>
            <a:chOff x="1066800" y="5410200"/>
            <a:chExt cx="3172245" cy="10058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71800" y="5410200"/>
              <a:ext cx="1267245" cy="10058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6800" y="5410200"/>
              <a:ext cx="1275562" cy="1005840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 bwMode="auto">
            <a:xfrm>
              <a:off x="2438400" y="57912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49"/>
          <p:cNvGrpSpPr/>
          <p:nvPr/>
        </p:nvGrpSpPr>
        <p:grpSpPr>
          <a:xfrm>
            <a:off x="4450080" y="1399401"/>
            <a:ext cx="4693920" cy="1267599"/>
            <a:chOff x="4876800" y="1676400"/>
            <a:chExt cx="4693920" cy="1267599"/>
          </a:xfrm>
        </p:grpSpPr>
        <p:sp>
          <p:nvSpPr>
            <p:cNvPr id="27" name="TextBox 26"/>
            <p:cNvSpPr txBox="1"/>
            <p:nvPr/>
          </p:nvSpPr>
          <p:spPr>
            <a:xfrm>
              <a:off x="5029200" y="2667000"/>
              <a:ext cx="9032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Left image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77000" y="2667000"/>
              <a:ext cx="10058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Right image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82000" y="2667000"/>
              <a:ext cx="11253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Disparity map</a:t>
              </a:r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76800" y="1676400"/>
              <a:ext cx="1341120" cy="10058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48400" y="1676400"/>
              <a:ext cx="1341120" cy="100584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29600" y="1676400"/>
              <a:ext cx="1341120" cy="1005840"/>
            </a:xfrm>
            <a:prstGeom prst="rect">
              <a:avLst/>
            </a:prstGeom>
          </p:spPr>
        </p:pic>
        <p:sp>
          <p:nvSpPr>
            <p:cNvPr id="36" name="Right Arrow 35"/>
            <p:cNvSpPr/>
            <p:nvPr/>
          </p:nvSpPr>
          <p:spPr bwMode="auto">
            <a:xfrm>
              <a:off x="7696200" y="20574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46"/>
          <p:cNvGrpSpPr/>
          <p:nvPr/>
        </p:nvGrpSpPr>
        <p:grpSpPr>
          <a:xfrm>
            <a:off x="4876800" y="5486400"/>
            <a:ext cx="3640794" cy="1005840"/>
            <a:chOff x="838200" y="6096000"/>
            <a:chExt cx="3640794" cy="100584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8200" y="6096000"/>
              <a:ext cx="1507194" cy="100584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71800" y="6096000"/>
              <a:ext cx="1507194" cy="1005840"/>
            </a:xfrm>
            <a:prstGeom prst="rect">
              <a:avLst/>
            </a:prstGeom>
          </p:spPr>
        </p:pic>
        <p:sp>
          <p:nvSpPr>
            <p:cNvPr id="37" name="Right Arrow 36"/>
            <p:cNvSpPr/>
            <p:nvPr/>
          </p:nvSpPr>
          <p:spPr bwMode="auto">
            <a:xfrm>
              <a:off x="2438400" y="64008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292465" y="990600"/>
            <a:ext cx="129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Segmentation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690268" y="990600"/>
            <a:ext cx="71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Stereo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27195" y="3657600"/>
            <a:ext cx="1781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Geometric </a:t>
            </a:r>
            <a:r>
              <a:rPr lang="en-US" sz="1400" dirty="0" err="1" smtClean="0"/>
              <a:t>Labelling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166046" y="3276600"/>
            <a:ext cx="1152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Motion Flow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6250728" y="5105400"/>
            <a:ext cx="98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Denoising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977596" y="5257800"/>
            <a:ext cx="2080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Name-Face Association</a:t>
            </a:r>
            <a:endParaRPr lang="en-US" sz="1400" dirty="0"/>
          </a:p>
        </p:txBody>
      </p:sp>
      <p:grpSp>
        <p:nvGrpSpPr>
          <p:cNvPr id="20" name="Group 58"/>
          <p:cNvGrpSpPr/>
          <p:nvPr/>
        </p:nvGrpSpPr>
        <p:grpSpPr>
          <a:xfrm>
            <a:off x="6477000" y="3657600"/>
            <a:ext cx="2009784" cy="1005840"/>
            <a:chOff x="6477000" y="3657600"/>
            <a:chExt cx="2009784" cy="100584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10400" y="3657600"/>
              <a:ext cx="1476384" cy="1005840"/>
            </a:xfrm>
            <a:prstGeom prst="rect">
              <a:avLst/>
            </a:prstGeom>
          </p:spPr>
        </p:pic>
        <p:sp>
          <p:nvSpPr>
            <p:cNvPr id="42" name="Right Arrow 41"/>
            <p:cNvSpPr/>
            <p:nvPr/>
          </p:nvSpPr>
          <p:spPr bwMode="auto">
            <a:xfrm>
              <a:off x="6477000" y="40386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pic>
        <p:nvPicPr>
          <p:cNvPr id="48" name="flowgard.mpg">
            <a:hlinkClick r:id="" action="ppaction://media"/>
          </p:cNvPr>
          <p:cNvPicPr/>
          <p:nvPr>
            <a:videoFile r:link="rId1"/>
          </p:nvPr>
        </p:nvPicPr>
        <p:blipFill>
          <a:blip r:embed="rId17"/>
          <a:stretch>
            <a:fillRect/>
          </a:stretch>
        </p:blipFill>
        <p:spPr>
          <a:xfrm>
            <a:off x="4876800" y="3657600"/>
            <a:ext cx="1472184" cy="100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 Relaxation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LP-relaxation</a:t>
            </a:r>
          </a:p>
          <a:p>
            <a:pPr lvl="1"/>
            <a:r>
              <a:rPr lang="en-US" sz="1600" dirty="0" smtClean="0"/>
              <a:t>[Schlesinger ‘76, </a:t>
            </a:r>
            <a:r>
              <a:rPr lang="en-US" sz="1600" dirty="0" err="1" smtClean="0"/>
              <a:t>Koster</a:t>
            </a:r>
            <a:r>
              <a:rPr lang="en-US" sz="1600" dirty="0" smtClean="0"/>
              <a:t> ’98, </a:t>
            </a:r>
            <a:r>
              <a:rPr lang="en-US" sz="1600" dirty="0" err="1" smtClean="0"/>
              <a:t>Chekuri</a:t>
            </a:r>
            <a:r>
              <a:rPr lang="en-US" sz="1600" dirty="0" smtClean="0"/>
              <a:t> ‘01, Wainwright ’05]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6" name="Group 26"/>
          <p:cNvGrpSpPr/>
          <p:nvPr/>
        </p:nvGrpSpPr>
        <p:grpSpPr>
          <a:xfrm>
            <a:off x="1143000" y="4724400"/>
            <a:ext cx="1889760" cy="1661160"/>
            <a:chOff x="3124200" y="3200400"/>
            <a:chExt cx="1889760" cy="166116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3962400" y="3200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48768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1242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33528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46482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33" name="Straight Connector 32"/>
            <p:cNvCxnSpPr>
              <a:stCxn id="28" idx="3"/>
              <a:endCxn id="30" idx="7"/>
            </p:cNvCxnSpPr>
            <p:nvPr/>
          </p:nvCxnSpPr>
          <p:spPr bwMode="auto">
            <a:xfrm rot="5400000">
              <a:off x="3393673" y="3165073"/>
              <a:ext cx="436414" cy="7412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5"/>
              <a:endCxn id="29" idx="1"/>
            </p:cNvCxnSpPr>
            <p:nvPr/>
          </p:nvCxnSpPr>
          <p:spPr bwMode="auto">
            <a:xfrm rot="16200000" flipH="1">
              <a:off x="4269973" y="3126973"/>
              <a:ext cx="436414" cy="8174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31" idx="0"/>
            </p:cNvCxnSpPr>
            <p:nvPr/>
          </p:nvCxnSpPr>
          <p:spPr bwMode="auto">
            <a:xfrm rot="16200000" flipH="1">
              <a:off x="2880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1" idx="6"/>
            </p:cNvCxnSpPr>
            <p:nvPr/>
          </p:nvCxnSpPr>
          <p:spPr bwMode="auto">
            <a:xfrm rot="10800000">
              <a:off x="3489960" y="4792980"/>
              <a:ext cx="115824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4"/>
              <a:endCxn id="32" idx="0"/>
            </p:cNvCxnSpPr>
            <p:nvPr/>
          </p:nvCxnSpPr>
          <p:spPr bwMode="auto">
            <a:xfrm rot="5400000">
              <a:off x="4404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3" name="Up Arrow 82"/>
          <p:cNvSpPr/>
          <p:nvPr/>
        </p:nvSpPr>
        <p:spPr bwMode="auto">
          <a:xfrm>
            <a:off x="1981200" y="5105400"/>
            <a:ext cx="152400" cy="9144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42090" y="3165975"/>
            <a:ext cx="84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Primal LP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3429000" y="5334000"/>
            <a:ext cx="729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Dual LP</a:t>
            </a:r>
            <a:endParaRPr lang="en-GB" dirty="0"/>
          </a:p>
        </p:txBody>
      </p:sp>
      <p:sp>
        <p:nvSpPr>
          <p:cNvPr id="64" name="Hexagon 63"/>
          <p:cNvSpPr>
            <a:spLocks noChangeAspect="1"/>
          </p:cNvSpPr>
          <p:nvPr/>
        </p:nvSpPr>
        <p:spPr bwMode="auto">
          <a:xfrm>
            <a:off x="1044590" y="2438400"/>
            <a:ext cx="1927210" cy="1645920"/>
          </a:xfrm>
          <a:prstGeom prst="hexagon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2400"/>
          </a:p>
        </p:txBody>
      </p:sp>
      <p:sp>
        <p:nvSpPr>
          <p:cNvPr id="66" name="Oval 65"/>
          <p:cNvSpPr>
            <a:spLocks/>
          </p:cNvSpPr>
          <p:nvPr/>
        </p:nvSpPr>
        <p:spPr bwMode="auto">
          <a:xfrm>
            <a:off x="1386450" y="4010555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2492674" y="3999415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8" name="Oval 67"/>
          <p:cNvSpPr>
            <a:spLocks/>
          </p:cNvSpPr>
          <p:nvPr/>
        </p:nvSpPr>
        <p:spPr bwMode="auto">
          <a:xfrm>
            <a:off x="2514600" y="23622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9" name="Oval 68"/>
          <p:cNvSpPr>
            <a:spLocks/>
          </p:cNvSpPr>
          <p:nvPr/>
        </p:nvSpPr>
        <p:spPr bwMode="auto">
          <a:xfrm>
            <a:off x="1371600" y="23622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990600" y="32004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2895600" y="32004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7" name="Group 168"/>
          <p:cNvGrpSpPr/>
          <p:nvPr/>
        </p:nvGrpSpPr>
        <p:grpSpPr>
          <a:xfrm>
            <a:off x="990600" y="2080840"/>
            <a:ext cx="2041525" cy="2234926"/>
            <a:chOff x="990600" y="2080840"/>
            <a:chExt cx="2041525" cy="2234926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990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2895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1024023" y="37338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1940326" y="4179241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2895600" y="36576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1931088" y="208084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81"/>
            <p:cNvCxnSpPr>
              <a:stCxn id="69" idx="7"/>
              <a:endCxn id="80" idx="2"/>
            </p:cNvCxnSpPr>
            <p:nvPr/>
          </p:nvCxnSpPr>
          <p:spPr bwMode="auto">
            <a:xfrm rot="5400000" flipH="1" flipV="1">
              <a:off x="1593288" y="2044488"/>
              <a:ext cx="233184" cy="4424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8" idx="1"/>
              <a:endCxn id="80" idx="6"/>
            </p:cNvCxnSpPr>
            <p:nvPr/>
          </p:nvCxnSpPr>
          <p:spPr bwMode="auto">
            <a:xfrm rot="16200000" flipV="1">
              <a:off x="2184558" y="2032158"/>
              <a:ext cx="233184" cy="4670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3" idx="1"/>
              <a:endCxn id="68" idx="6"/>
            </p:cNvCxnSpPr>
            <p:nvPr/>
          </p:nvCxnSpPr>
          <p:spPr bwMode="auto">
            <a:xfrm rot="16200000" flipV="1">
              <a:off x="2655571" y="2426971"/>
              <a:ext cx="256213" cy="2638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1" idx="0"/>
              <a:endCxn id="73" idx="4"/>
            </p:cNvCxnSpPr>
            <p:nvPr/>
          </p:nvCxnSpPr>
          <p:spPr bwMode="auto">
            <a:xfrm rot="16200000" flipV="1">
              <a:off x="2765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9" idx="0"/>
              <a:endCxn id="71" idx="4"/>
            </p:cNvCxnSpPr>
            <p:nvPr/>
          </p:nvCxnSpPr>
          <p:spPr bwMode="auto">
            <a:xfrm rot="5400000" flipH="1" flipV="1">
              <a:off x="2804002" y="3497423"/>
              <a:ext cx="320039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9" idx="3"/>
              <a:endCxn id="67" idx="6"/>
            </p:cNvCxnSpPr>
            <p:nvPr/>
          </p:nvCxnSpPr>
          <p:spPr bwMode="auto">
            <a:xfrm rot="5400000">
              <a:off x="2625782" y="3778183"/>
              <a:ext cx="293865" cy="2857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7" idx="3"/>
              <a:endCxn id="77" idx="6"/>
            </p:cNvCxnSpPr>
            <p:nvPr/>
          </p:nvCxnSpPr>
          <p:spPr bwMode="auto">
            <a:xfrm rot="5400000">
              <a:off x="2229299" y="3964041"/>
              <a:ext cx="131015" cy="4359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7" idx="2"/>
              <a:endCxn id="66" idx="5"/>
            </p:cNvCxnSpPr>
            <p:nvPr/>
          </p:nvCxnSpPr>
          <p:spPr bwMode="auto">
            <a:xfrm rot="10800000">
              <a:off x="1503524" y="4127630"/>
              <a:ext cx="436803" cy="1198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6" idx="1"/>
              <a:endCxn id="76" idx="5"/>
            </p:cNvCxnSpPr>
            <p:nvPr/>
          </p:nvCxnSpPr>
          <p:spPr bwMode="auto">
            <a:xfrm rot="16200000" flipV="1">
              <a:off x="1183391" y="3807495"/>
              <a:ext cx="180311" cy="26598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6" idx="0"/>
              <a:endCxn id="70" idx="4"/>
            </p:cNvCxnSpPr>
            <p:nvPr/>
          </p:nvCxnSpPr>
          <p:spPr bwMode="auto">
            <a:xfrm rot="16200000" flipV="1">
              <a:off x="877614" y="3519128"/>
              <a:ext cx="396239" cy="3310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0" idx="0"/>
              <a:endCxn id="72" idx="4"/>
            </p:cNvCxnSpPr>
            <p:nvPr/>
          </p:nvCxnSpPr>
          <p:spPr bwMode="auto">
            <a:xfrm rot="16200000" flipV="1">
              <a:off x="860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2" idx="7"/>
              <a:endCxn id="69" idx="2"/>
            </p:cNvCxnSpPr>
            <p:nvPr/>
          </p:nvCxnSpPr>
          <p:spPr bwMode="auto">
            <a:xfrm rot="5400000" flipH="1" flipV="1">
              <a:off x="1111259" y="2426654"/>
              <a:ext cx="256213" cy="2644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79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Down Arrow 80"/>
          <p:cNvSpPr/>
          <p:nvPr/>
        </p:nvSpPr>
        <p:spPr bwMode="auto">
          <a:xfrm>
            <a:off x="1981200" y="274320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" name="Group 45"/>
          <p:cNvGrpSpPr/>
          <p:nvPr/>
        </p:nvGrpSpPr>
        <p:grpSpPr>
          <a:xfrm>
            <a:off x="4980801" y="3185836"/>
            <a:ext cx="3248799" cy="2331972"/>
            <a:chOff x="4599801" y="2925828"/>
            <a:chExt cx="3248799" cy="2331972"/>
          </a:xfrm>
        </p:grpSpPr>
        <p:cxnSp>
          <p:nvCxnSpPr>
            <p:cNvPr id="171" name="Straight Arrow Connector 170"/>
            <p:cNvCxnSpPr/>
            <p:nvPr/>
          </p:nvCxnSpPr>
          <p:spPr bwMode="auto">
            <a:xfrm rot="5400000" flipH="1" flipV="1">
              <a:off x="3886200" y="4037806"/>
              <a:ext cx="2133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 bwMode="auto">
            <a:xfrm>
              <a:off x="4800600" y="4953000"/>
              <a:ext cx="3048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6715199" y="4980801"/>
              <a:ext cx="10572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Computation</a:t>
              </a:r>
              <a:endParaRPr lang="en-GB" dirty="0"/>
            </a:p>
          </p:txBody>
        </p:sp>
        <p:sp>
          <p:nvSpPr>
            <p:cNvPr id="174" name="TextBox 173"/>
            <p:cNvSpPr txBox="1"/>
            <p:nvPr/>
          </p:nvSpPr>
          <p:spPr>
            <a:xfrm rot="16200000">
              <a:off x="4325229" y="3200400"/>
              <a:ext cx="826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Objective</a:t>
              </a:r>
              <a:endParaRPr lang="en-GB" dirty="0"/>
            </a:p>
          </p:txBody>
        </p:sp>
      </p:grpSp>
      <p:sp>
        <p:nvSpPr>
          <p:cNvPr id="177" name="Freeform 176"/>
          <p:cNvSpPr/>
          <p:nvPr/>
        </p:nvSpPr>
        <p:spPr bwMode="auto">
          <a:xfrm>
            <a:off x="5633740" y="4367846"/>
            <a:ext cx="2595860" cy="1225389"/>
          </a:xfrm>
          <a:custGeom>
            <a:avLst/>
            <a:gdLst>
              <a:gd name="connsiteX0" fmla="*/ 0 w 2595860"/>
              <a:gd name="connsiteY0" fmla="*/ 1225389 h 1225389"/>
              <a:gd name="connsiteX1" fmla="*/ 479064 w 2595860"/>
              <a:gd name="connsiteY1" fmla="*/ 278497 h 1225389"/>
              <a:gd name="connsiteX2" fmla="*/ 2595860 w 2595860"/>
              <a:gd name="connsiteY2" fmla="*/ 0 h 122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860" h="1225389">
                <a:moveTo>
                  <a:pt x="0" y="1225389"/>
                </a:moveTo>
                <a:cubicBezTo>
                  <a:pt x="23210" y="854058"/>
                  <a:pt x="46421" y="482728"/>
                  <a:pt x="479064" y="278497"/>
                </a:cubicBezTo>
                <a:cubicBezTo>
                  <a:pt x="911707" y="74266"/>
                  <a:pt x="2595860" y="0"/>
                  <a:pt x="2595860" y="0"/>
                </a:cubicBez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8" name="Freeform 177"/>
          <p:cNvSpPr/>
          <p:nvPr/>
        </p:nvSpPr>
        <p:spPr bwMode="auto">
          <a:xfrm>
            <a:off x="5600317" y="2819400"/>
            <a:ext cx="2618142" cy="1537306"/>
          </a:xfrm>
          <a:custGeom>
            <a:avLst/>
            <a:gdLst>
              <a:gd name="connsiteX0" fmla="*/ 0 w 2618142"/>
              <a:gd name="connsiteY0" fmla="*/ 0 h 1537306"/>
              <a:gd name="connsiteX1" fmla="*/ 144833 w 2618142"/>
              <a:gd name="connsiteY1" fmla="*/ 556995 h 1537306"/>
              <a:gd name="connsiteX2" fmla="*/ 523628 w 2618142"/>
              <a:gd name="connsiteY2" fmla="*/ 545855 h 1537306"/>
              <a:gd name="connsiteX3" fmla="*/ 545910 w 2618142"/>
              <a:gd name="connsiteY3" fmla="*/ 779793 h 1537306"/>
              <a:gd name="connsiteX4" fmla="*/ 802154 w 2618142"/>
              <a:gd name="connsiteY4" fmla="*/ 779793 h 1537306"/>
              <a:gd name="connsiteX5" fmla="*/ 802154 w 2618142"/>
              <a:gd name="connsiteY5" fmla="*/ 880052 h 1537306"/>
              <a:gd name="connsiteX6" fmla="*/ 924705 w 2618142"/>
              <a:gd name="connsiteY6" fmla="*/ 880052 h 1537306"/>
              <a:gd name="connsiteX7" fmla="*/ 935846 w 2618142"/>
              <a:gd name="connsiteY7" fmla="*/ 1024871 h 1537306"/>
              <a:gd name="connsiteX8" fmla="*/ 1158667 w 2618142"/>
              <a:gd name="connsiteY8" fmla="*/ 1024871 h 1537306"/>
              <a:gd name="connsiteX9" fmla="*/ 1180949 w 2618142"/>
              <a:gd name="connsiteY9" fmla="*/ 1203109 h 1537306"/>
              <a:gd name="connsiteX10" fmla="*/ 1314641 w 2618142"/>
              <a:gd name="connsiteY10" fmla="*/ 1203109 h 1537306"/>
              <a:gd name="connsiteX11" fmla="*/ 1537462 w 2618142"/>
              <a:gd name="connsiteY11" fmla="*/ 1191969 h 1537306"/>
              <a:gd name="connsiteX12" fmla="*/ 1537462 w 2618142"/>
              <a:gd name="connsiteY12" fmla="*/ 1281088 h 1537306"/>
              <a:gd name="connsiteX13" fmla="*/ 1648872 w 2618142"/>
              <a:gd name="connsiteY13" fmla="*/ 1303368 h 1537306"/>
              <a:gd name="connsiteX14" fmla="*/ 1648872 w 2618142"/>
              <a:gd name="connsiteY14" fmla="*/ 1425907 h 1537306"/>
              <a:gd name="connsiteX15" fmla="*/ 1771423 w 2618142"/>
              <a:gd name="connsiteY15" fmla="*/ 1437047 h 1537306"/>
              <a:gd name="connsiteX16" fmla="*/ 2016526 w 2618142"/>
              <a:gd name="connsiteY16" fmla="*/ 1437047 h 1537306"/>
              <a:gd name="connsiteX17" fmla="*/ 2127936 w 2618142"/>
              <a:gd name="connsiteY17" fmla="*/ 1492746 h 1537306"/>
              <a:gd name="connsiteX18" fmla="*/ 2384180 w 2618142"/>
              <a:gd name="connsiteY18" fmla="*/ 1481606 h 1537306"/>
              <a:gd name="connsiteX19" fmla="*/ 2384180 w 2618142"/>
              <a:gd name="connsiteY19" fmla="*/ 1481606 h 1537306"/>
              <a:gd name="connsiteX20" fmla="*/ 2618142 w 2618142"/>
              <a:gd name="connsiteY20" fmla="*/ 1537306 h 15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18142" h="1537306">
                <a:moveTo>
                  <a:pt x="0" y="0"/>
                </a:moveTo>
                <a:lnTo>
                  <a:pt x="144833" y="556995"/>
                </a:lnTo>
                <a:lnTo>
                  <a:pt x="523628" y="545855"/>
                </a:lnTo>
                <a:lnTo>
                  <a:pt x="545910" y="779793"/>
                </a:lnTo>
                <a:lnTo>
                  <a:pt x="802154" y="779793"/>
                </a:lnTo>
                <a:lnTo>
                  <a:pt x="802154" y="880052"/>
                </a:lnTo>
                <a:lnTo>
                  <a:pt x="924705" y="880052"/>
                </a:lnTo>
                <a:lnTo>
                  <a:pt x="935846" y="1024871"/>
                </a:lnTo>
                <a:lnTo>
                  <a:pt x="1158667" y="1024871"/>
                </a:lnTo>
                <a:lnTo>
                  <a:pt x="1180949" y="1203109"/>
                </a:lnTo>
                <a:lnTo>
                  <a:pt x="1314641" y="1203109"/>
                </a:lnTo>
                <a:lnTo>
                  <a:pt x="1537462" y="1191969"/>
                </a:lnTo>
                <a:lnTo>
                  <a:pt x="1537462" y="1281088"/>
                </a:lnTo>
                <a:lnTo>
                  <a:pt x="1648872" y="1303368"/>
                </a:lnTo>
                <a:lnTo>
                  <a:pt x="1648872" y="1425907"/>
                </a:lnTo>
                <a:lnTo>
                  <a:pt x="1771423" y="1437047"/>
                </a:lnTo>
                <a:lnTo>
                  <a:pt x="2016526" y="1437047"/>
                </a:lnTo>
                <a:lnTo>
                  <a:pt x="2127936" y="1492746"/>
                </a:lnTo>
                <a:lnTo>
                  <a:pt x="2384180" y="1481606"/>
                </a:lnTo>
                <a:lnTo>
                  <a:pt x="2384180" y="1481606"/>
                </a:lnTo>
                <a:lnTo>
                  <a:pt x="2618142" y="153730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 Relaxation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LP-relaxation</a:t>
            </a:r>
          </a:p>
          <a:p>
            <a:pPr lvl="1"/>
            <a:r>
              <a:rPr lang="en-US" sz="1600" dirty="0" smtClean="0"/>
              <a:t>[Schlesinger ‘76, </a:t>
            </a:r>
            <a:r>
              <a:rPr lang="en-US" sz="1600" dirty="0" err="1" smtClean="0"/>
              <a:t>Koster</a:t>
            </a:r>
            <a:r>
              <a:rPr lang="en-US" sz="1600" dirty="0" smtClean="0"/>
              <a:t> ’98, </a:t>
            </a:r>
            <a:r>
              <a:rPr lang="en-US" sz="1600" dirty="0" err="1" smtClean="0"/>
              <a:t>Chekuri</a:t>
            </a:r>
            <a:r>
              <a:rPr lang="en-US" sz="1600" dirty="0" smtClean="0"/>
              <a:t> ‘01, Wainwright ’05]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6" name="Group 26"/>
          <p:cNvGrpSpPr/>
          <p:nvPr/>
        </p:nvGrpSpPr>
        <p:grpSpPr>
          <a:xfrm>
            <a:off x="1143000" y="4724400"/>
            <a:ext cx="1889760" cy="1661160"/>
            <a:chOff x="3124200" y="3200400"/>
            <a:chExt cx="1889760" cy="166116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3962400" y="3200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48768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1242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33528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46482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33" name="Straight Connector 32"/>
            <p:cNvCxnSpPr>
              <a:stCxn id="28" idx="3"/>
              <a:endCxn id="30" idx="7"/>
            </p:cNvCxnSpPr>
            <p:nvPr/>
          </p:nvCxnSpPr>
          <p:spPr bwMode="auto">
            <a:xfrm rot="5400000">
              <a:off x="3393673" y="3165073"/>
              <a:ext cx="436414" cy="7412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5"/>
              <a:endCxn id="29" idx="1"/>
            </p:cNvCxnSpPr>
            <p:nvPr/>
          </p:nvCxnSpPr>
          <p:spPr bwMode="auto">
            <a:xfrm rot="16200000" flipH="1">
              <a:off x="4269973" y="3126973"/>
              <a:ext cx="436414" cy="8174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31" idx="0"/>
            </p:cNvCxnSpPr>
            <p:nvPr/>
          </p:nvCxnSpPr>
          <p:spPr bwMode="auto">
            <a:xfrm rot="16200000" flipH="1">
              <a:off x="2880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1" idx="6"/>
            </p:cNvCxnSpPr>
            <p:nvPr/>
          </p:nvCxnSpPr>
          <p:spPr bwMode="auto">
            <a:xfrm rot="10800000">
              <a:off x="3489960" y="4792980"/>
              <a:ext cx="115824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4"/>
              <a:endCxn id="32" idx="0"/>
            </p:cNvCxnSpPr>
            <p:nvPr/>
          </p:nvCxnSpPr>
          <p:spPr bwMode="auto">
            <a:xfrm rot="5400000">
              <a:off x="4404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3" name="Up Arrow 82"/>
          <p:cNvSpPr/>
          <p:nvPr/>
        </p:nvSpPr>
        <p:spPr bwMode="auto">
          <a:xfrm>
            <a:off x="1981200" y="5105400"/>
            <a:ext cx="152400" cy="9144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42090" y="3165975"/>
            <a:ext cx="84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Primal LP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3429000" y="5334000"/>
            <a:ext cx="729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Dual LP</a:t>
            </a:r>
            <a:endParaRPr lang="en-GB" dirty="0"/>
          </a:p>
        </p:txBody>
      </p:sp>
      <p:sp>
        <p:nvSpPr>
          <p:cNvPr id="64" name="Hexagon 63"/>
          <p:cNvSpPr>
            <a:spLocks noChangeAspect="1"/>
          </p:cNvSpPr>
          <p:nvPr/>
        </p:nvSpPr>
        <p:spPr bwMode="auto">
          <a:xfrm>
            <a:off x="1044590" y="2438400"/>
            <a:ext cx="1927210" cy="1645920"/>
          </a:xfrm>
          <a:prstGeom prst="hexagon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2400"/>
          </a:p>
        </p:txBody>
      </p:sp>
      <p:sp>
        <p:nvSpPr>
          <p:cNvPr id="66" name="Oval 65"/>
          <p:cNvSpPr>
            <a:spLocks/>
          </p:cNvSpPr>
          <p:nvPr/>
        </p:nvSpPr>
        <p:spPr bwMode="auto">
          <a:xfrm>
            <a:off x="1386450" y="4010555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2492674" y="3999415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8" name="Oval 67"/>
          <p:cNvSpPr>
            <a:spLocks/>
          </p:cNvSpPr>
          <p:nvPr/>
        </p:nvSpPr>
        <p:spPr bwMode="auto">
          <a:xfrm>
            <a:off x="2514600" y="23622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9" name="Oval 68"/>
          <p:cNvSpPr>
            <a:spLocks/>
          </p:cNvSpPr>
          <p:nvPr/>
        </p:nvSpPr>
        <p:spPr bwMode="auto">
          <a:xfrm>
            <a:off x="1371600" y="23622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990600" y="32004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2895600" y="32004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7" name="Group 168"/>
          <p:cNvGrpSpPr/>
          <p:nvPr/>
        </p:nvGrpSpPr>
        <p:grpSpPr>
          <a:xfrm>
            <a:off x="990600" y="2080840"/>
            <a:ext cx="2041525" cy="2234926"/>
            <a:chOff x="990600" y="2080840"/>
            <a:chExt cx="2041525" cy="2234926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990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2895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1024023" y="37338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1940326" y="4179241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2895600" y="36576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1931088" y="208084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81"/>
            <p:cNvCxnSpPr>
              <a:stCxn id="69" idx="7"/>
              <a:endCxn id="80" idx="2"/>
            </p:cNvCxnSpPr>
            <p:nvPr/>
          </p:nvCxnSpPr>
          <p:spPr bwMode="auto">
            <a:xfrm rot="5400000" flipH="1" flipV="1">
              <a:off x="1593288" y="2044488"/>
              <a:ext cx="233184" cy="4424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8" idx="1"/>
              <a:endCxn id="80" idx="6"/>
            </p:cNvCxnSpPr>
            <p:nvPr/>
          </p:nvCxnSpPr>
          <p:spPr bwMode="auto">
            <a:xfrm rot="16200000" flipV="1">
              <a:off x="2184558" y="2032158"/>
              <a:ext cx="233184" cy="4670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3" idx="1"/>
              <a:endCxn id="68" idx="6"/>
            </p:cNvCxnSpPr>
            <p:nvPr/>
          </p:nvCxnSpPr>
          <p:spPr bwMode="auto">
            <a:xfrm rot="16200000" flipV="1">
              <a:off x="2655571" y="2426971"/>
              <a:ext cx="256213" cy="2638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1" idx="0"/>
              <a:endCxn id="73" idx="4"/>
            </p:cNvCxnSpPr>
            <p:nvPr/>
          </p:nvCxnSpPr>
          <p:spPr bwMode="auto">
            <a:xfrm rot="16200000" flipV="1">
              <a:off x="2765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9" idx="0"/>
              <a:endCxn id="71" idx="4"/>
            </p:cNvCxnSpPr>
            <p:nvPr/>
          </p:nvCxnSpPr>
          <p:spPr bwMode="auto">
            <a:xfrm rot="5400000" flipH="1" flipV="1">
              <a:off x="2804002" y="3497423"/>
              <a:ext cx="320039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9" idx="3"/>
              <a:endCxn id="67" idx="6"/>
            </p:cNvCxnSpPr>
            <p:nvPr/>
          </p:nvCxnSpPr>
          <p:spPr bwMode="auto">
            <a:xfrm rot="5400000">
              <a:off x="2625782" y="3778183"/>
              <a:ext cx="293865" cy="2857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7" idx="3"/>
              <a:endCxn id="77" idx="6"/>
            </p:cNvCxnSpPr>
            <p:nvPr/>
          </p:nvCxnSpPr>
          <p:spPr bwMode="auto">
            <a:xfrm rot="5400000">
              <a:off x="2229299" y="3964041"/>
              <a:ext cx="131015" cy="4359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7" idx="2"/>
              <a:endCxn id="66" idx="5"/>
            </p:cNvCxnSpPr>
            <p:nvPr/>
          </p:nvCxnSpPr>
          <p:spPr bwMode="auto">
            <a:xfrm rot="10800000">
              <a:off x="1503524" y="4127630"/>
              <a:ext cx="436803" cy="1198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6" idx="1"/>
              <a:endCxn id="76" idx="5"/>
            </p:cNvCxnSpPr>
            <p:nvPr/>
          </p:nvCxnSpPr>
          <p:spPr bwMode="auto">
            <a:xfrm rot="16200000" flipV="1">
              <a:off x="1183391" y="3807495"/>
              <a:ext cx="180311" cy="26598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6" idx="0"/>
              <a:endCxn id="70" idx="4"/>
            </p:cNvCxnSpPr>
            <p:nvPr/>
          </p:nvCxnSpPr>
          <p:spPr bwMode="auto">
            <a:xfrm rot="16200000" flipV="1">
              <a:off x="877614" y="3519128"/>
              <a:ext cx="396239" cy="3310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0" idx="0"/>
              <a:endCxn id="72" idx="4"/>
            </p:cNvCxnSpPr>
            <p:nvPr/>
          </p:nvCxnSpPr>
          <p:spPr bwMode="auto">
            <a:xfrm rot="16200000" flipV="1">
              <a:off x="860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2" idx="7"/>
              <a:endCxn id="69" idx="2"/>
            </p:cNvCxnSpPr>
            <p:nvPr/>
          </p:nvCxnSpPr>
          <p:spPr bwMode="auto">
            <a:xfrm rot="5400000" flipH="1" flipV="1">
              <a:off x="1111259" y="2426654"/>
              <a:ext cx="256213" cy="2644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79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Down Arrow 80"/>
          <p:cNvSpPr/>
          <p:nvPr/>
        </p:nvSpPr>
        <p:spPr bwMode="auto">
          <a:xfrm>
            <a:off x="1981200" y="274320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" name="Group 45"/>
          <p:cNvGrpSpPr/>
          <p:nvPr/>
        </p:nvGrpSpPr>
        <p:grpSpPr>
          <a:xfrm>
            <a:off x="4980801" y="3185836"/>
            <a:ext cx="3248799" cy="2331972"/>
            <a:chOff x="4599801" y="2925828"/>
            <a:chExt cx="3248799" cy="2331972"/>
          </a:xfrm>
        </p:grpSpPr>
        <p:cxnSp>
          <p:nvCxnSpPr>
            <p:cNvPr id="171" name="Straight Arrow Connector 170"/>
            <p:cNvCxnSpPr/>
            <p:nvPr/>
          </p:nvCxnSpPr>
          <p:spPr bwMode="auto">
            <a:xfrm rot="5400000" flipH="1" flipV="1">
              <a:off x="3886200" y="4037806"/>
              <a:ext cx="2133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 bwMode="auto">
            <a:xfrm>
              <a:off x="4800600" y="4953000"/>
              <a:ext cx="3048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6715199" y="4980801"/>
              <a:ext cx="10572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Computation</a:t>
              </a:r>
              <a:endParaRPr lang="en-GB" dirty="0"/>
            </a:p>
          </p:txBody>
        </p:sp>
        <p:sp>
          <p:nvSpPr>
            <p:cNvPr id="174" name="TextBox 173"/>
            <p:cNvSpPr txBox="1"/>
            <p:nvPr/>
          </p:nvSpPr>
          <p:spPr>
            <a:xfrm rot="16200000">
              <a:off x="4325229" y="3200400"/>
              <a:ext cx="826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Objective</a:t>
              </a:r>
              <a:endParaRPr lang="en-GB" dirty="0"/>
            </a:p>
          </p:txBody>
        </p:sp>
      </p:grpSp>
      <p:sp>
        <p:nvSpPr>
          <p:cNvPr id="175" name="Freeform 174"/>
          <p:cNvSpPr/>
          <p:nvPr/>
        </p:nvSpPr>
        <p:spPr bwMode="auto">
          <a:xfrm>
            <a:off x="5656541" y="4519200"/>
            <a:ext cx="2485800" cy="986046"/>
          </a:xfrm>
          <a:custGeom>
            <a:avLst/>
            <a:gdLst>
              <a:gd name="connsiteX0" fmla="*/ 0 w 2485800"/>
              <a:gd name="connsiteY0" fmla="*/ 986046 h 986046"/>
              <a:gd name="connsiteX1" fmla="*/ 434201 w 2485800"/>
              <a:gd name="connsiteY1" fmla="*/ 161024 h 986046"/>
              <a:gd name="connsiteX2" fmla="*/ 2485800 w 2485800"/>
              <a:gd name="connsiteY2" fmla="*/ 19902 h 9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800" h="986046">
                <a:moveTo>
                  <a:pt x="0" y="986046"/>
                </a:moveTo>
                <a:cubicBezTo>
                  <a:pt x="9950" y="654047"/>
                  <a:pt x="19901" y="322048"/>
                  <a:pt x="434201" y="161024"/>
                </a:cubicBezTo>
                <a:cubicBezTo>
                  <a:pt x="848501" y="0"/>
                  <a:pt x="2485800" y="19902"/>
                  <a:pt x="2485800" y="19902"/>
                </a:cubicBez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6" name="Freeform 175"/>
          <p:cNvSpPr/>
          <p:nvPr/>
        </p:nvSpPr>
        <p:spPr bwMode="auto">
          <a:xfrm>
            <a:off x="5558846" y="2819400"/>
            <a:ext cx="2583495" cy="1487212"/>
          </a:xfrm>
          <a:custGeom>
            <a:avLst/>
            <a:gdLst>
              <a:gd name="connsiteX0" fmla="*/ 0 w 2583495"/>
              <a:gd name="connsiteY0" fmla="*/ 0 h 1487212"/>
              <a:gd name="connsiteX1" fmla="*/ 162825 w 2583495"/>
              <a:gd name="connsiteY1" fmla="*/ 542778 h 1487212"/>
              <a:gd name="connsiteX2" fmla="*/ 521041 w 2583495"/>
              <a:gd name="connsiteY2" fmla="*/ 531922 h 1487212"/>
              <a:gd name="connsiteX3" fmla="*/ 564461 w 2583495"/>
              <a:gd name="connsiteY3" fmla="*/ 749034 h 1487212"/>
              <a:gd name="connsiteX4" fmla="*/ 792417 w 2583495"/>
              <a:gd name="connsiteY4" fmla="*/ 770745 h 1487212"/>
              <a:gd name="connsiteX5" fmla="*/ 814127 w 2583495"/>
              <a:gd name="connsiteY5" fmla="*/ 868445 h 1487212"/>
              <a:gd name="connsiteX6" fmla="*/ 933532 w 2583495"/>
              <a:gd name="connsiteY6" fmla="*/ 868445 h 1487212"/>
              <a:gd name="connsiteX7" fmla="*/ 955242 w 2583495"/>
              <a:gd name="connsiteY7" fmla="*/ 998712 h 1487212"/>
              <a:gd name="connsiteX8" fmla="*/ 1161487 w 2583495"/>
              <a:gd name="connsiteY8" fmla="*/ 998712 h 1487212"/>
              <a:gd name="connsiteX9" fmla="*/ 1194053 w 2583495"/>
              <a:gd name="connsiteY9" fmla="*/ 1183256 h 1487212"/>
              <a:gd name="connsiteX10" fmla="*/ 1541413 w 2583495"/>
              <a:gd name="connsiteY10" fmla="*/ 1183256 h 1487212"/>
              <a:gd name="connsiteX11" fmla="*/ 1563123 w 2583495"/>
              <a:gd name="connsiteY11" fmla="*/ 1259245 h 1487212"/>
              <a:gd name="connsiteX12" fmla="*/ 1660818 w 2583495"/>
              <a:gd name="connsiteY12" fmla="*/ 1291812 h 1487212"/>
              <a:gd name="connsiteX13" fmla="*/ 1660818 w 2583495"/>
              <a:gd name="connsiteY13" fmla="*/ 1400367 h 1487212"/>
              <a:gd name="connsiteX14" fmla="*/ 2040744 w 2583495"/>
              <a:gd name="connsiteY14" fmla="*/ 1411223 h 1487212"/>
              <a:gd name="connsiteX15" fmla="*/ 2116729 w 2583495"/>
              <a:gd name="connsiteY15" fmla="*/ 1487212 h 1487212"/>
              <a:gd name="connsiteX16" fmla="*/ 2583495 w 2583495"/>
              <a:gd name="connsiteY16" fmla="*/ 1476356 h 14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3495" h="1487212">
                <a:moveTo>
                  <a:pt x="0" y="0"/>
                </a:moveTo>
                <a:lnTo>
                  <a:pt x="162825" y="542778"/>
                </a:lnTo>
                <a:lnTo>
                  <a:pt x="521041" y="531922"/>
                </a:lnTo>
                <a:lnTo>
                  <a:pt x="564461" y="749034"/>
                </a:lnTo>
                <a:lnTo>
                  <a:pt x="792417" y="770745"/>
                </a:lnTo>
                <a:lnTo>
                  <a:pt x="814127" y="868445"/>
                </a:lnTo>
                <a:lnTo>
                  <a:pt x="933532" y="868445"/>
                </a:lnTo>
                <a:lnTo>
                  <a:pt x="955242" y="998712"/>
                </a:lnTo>
                <a:lnTo>
                  <a:pt x="1161487" y="998712"/>
                </a:lnTo>
                <a:lnTo>
                  <a:pt x="1194053" y="1183256"/>
                </a:lnTo>
                <a:lnTo>
                  <a:pt x="1541413" y="1183256"/>
                </a:lnTo>
                <a:lnTo>
                  <a:pt x="1563123" y="1259245"/>
                </a:lnTo>
                <a:lnTo>
                  <a:pt x="1660818" y="1291812"/>
                </a:lnTo>
                <a:lnTo>
                  <a:pt x="1660818" y="1400367"/>
                </a:lnTo>
                <a:lnTo>
                  <a:pt x="2040744" y="1411223"/>
                </a:lnTo>
                <a:lnTo>
                  <a:pt x="2116729" y="1487212"/>
                </a:lnTo>
                <a:lnTo>
                  <a:pt x="2583495" y="147635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LPs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39994" y="2971800"/>
            <a:ext cx="825500" cy="2540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75294" y="2971800"/>
            <a:ext cx="825500" cy="254000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 bwMode="auto">
          <a:xfrm>
            <a:off x="1789094" y="2209800"/>
            <a:ext cx="5486399" cy="4572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rot="5400000">
            <a:off x="2198783" y="2543289"/>
            <a:ext cx="685800" cy="188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rot="5400000">
            <a:off x="4865783" y="2543289"/>
            <a:ext cx="685800" cy="188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35590" y="2633246"/>
            <a:ext cx="2005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Edge-Consistent LP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4940836" y="2667000"/>
            <a:ext cx="2727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Triplet-Clique Consistent LP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029990" y="1905000"/>
            <a:ext cx="348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Increasingly Complex Sub-problems</a:t>
            </a:r>
            <a:endParaRPr lang="en-US" sz="1600" dirty="0"/>
          </a:p>
        </p:txBody>
      </p:sp>
      <p:grpSp>
        <p:nvGrpSpPr>
          <p:cNvPr id="3" name="Group 40"/>
          <p:cNvGrpSpPr/>
          <p:nvPr/>
        </p:nvGrpSpPr>
        <p:grpSpPr>
          <a:xfrm>
            <a:off x="3617894" y="4267200"/>
            <a:ext cx="1600200" cy="1371600"/>
            <a:chOff x="3505200" y="4800600"/>
            <a:chExt cx="1600200" cy="1371600"/>
          </a:xfrm>
        </p:grpSpPr>
        <p:sp>
          <p:nvSpPr>
            <p:cNvPr id="57" name="Heptagon 56"/>
            <p:cNvSpPr/>
            <p:nvPr/>
          </p:nvSpPr>
          <p:spPr bwMode="auto">
            <a:xfrm>
              <a:off x="3505200" y="4800600"/>
              <a:ext cx="1600200" cy="1371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58" name="Picture 5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962400" y="5334000"/>
              <a:ext cx="635000" cy="254000"/>
            </a:xfrm>
            <a:prstGeom prst="rect">
              <a:avLst/>
            </a:prstGeom>
          </p:spPr>
        </p:pic>
      </p:grpSp>
      <p:grpSp>
        <p:nvGrpSpPr>
          <p:cNvPr id="6" name="Group 70"/>
          <p:cNvGrpSpPr/>
          <p:nvPr/>
        </p:nvGrpSpPr>
        <p:grpSpPr>
          <a:xfrm>
            <a:off x="2474894" y="2987842"/>
            <a:ext cx="3276600" cy="3031958"/>
            <a:chOff x="1447800" y="3368842"/>
            <a:chExt cx="3276600" cy="3031958"/>
          </a:xfrm>
        </p:grpSpPr>
        <p:sp>
          <p:nvSpPr>
            <p:cNvPr id="60" name="Regular Pentagon 59"/>
            <p:cNvSpPr/>
            <p:nvPr/>
          </p:nvSpPr>
          <p:spPr bwMode="auto">
            <a:xfrm>
              <a:off x="2057400" y="3886200"/>
              <a:ext cx="2667000" cy="2514600"/>
            </a:xfrm>
            <a:prstGeom prst="pentagon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61" name="Picture 6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447800" y="4495800"/>
              <a:ext cx="520700" cy="254000"/>
            </a:xfrm>
            <a:prstGeom prst="rect">
              <a:avLst/>
            </a:prstGeom>
          </p:spPr>
        </p:pic>
        <p:sp>
          <p:nvSpPr>
            <p:cNvPr id="69" name="Freeform 68"/>
            <p:cNvSpPr/>
            <p:nvPr/>
          </p:nvSpPr>
          <p:spPr bwMode="auto">
            <a:xfrm>
              <a:off x="1537368" y="3368842"/>
              <a:ext cx="721895" cy="1270000"/>
            </a:xfrm>
            <a:custGeom>
              <a:avLst/>
              <a:gdLst>
                <a:gd name="connsiteX0" fmla="*/ 0 w 721895"/>
                <a:gd name="connsiteY0" fmla="*/ 0 h 1270000"/>
                <a:gd name="connsiteX1" fmla="*/ 160421 w 721895"/>
                <a:gd name="connsiteY1" fmla="*/ 802105 h 1270000"/>
                <a:gd name="connsiteX2" fmla="*/ 721895 w 721895"/>
                <a:gd name="connsiteY2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895" h="1270000">
                  <a:moveTo>
                    <a:pt x="0" y="0"/>
                  </a:moveTo>
                  <a:cubicBezTo>
                    <a:pt x="20052" y="295219"/>
                    <a:pt x="40105" y="590438"/>
                    <a:pt x="160421" y="802105"/>
                  </a:cubicBezTo>
                  <a:cubicBezTo>
                    <a:pt x="280737" y="1013772"/>
                    <a:pt x="721895" y="1270000"/>
                    <a:pt x="721895" y="127000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" name="Group 71"/>
          <p:cNvGrpSpPr/>
          <p:nvPr/>
        </p:nvGrpSpPr>
        <p:grpSpPr>
          <a:xfrm>
            <a:off x="3389294" y="2934368"/>
            <a:ext cx="2133600" cy="2856832"/>
            <a:chOff x="2362200" y="3315368"/>
            <a:chExt cx="2133600" cy="2856832"/>
          </a:xfrm>
        </p:grpSpPr>
        <p:sp>
          <p:nvSpPr>
            <p:cNvPr id="64" name="Hexagon 63"/>
            <p:cNvSpPr/>
            <p:nvPr/>
          </p:nvSpPr>
          <p:spPr bwMode="auto">
            <a:xfrm>
              <a:off x="2362200" y="4419600"/>
              <a:ext cx="2133600" cy="1752600"/>
            </a:xfrm>
            <a:prstGeom prst="hexagon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3876842" y="3315368"/>
              <a:ext cx="331983" cy="1082843"/>
            </a:xfrm>
            <a:custGeom>
              <a:avLst/>
              <a:gdLst>
                <a:gd name="connsiteX0" fmla="*/ 307474 w 331983"/>
                <a:gd name="connsiteY0" fmla="*/ 0 h 1082843"/>
                <a:gd name="connsiteX1" fmla="*/ 280737 w 331983"/>
                <a:gd name="connsiteY1" fmla="*/ 735264 h 1082843"/>
                <a:gd name="connsiteX2" fmla="*/ 0 w 331983"/>
                <a:gd name="connsiteY2" fmla="*/ 1082843 h 108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983" h="1082843">
                  <a:moveTo>
                    <a:pt x="307474" y="0"/>
                  </a:moveTo>
                  <a:cubicBezTo>
                    <a:pt x="319728" y="277395"/>
                    <a:pt x="331983" y="554790"/>
                    <a:pt x="280737" y="735264"/>
                  </a:cubicBezTo>
                  <a:cubicBezTo>
                    <a:pt x="229491" y="915738"/>
                    <a:pt x="114745" y="999290"/>
                    <a:pt x="0" y="1082843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20700" y="3886200"/>
            <a:ext cx="2932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LPDG to the rescue!</a:t>
            </a:r>
          </a:p>
          <a:p>
            <a:pPr algn="l"/>
            <a:r>
              <a:rPr lang="en-US" sz="1600" dirty="0" smtClean="0"/>
              <a:t>-- Score Clusters / Constraints</a:t>
            </a:r>
            <a:br>
              <a:rPr lang="en-US" sz="1600" dirty="0" smtClean="0"/>
            </a:br>
            <a:r>
              <a:rPr lang="en-US" sz="1600" dirty="0" smtClean="0"/>
              <a:t>-- Add high scoring ones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11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 descr="paper3x3_lb_vs_tim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524000"/>
            <a:ext cx="3313038" cy="2616200"/>
          </a:xfrm>
          <a:prstGeom prst="rect">
            <a:avLst/>
          </a:prstGeom>
        </p:spPr>
      </p:pic>
      <p:pic>
        <p:nvPicPr>
          <p:cNvPr id="9" name="Picture 8" descr="paper3x3_pdg_vs_tim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24400" y="1447800"/>
            <a:ext cx="3428999" cy="2707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600682"/>
            <a:ext cx="8915400" cy="125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Focused Inference vs. Energy-Agnostic Inference</a:t>
            </a:r>
          </a:p>
          <a:p>
            <a:endParaRPr lang="en-GB" dirty="0" smtClean="0"/>
          </a:p>
          <a:p>
            <a:r>
              <a:rPr lang="en-GB" dirty="0" smtClean="0"/>
              <a:t>Exploiting structure of the problem</a:t>
            </a:r>
          </a:p>
          <a:p>
            <a:endParaRPr lang="en-GB" dirty="0" smtClean="0"/>
          </a:p>
          <a:p>
            <a:r>
              <a:rPr lang="en-GB" dirty="0" smtClean="0"/>
              <a:t>First wave of success</a:t>
            </a:r>
          </a:p>
          <a:p>
            <a:pPr lvl="1"/>
            <a:r>
              <a:rPr lang="en-GB" dirty="0" err="1" smtClean="0"/>
              <a:t>Submodularity</a:t>
            </a:r>
            <a:endParaRPr lang="en-GB" dirty="0" smtClean="0"/>
          </a:p>
          <a:p>
            <a:pPr lvl="1"/>
            <a:r>
              <a:rPr lang="en-GB" dirty="0" smtClean="0"/>
              <a:t>Distance Transforms</a:t>
            </a:r>
          </a:p>
          <a:p>
            <a:pPr lvl="1"/>
            <a:r>
              <a:rPr lang="en-GB" dirty="0" smtClean="0"/>
              <a:t>Truncated Convex Potentials</a:t>
            </a: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Second wave of success</a:t>
            </a:r>
          </a:p>
          <a:p>
            <a:pPr lvl="1"/>
            <a:r>
              <a:rPr lang="en-GB" dirty="0" smtClean="0"/>
              <a:t>Focused Message Passing</a:t>
            </a:r>
          </a:p>
          <a:p>
            <a:pPr lvl="1"/>
            <a:r>
              <a:rPr lang="en-GB" dirty="0" smtClean="0"/>
              <a:t>Task Specific Computation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 algn="ctr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Inference in </a:t>
            </a:r>
            <a:r>
              <a:rPr lang="en-US" dirty="0" err="1" smtClean="0"/>
              <a:t>MRFs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 of discrete random variables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Pairwise</a:t>
            </a:r>
            <a:r>
              <a:rPr lang="en-US" dirty="0" smtClean="0"/>
              <a:t>) Cost/Energy Function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MAP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114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114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stCxn id="7" idx="6"/>
            <a:endCxn id="8" idx="2"/>
          </p:cNvCxnSpPr>
          <p:nvPr/>
        </p:nvCxnSpPr>
        <p:spPr>
          <a:xfrm>
            <a:off x="4267200" y="12573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Oval 9"/>
          <p:cNvSpPr/>
          <p:nvPr/>
        </p:nvSpPr>
        <p:spPr>
          <a:xfrm>
            <a:off x="4038600" y="160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160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6"/>
            <a:endCxn id="11" idx="2"/>
          </p:cNvCxnSpPr>
          <p:nvPr/>
        </p:nvCxnSpPr>
        <p:spPr>
          <a:xfrm>
            <a:off x="4267200" y="17145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Connector 12"/>
          <p:cNvCxnSpPr>
            <a:stCxn id="7" idx="4"/>
            <a:endCxn id="10" idx="0"/>
          </p:cNvCxnSpPr>
          <p:nvPr/>
        </p:nvCxnSpPr>
        <p:spPr>
          <a:xfrm rot="5400000">
            <a:off x="4038600" y="14859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Connector 13"/>
          <p:cNvCxnSpPr>
            <a:stCxn id="8" idx="4"/>
            <a:endCxn id="11" idx="0"/>
          </p:cNvCxnSpPr>
          <p:nvPr/>
        </p:nvCxnSpPr>
        <p:spPr>
          <a:xfrm rot="5400000">
            <a:off x="4800600" y="14859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Oval 14"/>
          <p:cNvSpPr/>
          <p:nvPr/>
        </p:nvSpPr>
        <p:spPr>
          <a:xfrm>
            <a:off x="4038600" y="205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00600" y="205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>
            <a:stCxn id="15" idx="6"/>
            <a:endCxn id="16" idx="2"/>
          </p:cNvCxnSpPr>
          <p:nvPr/>
        </p:nvCxnSpPr>
        <p:spPr>
          <a:xfrm>
            <a:off x="4267200" y="21717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Oval 17"/>
          <p:cNvSpPr/>
          <p:nvPr/>
        </p:nvSpPr>
        <p:spPr>
          <a:xfrm>
            <a:off x="4038600" y="2514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0600" y="2514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>
            <a:stCxn id="18" idx="6"/>
            <a:endCxn id="19" idx="2"/>
          </p:cNvCxnSpPr>
          <p:nvPr/>
        </p:nvCxnSpPr>
        <p:spPr>
          <a:xfrm>
            <a:off x="4267200" y="26289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Oval 20"/>
          <p:cNvSpPr/>
          <p:nvPr/>
        </p:nvSpPr>
        <p:spPr>
          <a:xfrm>
            <a:off x="5486400" y="114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114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>
            <a:stCxn id="21" idx="6"/>
            <a:endCxn id="22" idx="2"/>
          </p:cNvCxnSpPr>
          <p:nvPr/>
        </p:nvCxnSpPr>
        <p:spPr>
          <a:xfrm>
            <a:off x="5715000" y="12573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Oval 23"/>
          <p:cNvSpPr/>
          <p:nvPr/>
        </p:nvSpPr>
        <p:spPr>
          <a:xfrm>
            <a:off x="5486400" y="160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48400" y="160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>
            <a:stCxn id="24" idx="6"/>
            <a:endCxn id="25" idx="2"/>
          </p:cNvCxnSpPr>
          <p:nvPr/>
        </p:nvCxnSpPr>
        <p:spPr>
          <a:xfrm>
            <a:off x="5715000" y="17145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Oval 26"/>
          <p:cNvSpPr/>
          <p:nvPr/>
        </p:nvSpPr>
        <p:spPr>
          <a:xfrm>
            <a:off x="5486400" y="205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48400" y="205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>
            <a:stCxn id="27" idx="6"/>
            <a:endCxn id="28" idx="2"/>
          </p:cNvCxnSpPr>
          <p:nvPr/>
        </p:nvCxnSpPr>
        <p:spPr>
          <a:xfrm>
            <a:off x="5715000" y="21717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Oval 29"/>
          <p:cNvSpPr/>
          <p:nvPr/>
        </p:nvSpPr>
        <p:spPr>
          <a:xfrm>
            <a:off x="5486400" y="2514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48400" y="2514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>
            <a:stCxn id="30" idx="6"/>
            <a:endCxn id="31" idx="2"/>
          </p:cNvCxnSpPr>
          <p:nvPr/>
        </p:nvCxnSpPr>
        <p:spPr>
          <a:xfrm>
            <a:off x="5715000" y="26289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32"/>
          <p:cNvCxnSpPr>
            <a:stCxn id="27" idx="2"/>
            <a:endCxn id="16" idx="6"/>
          </p:cNvCxnSpPr>
          <p:nvPr/>
        </p:nvCxnSpPr>
        <p:spPr>
          <a:xfrm rot="10800000">
            <a:off x="5029200" y="2171700"/>
            <a:ext cx="4572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Connector 33"/>
          <p:cNvCxnSpPr>
            <a:stCxn id="30" idx="2"/>
            <a:endCxn id="19" idx="6"/>
          </p:cNvCxnSpPr>
          <p:nvPr/>
        </p:nvCxnSpPr>
        <p:spPr>
          <a:xfrm rot="10800000">
            <a:off x="5029200" y="2628900"/>
            <a:ext cx="4572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Straight Connector 34"/>
          <p:cNvCxnSpPr>
            <a:stCxn id="11" idx="6"/>
            <a:endCxn id="24" idx="2"/>
          </p:cNvCxnSpPr>
          <p:nvPr/>
        </p:nvCxnSpPr>
        <p:spPr>
          <a:xfrm>
            <a:off x="5029200" y="1714500"/>
            <a:ext cx="4572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Straight Connector 35"/>
          <p:cNvCxnSpPr>
            <a:stCxn id="8" idx="6"/>
            <a:endCxn id="21" idx="2"/>
          </p:cNvCxnSpPr>
          <p:nvPr/>
        </p:nvCxnSpPr>
        <p:spPr>
          <a:xfrm>
            <a:off x="5029200" y="1257300"/>
            <a:ext cx="4572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36"/>
          <p:cNvCxnSpPr>
            <a:stCxn id="11" idx="4"/>
            <a:endCxn id="16" idx="0"/>
          </p:cNvCxnSpPr>
          <p:nvPr/>
        </p:nvCxnSpPr>
        <p:spPr>
          <a:xfrm rot="5400000">
            <a:off x="4800600" y="19431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Straight Connector 37"/>
          <p:cNvCxnSpPr>
            <a:stCxn id="10" idx="4"/>
            <a:endCxn id="15" idx="0"/>
          </p:cNvCxnSpPr>
          <p:nvPr/>
        </p:nvCxnSpPr>
        <p:spPr>
          <a:xfrm rot="5400000">
            <a:off x="4038600" y="19431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Straight Connector 38"/>
          <p:cNvCxnSpPr>
            <a:stCxn id="16" idx="4"/>
            <a:endCxn id="19" idx="0"/>
          </p:cNvCxnSpPr>
          <p:nvPr/>
        </p:nvCxnSpPr>
        <p:spPr>
          <a:xfrm rot="5400000">
            <a:off x="4800600" y="24003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Straight Connector 39"/>
          <p:cNvCxnSpPr>
            <a:stCxn id="15" idx="4"/>
            <a:endCxn id="18" idx="0"/>
          </p:cNvCxnSpPr>
          <p:nvPr/>
        </p:nvCxnSpPr>
        <p:spPr>
          <a:xfrm rot="5400000">
            <a:off x="4038600" y="24003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>
          <a:xfrm rot="5400000">
            <a:off x="5482471" y="14851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41"/>
          <p:cNvCxnSpPr/>
          <p:nvPr/>
        </p:nvCxnSpPr>
        <p:spPr>
          <a:xfrm rot="5400000">
            <a:off x="6244471" y="14851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Connector 42"/>
          <p:cNvCxnSpPr/>
          <p:nvPr/>
        </p:nvCxnSpPr>
        <p:spPr>
          <a:xfrm rot="5400000">
            <a:off x="6244471" y="19423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Connector 43"/>
          <p:cNvCxnSpPr/>
          <p:nvPr/>
        </p:nvCxnSpPr>
        <p:spPr>
          <a:xfrm rot="5400000">
            <a:off x="5482471" y="19423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Connector 44"/>
          <p:cNvCxnSpPr/>
          <p:nvPr/>
        </p:nvCxnSpPr>
        <p:spPr>
          <a:xfrm rot="5400000">
            <a:off x="6244471" y="23995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Connector 45"/>
          <p:cNvCxnSpPr/>
          <p:nvPr/>
        </p:nvCxnSpPr>
        <p:spPr>
          <a:xfrm rot="5400000">
            <a:off x="5482471" y="23995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TextBox 46"/>
          <p:cNvSpPr txBox="1"/>
          <p:nvPr/>
        </p:nvSpPr>
        <p:spPr>
          <a:xfrm>
            <a:off x="3990788" y="1102848"/>
            <a:ext cx="344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995388" y="1560048"/>
            <a:ext cx="344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001942" y="201418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08835" y="2466201"/>
            <a:ext cx="344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pic>
        <p:nvPicPr>
          <p:cNvPr id="69" name="Picture 6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06700" y="3429000"/>
            <a:ext cx="1993900" cy="228600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257800" y="3429000"/>
            <a:ext cx="1562100" cy="228600"/>
          </a:xfrm>
          <a:prstGeom prst="rect">
            <a:avLst/>
          </a:prstGeom>
        </p:spPr>
      </p:pic>
      <p:grpSp>
        <p:nvGrpSpPr>
          <p:cNvPr id="5" name="Group 62"/>
          <p:cNvGrpSpPr/>
          <p:nvPr/>
        </p:nvGrpSpPr>
        <p:grpSpPr>
          <a:xfrm>
            <a:off x="1276345" y="4797623"/>
            <a:ext cx="2459991" cy="536377"/>
            <a:chOff x="1276345" y="5029200"/>
            <a:chExt cx="2459991" cy="536377"/>
          </a:xfrm>
        </p:grpSpPr>
        <p:sp>
          <p:nvSpPr>
            <p:cNvPr id="55" name="TextBox 54"/>
            <p:cNvSpPr txBox="1"/>
            <p:nvPr/>
          </p:nvSpPr>
          <p:spPr>
            <a:xfrm>
              <a:off x="1276345" y="5257800"/>
              <a:ext cx="2459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Node Energies / Local Costs</a:t>
              </a:r>
              <a:endParaRPr lang="en-US" sz="1400" dirty="0"/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V="1">
              <a:off x="2514600" y="5029200"/>
              <a:ext cx="76200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Group 63"/>
          <p:cNvGrpSpPr/>
          <p:nvPr/>
        </p:nvGrpSpPr>
        <p:grpSpPr>
          <a:xfrm>
            <a:off x="6190833" y="4721423"/>
            <a:ext cx="2800767" cy="612577"/>
            <a:chOff x="6190833" y="4953000"/>
            <a:chExt cx="2800767" cy="612577"/>
          </a:xfrm>
        </p:grpSpPr>
        <p:sp>
          <p:nvSpPr>
            <p:cNvPr id="57" name="TextBox 56"/>
            <p:cNvSpPr txBox="1"/>
            <p:nvPr/>
          </p:nvSpPr>
          <p:spPr>
            <a:xfrm>
              <a:off x="6190833" y="5257800"/>
              <a:ext cx="2800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Edge Energies / Distributed Prior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>
              <a:stCxn id="57" idx="0"/>
            </p:cNvCxnSpPr>
            <p:nvPr/>
          </p:nvCxnSpPr>
          <p:spPr bwMode="auto">
            <a:xfrm rot="16200000" flipV="1">
              <a:off x="6866979" y="4533561"/>
              <a:ext cx="304800" cy="114367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644900" y="5638800"/>
            <a:ext cx="1689100" cy="2286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057400" y="1712448"/>
            <a:ext cx="952500" cy="2286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743200" y="4340423"/>
            <a:ext cx="3429000" cy="508000"/>
          </a:xfrm>
          <a:prstGeom prst="rect">
            <a:avLst/>
          </a:prstGeom>
        </p:spPr>
      </p:pic>
      <p:grpSp>
        <p:nvGrpSpPr>
          <p:cNvPr id="52" name="Group 71"/>
          <p:cNvGrpSpPr/>
          <p:nvPr/>
        </p:nvGrpSpPr>
        <p:grpSpPr>
          <a:xfrm>
            <a:off x="3733800" y="5181600"/>
            <a:ext cx="805140" cy="1343799"/>
            <a:chOff x="3733800" y="5181600"/>
            <a:chExt cx="805140" cy="1343799"/>
          </a:xfrm>
        </p:grpSpPr>
        <p:sp>
          <p:nvSpPr>
            <p:cNvPr id="67" name="Double Bracket 66"/>
            <p:cNvSpPr/>
            <p:nvPr/>
          </p:nvSpPr>
          <p:spPr bwMode="auto">
            <a:xfrm>
              <a:off x="3733800" y="5181600"/>
              <a:ext cx="381000" cy="12192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114800" y="6248400"/>
              <a:ext cx="424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kx1</a:t>
              </a:r>
              <a:endParaRPr lang="en-US" dirty="0"/>
            </a:p>
          </p:txBody>
        </p:sp>
      </p:grpSp>
      <p:grpSp>
        <p:nvGrpSpPr>
          <p:cNvPr id="53" name="Group 72"/>
          <p:cNvGrpSpPr/>
          <p:nvPr/>
        </p:nvGrpSpPr>
        <p:grpSpPr>
          <a:xfrm>
            <a:off x="5105400" y="5181600"/>
            <a:ext cx="1482298" cy="1343799"/>
            <a:chOff x="5105400" y="5181600"/>
            <a:chExt cx="1482298" cy="1343799"/>
          </a:xfrm>
        </p:grpSpPr>
        <p:sp>
          <p:nvSpPr>
            <p:cNvPr id="70" name="Double Bracket 69"/>
            <p:cNvSpPr/>
            <p:nvPr/>
          </p:nvSpPr>
          <p:spPr bwMode="auto">
            <a:xfrm>
              <a:off x="5105400" y="5181600"/>
              <a:ext cx="1143000" cy="11430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72200" y="6248400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kxk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82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problem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general NP-hard </a:t>
            </a:r>
            <a:r>
              <a:rPr lang="en-US" sz="1600" dirty="0" smtClean="0"/>
              <a:t>[</a:t>
            </a:r>
            <a:r>
              <a:rPr lang="en-US" sz="1600" dirty="0" err="1" smtClean="0"/>
              <a:t>Shimony</a:t>
            </a:r>
            <a:r>
              <a:rPr lang="en-US" sz="1600" dirty="0" smtClean="0"/>
              <a:t> ‘94]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3975319"/>
            <a:ext cx="39624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800" dirty="0" smtClean="0">
                <a:solidFill>
                  <a:srgbClr val="008000"/>
                </a:solidFill>
              </a:rPr>
              <a:t>Approximate Inference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420850"/>
            <a:ext cx="63401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  Loopy BP	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[Pearl, ‘88]</a:t>
            </a:r>
          </a:p>
          <a:p>
            <a:pPr lvl="0" algn="l">
              <a:buFont typeface="Arial"/>
              <a:buChar char="•"/>
            </a:pP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 </a:t>
            </a:r>
            <a:r>
              <a:rPr lang="en-US" sz="16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α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-Expansion	[</a:t>
            </a:r>
            <a:r>
              <a:rPr lang="en-US" sz="16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Boykov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’01, </a:t>
            </a:r>
            <a:r>
              <a:rPr lang="en-US" sz="16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Komodakis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‘05]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 algn="l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  LP Relaxations	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[Schlesinger ‘76, Wainwright ’05, Sontag ‘08]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 algn="l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  Outer-Planar &amp; High-order Decompositions [Batra ‘10, </a:t>
            </a:r>
            <a:r>
              <a:rPr lang="en-US" sz="1600" dirty="0" err="1" smtClean="0">
                <a:solidFill>
                  <a:prstClr val="black"/>
                </a:solidFill>
              </a:rPr>
              <a:t>Kappes</a:t>
            </a:r>
            <a:r>
              <a:rPr lang="en-US" sz="1600" dirty="0" smtClean="0">
                <a:solidFill>
                  <a:prstClr val="black"/>
                </a:solidFill>
              </a:rPr>
              <a:t> ‘10]	</a:t>
            </a:r>
            <a:endParaRPr lang="en-US" sz="1600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57400" y="1651000"/>
            <a:ext cx="1689100" cy="2286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54870" y="1600200"/>
            <a:ext cx="3429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Approximate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1077656" y="1219200"/>
            <a:ext cx="2382893" cy="1940846"/>
            <a:chOff x="74612" y="4602063"/>
            <a:chExt cx="2382893" cy="194084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76200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541308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2" name="Straight Connector 111"/>
            <p:cNvCxnSpPr>
              <a:stCxn id="110" idx="6"/>
              <a:endCxn id="111" idx="2"/>
            </p:cNvCxnSpPr>
            <p:nvPr/>
          </p:nvCxnSpPr>
          <p:spPr>
            <a:xfrm>
              <a:off x="190500" y="46600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76200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541308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5" name="Straight Connector 114"/>
            <p:cNvCxnSpPr>
              <a:stCxn id="113" idx="6"/>
              <a:endCxn id="114" idx="2"/>
            </p:cNvCxnSpPr>
            <p:nvPr/>
          </p:nvCxnSpPr>
          <p:spPr>
            <a:xfrm>
              <a:off x="190500" y="51172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6" name="Straight Connector 115"/>
            <p:cNvCxnSpPr>
              <a:stCxn id="110" idx="4"/>
              <a:endCxn id="113" idx="0"/>
            </p:cNvCxnSpPr>
            <p:nvPr/>
          </p:nvCxnSpPr>
          <p:spPr>
            <a:xfrm rot="5400000">
              <a:off x="-38100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7" name="Straight Connector 116"/>
            <p:cNvCxnSpPr>
              <a:stCxn id="111" idx="4"/>
              <a:endCxn id="114" idx="0"/>
            </p:cNvCxnSpPr>
            <p:nvPr/>
          </p:nvCxnSpPr>
          <p:spPr>
            <a:xfrm rot="5400000">
              <a:off x="427008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76200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41308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0" name="Straight Connector 119"/>
            <p:cNvCxnSpPr>
              <a:stCxn id="118" idx="6"/>
              <a:endCxn id="119" idx="2"/>
            </p:cNvCxnSpPr>
            <p:nvPr/>
          </p:nvCxnSpPr>
          <p:spPr>
            <a:xfrm>
              <a:off x="190500" y="55744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76200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541308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3" name="Straight Connector 122"/>
            <p:cNvCxnSpPr>
              <a:stCxn id="121" idx="6"/>
              <a:endCxn id="122" idx="2"/>
            </p:cNvCxnSpPr>
            <p:nvPr/>
          </p:nvCxnSpPr>
          <p:spPr>
            <a:xfrm>
              <a:off x="190500" y="60316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991029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1444621" y="46020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6" name="Straight Connector 125"/>
            <p:cNvCxnSpPr>
              <a:stCxn id="124" idx="6"/>
              <a:endCxn id="125" idx="2"/>
            </p:cNvCxnSpPr>
            <p:nvPr/>
          </p:nvCxnSpPr>
          <p:spPr>
            <a:xfrm flipV="1">
              <a:off x="1105329" y="46592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991029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1444621" y="50592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9" name="Straight Connector 128"/>
            <p:cNvCxnSpPr>
              <a:stCxn id="127" idx="6"/>
              <a:endCxn id="128" idx="2"/>
            </p:cNvCxnSpPr>
            <p:nvPr/>
          </p:nvCxnSpPr>
          <p:spPr>
            <a:xfrm flipV="1">
              <a:off x="1105329" y="51164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991029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1444621" y="55164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2" name="Straight Connector 131"/>
            <p:cNvCxnSpPr>
              <a:stCxn id="130" idx="6"/>
              <a:endCxn id="131" idx="2"/>
            </p:cNvCxnSpPr>
            <p:nvPr/>
          </p:nvCxnSpPr>
          <p:spPr>
            <a:xfrm flipV="1">
              <a:off x="1105329" y="55736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991029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1444621" y="59736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5" name="Straight Connector 134"/>
            <p:cNvCxnSpPr>
              <a:stCxn id="133" idx="6"/>
              <a:endCxn id="134" idx="2"/>
            </p:cNvCxnSpPr>
            <p:nvPr/>
          </p:nvCxnSpPr>
          <p:spPr>
            <a:xfrm flipV="1">
              <a:off x="1105329" y="60308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6" name="Straight Connector 135"/>
            <p:cNvCxnSpPr>
              <a:stCxn id="130" idx="2"/>
              <a:endCxn id="119" idx="6"/>
            </p:cNvCxnSpPr>
            <p:nvPr/>
          </p:nvCxnSpPr>
          <p:spPr>
            <a:xfrm rot="10800000">
              <a:off x="655609" y="55744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7" name="Straight Connector 136"/>
            <p:cNvCxnSpPr>
              <a:stCxn id="133" idx="2"/>
              <a:endCxn id="122" idx="6"/>
            </p:cNvCxnSpPr>
            <p:nvPr/>
          </p:nvCxnSpPr>
          <p:spPr>
            <a:xfrm rot="10800000">
              <a:off x="655609" y="60316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8" name="Straight Connector 137"/>
            <p:cNvCxnSpPr>
              <a:stCxn id="114" idx="6"/>
              <a:endCxn id="127" idx="2"/>
            </p:cNvCxnSpPr>
            <p:nvPr/>
          </p:nvCxnSpPr>
          <p:spPr>
            <a:xfrm>
              <a:off x="655608" y="51172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9" name="Straight Connector 138"/>
            <p:cNvCxnSpPr>
              <a:stCxn id="111" idx="6"/>
              <a:endCxn id="124" idx="2"/>
            </p:cNvCxnSpPr>
            <p:nvPr/>
          </p:nvCxnSpPr>
          <p:spPr>
            <a:xfrm>
              <a:off x="655608" y="46600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0" name="Straight Connector 139"/>
            <p:cNvCxnSpPr>
              <a:stCxn id="114" idx="4"/>
              <a:endCxn id="119" idx="0"/>
            </p:cNvCxnSpPr>
            <p:nvPr/>
          </p:nvCxnSpPr>
          <p:spPr>
            <a:xfrm rot="5400000">
              <a:off x="427008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1" name="Straight Connector 140"/>
            <p:cNvCxnSpPr>
              <a:stCxn id="113" idx="4"/>
              <a:endCxn id="118" idx="0"/>
            </p:cNvCxnSpPr>
            <p:nvPr/>
          </p:nvCxnSpPr>
          <p:spPr>
            <a:xfrm rot="5400000">
              <a:off x="-38100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2" name="Straight Connector 141"/>
            <p:cNvCxnSpPr>
              <a:stCxn id="119" idx="4"/>
              <a:endCxn id="122" idx="0"/>
            </p:cNvCxnSpPr>
            <p:nvPr/>
          </p:nvCxnSpPr>
          <p:spPr>
            <a:xfrm rot="5400000">
              <a:off x="427008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Straight Connector 142"/>
            <p:cNvCxnSpPr>
              <a:stCxn id="118" idx="4"/>
              <a:endCxn id="121" idx="0"/>
            </p:cNvCxnSpPr>
            <p:nvPr/>
          </p:nvCxnSpPr>
          <p:spPr>
            <a:xfrm rot="5400000">
              <a:off x="-38100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4" name="Straight Connector 143"/>
            <p:cNvCxnSpPr>
              <a:stCxn id="124" idx="4"/>
              <a:endCxn id="127" idx="0"/>
            </p:cNvCxnSpPr>
            <p:nvPr/>
          </p:nvCxnSpPr>
          <p:spPr>
            <a:xfrm rot="5400000">
              <a:off x="876729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5" name="Straight Connector 144"/>
            <p:cNvCxnSpPr>
              <a:stCxn id="125" idx="4"/>
              <a:endCxn id="128" idx="0"/>
            </p:cNvCxnSpPr>
            <p:nvPr/>
          </p:nvCxnSpPr>
          <p:spPr>
            <a:xfrm rot="5400000">
              <a:off x="1330321" y="48878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6" name="Straight Connector 145"/>
            <p:cNvCxnSpPr>
              <a:stCxn id="128" idx="4"/>
              <a:endCxn id="131" idx="0"/>
            </p:cNvCxnSpPr>
            <p:nvPr/>
          </p:nvCxnSpPr>
          <p:spPr>
            <a:xfrm rot="5400000">
              <a:off x="1330321" y="53450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7" name="Straight Connector 146"/>
            <p:cNvCxnSpPr>
              <a:stCxn id="127" idx="4"/>
              <a:endCxn id="130" idx="0"/>
            </p:cNvCxnSpPr>
            <p:nvPr/>
          </p:nvCxnSpPr>
          <p:spPr>
            <a:xfrm rot="5400000">
              <a:off x="876729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8" name="Straight Connector 147"/>
            <p:cNvCxnSpPr>
              <a:stCxn id="131" idx="4"/>
              <a:endCxn id="134" idx="0"/>
            </p:cNvCxnSpPr>
            <p:nvPr/>
          </p:nvCxnSpPr>
          <p:spPr>
            <a:xfrm rot="5400000">
              <a:off x="1330321" y="58022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9" name="Straight Connector 148"/>
            <p:cNvCxnSpPr>
              <a:stCxn id="130" idx="4"/>
              <a:endCxn id="133" idx="0"/>
            </p:cNvCxnSpPr>
            <p:nvPr/>
          </p:nvCxnSpPr>
          <p:spPr>
            <a:xfrm rot="5400000">
              <a:off x="876729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1902160" y="46060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1" name="Straight Connector 150"/>
            <p:cNvCxnSpPr>
              <a:endCxn id="150" idx="2"/>
            </p:cNvCxnSpPr>
            <p:nvPr/>
          </p:nvCxnSpPr>
          <p:spPr>
            <a:xfrm flipV="1">
              <a:off x="1562868" y="46631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1902160" y="50632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flipV="1">
              <a:off x="1562868" y="51203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1902160" y="55204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5" name="Straight Connector 154"/>
            <p:cNvCxnSpPr>
              <a:endCxn id="154" idx="2"/>
            </p:cNvCxnSpPr>
            <p:nvPr/>
          </p:nvCxnSpPr>
          <p:spPr>
            <a:xfrm flipV="1">
              <a:off x="1562868" y="55775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1902160" y="59776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7" name="Straight Connector 156"/>
            <p:cNvCxnSpPr>
              <a:endCxn id="156" idx="2"/>
            </p:cNvCxnSpPr>
            <p:nvPr/>
          </p:nvCxnSpPr>
          <p:spPr>
            <a:xfrm flipV="1">
              <a:off x="1562868" y="60347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8" name="Straight Connector 157"/>
            <p:cNvCxnSpPr>
              <a:stCxn id="150" idx="4"/>
              <a:endCxn id="152" idx="0"/>
            </p:cNvCxnSpPr>
            <p:nvPr/>
          </p:nvCxnSpPr>
          <p:spPr>
            <a:xfrm rot="5400000">
              <a:off x="1787860" y="48917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9" name="Straight Connector 158"/>
            <p:cNvCxnSpPr>
              <a:stCxn id="152" idx="4"/>
              <a:endCxn id="154" idx="0"/>
            </p:cNvCxnSpPr>
            <p:nvPr/>
          </p:nvCxnSpPr>
          <p:spPr>
            <a:xfrm rot="5400000">
              <a:off x="1787860" y="53489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0" name="Straight Connector 159"/>
            <p:cNvCxnSpPr>
              <a:stCxn id="154" idx="4"/>
              <a:endCxn id="156" idx="0"/>
            </p:cNvCxnSpPr>
            <p:nvPr/>
          </p:nvCxnSpPr>
          <p:spPr>
            <a:xfrm rot="5400000">
              <a:off x="1787860" y="58061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2343205" y="46099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2" name="Straight Connector 161"/>
            <p:cNvCxnSpPr>
              <a:endCxn id="161" idx="2"/>
            </p:cNvCxnSpPr>
            <p:nvPr/>
          </p:nvCxnSpPr>
          <p:spPr>
            <a:xfrm flipV="1">
              <a:off x="2003913" y="46671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2343205" y="50671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4" name="Straight Connector 163"/>
            <p:cNvCxnSpPr>
              <a:endCxn id="163" idx="2"/>
            </p:cNvCxnSpPr>
            <p:nvPr/>
          </p:nvCxnSpPr>
          <p:spPr>
            <a:xfrm flipV="1">
              <a:off x="2003913" y="51243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2343205" y="55243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6" name="Straight Connector 165"/>
            <p:cNvCxnSpPr>
              <a:endCxn id="165" idx="2"/>
            </p:cNvCxnSpPr>
            <p:nvPr/>
          </p:nvCxnSpPr>
          <p:spPr>
            <a:xfrm flipV="1">
              <a:off x="2003913" y="55815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7" name="Oval 166"/>
            <p:cNvSpPr>
              <a:spLocks noChangeAspect="1"/>
            </p:cNvSpPr>
            <p:nvPr/>
          </p:nvSpPr>
          <p:spPr>
            <a:xfrm>
              <a:off x="2343205" y="59815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67" idx="2"/>
            </p:cNvCxnSpPr>
            <p:nvPr/>
          </p:nvCxnSpPr>
          <p:spPr>
            <a:xfrm flipV="1">
              <a:off x="2003913" y="60387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9" name="Straight Connector 168"/>
            <p:cNvCxnSpPr>
              <a:stCxn id="161" idx="4"/>
              <a:endCxn id="163" idx="0"/>
            </p:cNvCxnSpPr>
            <p:nvPr/>
          </p:nvCxnSpPr>
          <p:spPr>
            <a:xfrm rot="5400000">
              <a:off x="2228905" y="48957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0" name="Straight Connector 169"/>
            <p:cNvCxnSpPr>
              <a:stCxn id="163" idx="4"/>
              <a:endCxn id="165" idx="0"/>
            </p:cNvCxnSpPr>
            <p:nvPr/>
          </p:nvCxnSpPr>
          <p:spPr>
            <a:xfrm rot="5400000">
              <a:off x="2228905" y="53529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1" name="Straight Connector 170"/>
            <p:cNvCxnSpPr>
              <a:stCxn id="165" idx="4"/>
              <a:endCxn id="167" idx="0"/>
            </p:cNvCxnSpPr>
            <p:nvPr/>
          </p:nvCxnSpPr>
          <p:spPr>
            <a:xfrm rot="5400000">
              <a:off x="2228905" y="58101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7461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539720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4" name="Straight Connector 173"/>
            <p:cNvCxnSpPr>
              <a:stCxn id="172" idx="6"/>
              <a:endCxn id="173" idx="2"/>
            </p:cNvCxnSpPr>
            <p:nvPr/>
          </p:nvCxnSpPr>
          <p:spPr>
            <a:xfrm>
              <a:off x="188912" y="6485759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989441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1443033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7" name="Straight Connector 176"/>
            <p:cNvCxnSpPr>
              <a:stCxn id="175" idx="6"/>
              <a:endCxn id="176" idx="2"/>
            </p:cNvCxnSpPr>
            <p:nvPr/>
          </p:nvCxnSpPr>
          <p:spPr>
            <a:xfrm>
              <a:off x="1103741" y="6485759"/>
              <a:ext cx="3392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8" name="Straight Connector 177"/>
            <p:cNvCxnSpPr>
              <a:stCxn id="175" idx="2"/>
              <a:endCxn id="173" idx="6"/>
            </p:cNvCxnSpPr>
            <p:nvPr/>
          </p:nvCxnSpPr>
          <p:spPr>
            <a:xfrm rot="10800000">
              <a:off x="654021" y="6485759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9" name="Straight Connector 178"/>
            <p:cNvCxnSpPr>
              <a:stCxn id="122" idx="4"/>
              <a:endCxn id="173" idx="0"/>
            </p:cNvCxnSpPr>
            <p:nvPr/>
          </p:nvCxnSpPr>
          <p:spPr>
            <a:xfrm rot="5400000">
              <a:off x="427738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0" name="Straight Connector 179"/>
            <p:cNvCxnSpPr>
              <a:stCxn id="121" idx="4"/>
              <a:endCxn id="172" idx="0"/>
            </p:cNvCxnSpPr>
            <p:nvPr/>
          </p:nvCxnSpPr>
          <p:spPr>
            <a:xfrm rot="5400000">
              <a:off x="-37370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1" name="Straight Connector 180"/>
            <p:cNvCxnSpPr>
              <a:stCxn id="134" idx="4"/>
              <a:endCxn id="176" idx="0"/>
            </p:cNvCxnSpPr>
            <p:nvPr/>
          </p:nvCxnSpPr>
          <p:spPr>
            <a:xfrm rot="5400000">
              <a:off x="1330654" y="6257492"/>
              <a:ext cx="34064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2" name="Straight Connector 181"/>
            <p:cNvCxnSpPr>
              <a:stCxn id="133" idx="4"/>
              <a:endCxn id="175" idx="0"/>
            </p:cNvCxnSpPr>
            <p:nvPr/>
          </p:nvCxnSpPr>
          <p:spPr>
            <a:xfrm rot="5400000">
              <a:off x="877459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190057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4" name="Straight Connector 183"/>
            <p:cNvCxnSpPr>
              <a:stCxn id="176" idx="6"/>
              <a:endCxn id="183" idx="2"/>
            </p:cNvCxnSpPr>
            <p:nvPr/>
          </p:nvCxnSpPr>
          <p:spPr>
            <a:xfrm>
              <a:off x="1557333" y="6485759"/>
              <a:ext cx="343239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5" name="Straight Connector 184"/>
            <p:cNvCxnSpPr>
              <a:stCxn id="156" idx="4"/>
              <a:endCxn id="183" idx="0"/>
            </p:cNvCxnSpPr>
            <p:nvPr/>
          </p:nvCxnSpPr>
          <p:spPr>
            <a:xfrm rot="5400000">
              <a:off x="1790170" y="6259469"/>
              <a:ext cx="3366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2341617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7" name="Straight Connector 186"/>
            <p:cNvCxnSpPr>
              <a:stCxn id="183" idx="6"/>
              <a:endCxn id="186" idx="2"/>
            </p:cNvCxnSpPr>
            <p:nvPr/>
          </p:nvCxnSpPr>
          <p:spPr>
            <a:xfrm>
              <a:off x="2014872" y="6485759"/>
              <a:ext cx="326745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8" name="Straight Connector 187"/>
            <p:cNvCxnSpPr>
              <a:stCxn id="167" idx="4"/>
              <a:endCxn id="186" idx="0"/>
            </p:cNvCxnSpPr>
            <p:nvPr/>
          </p:nvCxnSpPr>
          <p:spPr>
            <a:xfrm rot="5400000">
              <a:off x="2233192" y="6261446"/>
              <a:ext cx="33273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89" name="Rounded Rectangle 188"/>
          <p:cNvSpPr/>
          <p:nvPr/>
        </p:nvSpPr>
        <p:spPr bwMode="auto">
          <a:xfrm>
            <a:off x="1001457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0" name="Rounded Rectangle 189"/>
          <p:cNvSpPr/>
          <p:nvPr/>
        </p:nvSpPr>
        <p:spPr bwMode="auto">
          <a:xfrm>
            <a:off x="1894145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1" name="Rounded Rectangle 190"/>
          <p:cNvSpPr/>
          <p:nvPr/>
        </p:nvSpPr>
        <p:spPr bwMode="auto">
          <a:xfrm>
            <a:off x="2819400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92" name="Straight Arrow Connector 191"/>
          <p:cNvCxnSpPr/>
          <p:nvPr/>
        </p:nvCxnSpPr>
        <p:spPr bwMode="auto">
          <a:xfrm>
            <a:off x="1371600" y="15240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 bwMode="auto">
          <a:xfrm>
            <a:off x="2362200" y="15240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4" name="Rounded Rectangle 193"/>
          <p:cNvSpPr/>
          <p:nvPr/>
        </p:nvSpPr>
        <p:spPr bwMode="auto">
          <a:xfrm>
            <a:off x="990600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5" name="Rounded Rectangle 194"/>
          <p:cNvSpPr/>
          <p:nvPr/>
        </p:nvSpPr>
        <p:spPr bwMode="auto">
          <a:xfrm>
            <a:off x="1894145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6" name="Rounded Rectangle 195"/>
          <p:cNvSpPr/>
          <p:nvPr/>
        </p:nvSpPr>
        <p:spPr bwMode="auto">
          <a:xfrm>
            <a:off x="2819400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7" name="Rounded Rectangle 196"/>
          <p:cNvSpPr/>
          <p:nvPr/>
        </p:nvSpPr>
        <p:spPr bwMode="auto">
          <a:xfrm>
            <a:off x="990600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8" name="Rounded Rectangle 197"/>
          <p:cNvSpPr/>
          <p:nvPr/>
        </p:nvSpPr>
        <p:spPr bwMode="auto">
          <a:xfrm>
            <a:off x="1894145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9" name="Rounded Rectangle 198"/>
          <p:cNvSpPr/>
          <p:nvPr/>
        </p:nvSpPr>
        <p:spPr bwMode="auto">
          <a:xfrm>
            <a:off x="2819400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00" name="Straight Arrow Connector 199"/>
          <p:cNvCxnSpPr/>
          <p:nvPr/>
        </p:nvCxnSpPr>
        <p:spPr bwMode="auto">
          <a:xfrm rot="5400000">
            <a:off x="1981994" y="19804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 bwMode="auto">
          <a:xfrm rot="5400000">
            <a:off x="2896394" y="1980406"/>
            <a:ext cx="608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 bwMode="auto">
          <a:xfrm rot="5400000">
            <a:off x="1067594" y="19804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 bwMode="auto">
          <a:xfrm rot="5400000">
            <a:off x="1981994" y="28948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 bwMode="auto">
          <a:xfrm rot="5400000">
            <a:off x="2896394" y="2894806"/>
            <a:ext cx="608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 bwMode="auto">
          <a:xfrm rot="5400000">
            <a:off x="1067594" y="28948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 bwMode="auto">
          <a:xfrm>
            <a:off x="1371600" y="24384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 bwMode="auto">
          <a:xfrm>
            <a:off x="2362200" y="24384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 bwMode="auto">
          <a:xfrm>
            <a:off x="1524000" y="30480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 bwMode="auto">
          <a:xfrm>
            <a:off x="2438400" y="30480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7" name="Picture 106" descr="b-1b_dropping_m_ 82_bombs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1142999"/>
            <a:ext cx="3858228" cy="3810001"/>
          </a:xfrm>
          <a:prstGeom prst="rect">
            <a:avLst/>
          </a:prstGeom>
        </p:spPr>
      </p:pic>
      <p:pic>
        <p:nvPicPr>
          <p:cNvPr id="108" name="Picture 107" descr="bombs_explo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4953000"/>
            <a:ext cx="3862997" cy="1905000"/>
          </a:xfrm>
          <a:prstGeom prst="rect">
            <a:avLst/>
          </a:prstGeom>
        </p:spPr>
      </p:pic>
      <p:sp>
        <p:nvSpPr>
          <p:cNvPr id="211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Carpet Bombing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7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9" grpId="0" animBg="1"/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118"/>
          <p:cNvGrpSpPr/>
          <p:nvPr/>
        </p:nvGrpSpPr>
        <p:grpSpPr>
          <a:xfrm>
            <a:off x="1077656" y="1219200"/>
            <a:ext cx="2382893" cy="1940846"/>
            <a:chOff x="74612" y="4602063"/>
            <a:chExt cx="2382893" cy="1940846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76200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41308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" name="Straight Connector 121"/>
            <p:cNvCxnSpPr>
              <a:stCxn id="120" idx="6"/>
              <a:endCxn id="121" idx="2"/>
            </p:cNvCxnSpPr>
            <p:nvPr/>
          </p:nvCxnSpPr>
          <p:spPr>
            <a:xfrm>
              <a:off x="190500" y="46600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76200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541308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5" name="Straight Connector 124"/>
            <p:cNvCxnSpPr>
              <a:stCxn id="123" idx="6"/>
              <a:endCxn id="124" idx="2"/>
            </p:cNvCxnSpPr>
            <p:nvPr/>
          </p:nvCxnSpPr>
          <p:spPr>
            <a:xfrm>
              <a:off x="190500" y="51172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6" name="Straight Connector 125"/>
            <p:cNvCxnSpPr>
              <a:stCxn id="120" idx="4"/>
              <a:endCxn id="123" idx="0"/>
            </p:cNvCxnSpPr>
            <p:nvPr/>
          </p:nvCxnSpPr>
          <p:spPr>
            <a:xfrm rot="5400000">
              <a:off x="-38100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7" name="Straight Connector 126"/>
            <p:cNvCxnSpPr>
              <a:stCxn id="121" idx="4"/>
              <a:endCxn id="124" idx="0"/>
            </p:cNvCxnSpPr>
            <p:nvPr/>
          </p:nvCxnSpPr>
          <p:spPr>
            <a:xfrm rot="5400000">
              <a:off x="427008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76200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541308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0" name="Straight Connector 129"/>
            <p:cNvCxnSpPr>
              <a:stCxn id="128" idx="6"/>
              <a:endCxn id="129" idx="2"/>
            </p:cNvCxnSpPr>
            <p:nvPr/>
          </p:nvCxnSpPr>
          <p:spPr>
            <a:xfrm>
              <a:off x="190500" y="55744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76200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541308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3" name="Straight Connector 132"/>
            <p:cNvCxnSpPr>
              <a:stCxn id="131" idx="6"/>
              <a:endCxn id="132" idx="2"/>
            </p:cNvCxnSpPr>
            <p:nvPr/>
          </p:nvCxnSpPr>
          <p:spPr>
            <a:xfrm>
              <a:off x="190500" y="60316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991029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1444621" y="46020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6" name="Straight Connector 135"/>
            <p:cNvCxnSpPr>
              <a:stCxn id="134" idx="6"/>
              <a:endCxn id="135" idx="2"/>
            </p:cNvCxnSpPr>
            <p:nvPr/>
          </p:nvCxnSpPr>
          <p:spPr>
            <a:xfrm flipV="1">
              <a:off x="1105329" y="46592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991029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1444621" y="50592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9" name="Straight Connector 138"/>
            <p:cNvCxnSpPr>
              <a:stCxn id="137" idx="6"/>
              <a:endCxn id="138" idx="2"/>
            </p:cNvCxnSpPr>
            <p:nvPr/>
          </p:nvCxnSpPr>
          <p:spPr>
            <a:xfrm flipV="1">
              <a:off x="1105329" y="51164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991029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/>
          </p:nvSpPr>
          <p:spPr>
            <a:xfrm>
              <a:off x="1444621" y="55164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2" name="Straight Connector 141"/>
            <p:cNvCxnSpPr>
              <a:stCxn id="140" idx="6"/>
              <a:endCxn id="141" idx="2"/>
            </p:cNvCxnSpPr>
            <p:nvPr/>
          </p:nvCxnSpPr>
          <p:spPr>
            <a:xfrm flipV="1">
              <a:off x="1105329" y="55736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991029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1444621" y="59736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5" name="Straight Connector 144"/>
            <p:cNvCxnSpPr>
              <a:stCxn id="143" idx="6"/>
              <a:endCxn id="144" idx="2"/>
            </p:cNvCxnSpPr>
            <p:nvPr/>
          </p:nvCxnSpPr>
          <p:spPr>
            <a:xfrm flipV="1">
              <a:off x="1105329" y="60308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6" name="Straight Connector 145"/>
            <p:cNvCxnSpPr>
              <a:stCxn id="140" idx="2"/>
              <a:endCxn id="129" idx="6"/>
            </p:cNvCxnSpPr>
            <p:nvPr/>
          </p:nvCxnSpPr>
          <p:spPr>
            <a:xfrm rot="10800000">
              <a:off x="655609" y="55744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7" name="Straight Connector 146"/>
            <p:cNvCxnSpPr>
              <a:stCxn id="143" idx="2"/>
              <a:endCxn id="132" idx="6"/>
            </p:cNvCxnSpPr>
            <p:nvPr/>
          </p:nvCxnSpPr>
          <p:spPr>
            <a:xfrm rot="10800000">
              <a:off x="655609" y="60316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8" name="Straight Connector 147"/>
            <p:cNvCxnSpPr>
              <a:stCxn id="124" idx="6"/>
              <a:endCxn id="137" idx="2"/>
            </p:cNvCxnSpPr>
            <p:nvPr/>
          </p:nvCxnSpPr>
          <p:spPr>
            <a:xfrm>
              <a:off x="655608" y="51172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9" name="Straight Connector 148"/>
            <p:cNvCxnSpPr>
              <a:stCxn id="121" idx="6"/>
              <a:endCxn id="134" idx="2"/>
            </p:cNvCxnSpPr>
            <p:nvPr/>
          </p:nvCxnSpPr>
          <p:spPr>
            <a:xfrm>
              <a:off x="655608" y="46600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0" name="Straight Connector 149"/>
            <p:cNvCxnSpPr>
              <a:stCxn id="124" idx="4"/>
              <a:endCxn id="129" idx="0"/>
            </p:cNvCxnSpPr>
            <p:nvPr/>
          </p:nvCxnSpPr>
          <p:spPr>
            <a:xfrm rot="5400000">
              <a:off x="427008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1" name="Straight Connector 150"/>
            <p:cNvCxnSpPr>
              <a:stCxn id="123" idx="4"/>
              <a:endCxn id="128" idx="0"/>
            </p:cNvCxnSpPr>
            <p:nvPr/>
          </p:nvCxnSpPr>
          <p:spPr>
            <a:xfrm rot="5400000">
              <a:off x="-38100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2" name="Straight Connector 151"/>
            <p:cNvCxnSpPr>
              <a:stCxn id="129" idx="4"/>
              <a:endCxn id="132" idx="0"/>
            </p:cNvCxnSpPr>
            <p:nvPr/>
          </p:nvCxnSpPr>
          <p:spPr>
            <a:xfrm rot="5400000">
              <a:off x="427008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3" name="Straight Connector 152"/>
            <p:cNvCxnSpPr>
              <a:stCxn id="128" idx="4"/>
              <a:endCxn id="131" idx="0"/>
            </p:cNvCxnSpPr>
            <p:nvPr/>
          </p:nvCxnSpPr>
          <p:spPr>
            <a:xfrm rot="5400000">
              <a:off x="-38100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4" name="Straight Connector 153"/>
            <p:cNvCxnSpPr>
              <a:stCxn id="134" idx="4"/>
              <a:endCxn id="137" idx="0"/>
            </p:cNvCxnSpPr>
            <p:nvPr/>
          </p:nvCxnSpPr>
          <p:spPr>
            <a:xfrm rot="5400000">
              <a:off x="876729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5" name="Straight Connector 154"/>
            <p:cNvCxnSpPr>
              <a:stCxn id="135" idx="4"/>
              <a:endCxn id="138" idx="0"/>
            </p:cNvCxnSpPr>
            <p:nvPr/>
          </p:nvCxnSpPr>
          <p:spPr>
            <a:xfrm rot="5400000">
              <a:off x="1330321" y="48878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6" name="Straight Connector 155"/>
            <p:cNvCxnSpPr>
              <a:stCxn id="138" idx="4"/>
              <a:endCxn id="141" idx="0"/>
            </p:cNvCxnSpPr>
            <p:nvPr/>
          </p:nvCxnSpPr>
          <p:spPr>
            <a:xfrm rot="5400000">
              <a:off x="1330321" y="53450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7" name="Straight Connector 156"/>
            <p:cNvCxnSpPr>
              <a:stCxn id="137" idx="4"/>
              <a:endCxn id="140" idx="0"/>
            </p:cNvCxnSpPr>
            <p:nvPr/>
          </p:nvCxnSpPr>
          <p:spPr>
            <a:xfrm rot="5400000">
              <a:off x="876729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8" name="Straight Connector 157"/>
            <p:cNvCxnSpPr>
              <a:stCxn id="141" idx="4"/>
              <a:endCxn id="144" idx="0"/>
            </p:cNvCxnSpPr>
            <p:nvPr/>
          </p:nvCxnSpPr>
          <p:spPr>
            <a:xfrm rot="5400000">
              <a:off x="1330321" y="58022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9" name="Straight Connector 158"/>
            <p:cNvCxnSpPr>
              <a:stCxn id="140" idx="4"/>
              <a:endCxn id="143" idx="0"/>
            </p:cNvCxnSpPr>
            <p:nvPr/>
          </p:nvCxnSpPr>
          <p:spPr>
            <a:xfrm rot="5400000">
              <a:off x="876729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1902160" y="46060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1" name="Straight Connector 160"/>
            <p:cNvCxnSpPr>
              <a:endCxn id="160" idx="2"/>
            </p:cNvCxnSpPr>
            <p:nvPr/>
          </p:nvCxnSpPr>
          <p:spPr>
            <a:xfrm flipV="1">
              <a:off x="1562868" y="46631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1902160" y="50632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3" name="Straight Connector 162"/>
            <p:cNvCxnSpPr>
              <a:endCxn id="162" idx="2"/>
            </p:cNvCxnSpPr>
            <p:nvPr/>
          </p:nvCxnSpPr>
          <p:spPr>
            <a:xfrm flipV="1">
              <a:off x="1562868" y="51203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1902160" y="55204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5" name="Straight Connector 164"/>
            <p:cNvCxnSpPr>
              <a:endCxn id="164" idx="2"/>
            </p:cNvCxnSpPr>
            <p:nvPr/>
          </p:nvCxnSpPr>
          <p:spPr>
            <a:xfrm flipV="1">
              <a:off x="1562868" y="55775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1902160" y="59776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7" name="Straight Connector 166"/>
            <p:cNvCxnSpPr>
              <a:endCxn id="166" idx="2"/>
            </p:cNvCxnSpPr>
            <p:nvPr/>
          </p:nvCxnSpPr>
          <p:spPr>
            <a:xfrm flipV="1">
              <a:off x="1562868" y="60347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8" name="Straight Connector 167"/>
            <p:cNvCxnSpPr>
              <a:stCxn id="160" idx="4"/>
              <a:endCxn id="162" idx="0"/>
            </p:cNvCxnSpPr>
            <p:nvPr/>
          </p:nvCxnSpPr>
          <p:spPr>
            <a:xfrm rot="5400000">
              <a:off x="1787860" y="48917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9" name="Straight Connector 168"/>
            <p:cNvCxnSpPr>
              <a:stCxn id="162" idx="4"/>
              <a:endCxn id="164" idx="0"/>
            </p:cNvCxnSpPr>
            <p:nvPr/>
          </p:nvCxnSpPr>
          <p:spPr>
            <a:xfrm rot="5400000">
              <a:off x="1787860" y="53489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0" name="Straight Connector 169"/>
            <p:cNvCxnSpPr>
              <a:stCxn id="164" idx="4"/>
              <a:endCxn id="166" idx="0"/>
            </p:cNvCxnSpPr>
            <p:nvPr/>
          </p:nvCxnSpPr>
          <p:spPr>
            <a:xfrm rot="5400000">
              <a:off x="1787860" y="58061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2343205" y="46099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2" name="Straight Connector 171"/>
            <p:cNvCxnSpPr>
              <a:endCxn id="171" idx="2"/>
            </p:cNvCxnSpPr>
            <p:nvPr/>
          </p:nvCxnSpPr>
          <p:spPr>
            <a:xfrm flipV="1">
              <a:off x="2003913" y="46671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2343205" y="50671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4" name="Straight Connector 173"/>
            <p:cNvCxnSpPr>
              <a:endCxn id="173" idx="2"/>
            </p:cNvCxnSpPr>
            <p:nvPr/>
          </p:nvCxnSpPr>
          <p:spPr>
            <a:xfrm flipV="1">
              <a:off x="2003913" y="51243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2343205" y="55243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6" name="Straight Connector 175"/>
            <p:cNvCxnSpPr>
              <a:endCxn id="175" idx="2"/>
            </p:cNvCxnSpPr>
            <p:nvPr/>
          </p:nvCxnSpPr>
          <p:spPr>
            <a:xfrm flipV="1">
              <a:off x="2003913" y="55815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2343205" y="59815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8" name="Straight Connector 177"/>
            <p:cNvCxnSpPr>
              <a:endCxn id="177" idx="2"/>
            </p:cNvCxnSpPr>
            <p:nvPr/>
          </p:nvCxnSpPr>
          <p:spPr>
            <a:xfrm flipV="1">
              <a:off x="2003913" y="60387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9" name="Straight Connector 178"/>
            <p:cNvCxnSpPr>
              <a:stCxn id="171" idx="4"/>
              <a:endCxn id="173" idx="0"/>
            </p:cNvCxnSpPr>
            <p:nvPr/>
          </p:nvCxnSpPr>
          <p:spPr>
            <a:xfrm rot="5400000">
              <a:off x="2228905" y="48957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0" name="Straight Connector 179"/>
            <p:cNvCxnSpPr>
              <a:stCxn id="173" idx="4"/>
              <a:endCxn id="175" idx="0"/>
            </p:cNvCxnSpPr>
            <p:nvPr/>
          </p:nvCxnSpPr>
          <p:spPr>
            <a:xfrm rot="5400000">
              <a:off x="2228905" y="53529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1" name="Straight Connector 180"/>
            <p:cNvCxnSpPr>
              <a:stCxn id="175" idx="4"/>
              <a:endCxn id="177" idx="0"/>
            </p:cNvCxnSpPr>
            <p:nvPr/>
          </p:nvCxnSpPr>
          <p:spPr>
            <a:xfrm rot="5400000">
              <a:off x="2228905" y="58101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7461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539720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4" name="Straight Connector 183"/>
            <p:cNvCxnSpPr>
              <a:stCxn id="182" idx="6"/>
              <a:endCxn id="183" idx="2"/>
            </p:cNvCxnSpPr>
            <p:nvPr/>
          </p:nvCxnSpPr>
          <p:spPr>
            <a:xfrm>
              <a:off x="188912" y="6485759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989441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1443033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7" name="Straight Connector 186"/>
            <p:cNvCxnSpPr>
              <a:stCxn id="185" idx="6"/>
              <a:endCxn id="186" idx="2"/>
            </p:cNvCxnSpPr>
            <p:nvPr/>
          </p:nvCxnSpPr>
          <p:spPr>
            <a:xfrm>
              <a:off x="1103741" y="6485759"/>
              <a:ext cx="3392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8" name="Straight Connector 187"/>
            <p:cNvCxnSpPr>
              <a:stCxn id="185" idx="2"/>
              <a:endCxn id="183" idx="6"/>
            </p:cNvCxnSpPr>
            <p:nvPr/>
          </p:nvCxnSpPr>
          <p:spPr>
            <a:xfrm rot="10800000">
              <a:off x="654021" y="6485759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9" name="Straight Connector 188"/>
            <p:cNvCxnSpPr>
              <a:stCxn id="132" idx="4"/>
              <a:endCxn id="183" idx="0"/>
            </p:cNvCxnSpPr>
            <p:nvPr/>
          </p:nvCxnSpPr>
          <p:spPr>
            <a:xfrm rot="5400000">
              <a:off x="427738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0" name="Straight Connector 189"/>
            <p:cNvCxnSpPr>
              <a:stCxn id="131" idx="4"/>
              <a:endCxn id="182" idx="0"/>
            </p:cNvCxnSpPr>
            <p:nvPr/>
          </p:nvCxnSpPr>
          <p:spPr>
            <a:xfrm rot="5400000">
              <a:off x="-37370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1" name="Straight Connector 190"/>
            <p:cNvCxnSpPr>
              <a:stCxn id="144" idx="4"/>
              <a:endCxn id="186" idx="0"/>
            </p:cNvCxnSpPr>
            <p:nvPr/>
          </p:nvCxnSpPr>
          <p:spPr>
            <a:xfrm rot="5400000">
              <a:off x="1330654" y="6257492"/>
              <a:ext cx="34064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2" name="Straight Connector 191"/>
            <p:cNvCxnSpPr>
              <a:stCxn id="143" idx="4"/>
              <a:endCxn id="185" idx="0"/>
            </p:cNvCxnSpPr>
            <p:nvPr/>
          </p:nvCxnSpPr>
          <p:spPr>
            <a:xfrm rot="5400000">
              <a:off x="877459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190057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4" name="Straight Connector 193"/>
            <p:cNvCxnSpPr>
              <a:stCxn id="186" idx="6"/>
              <a:endCxn id="193" idx="2"/>
            </p:cNvCxnSpPr>
            <p:nvPr/>
          </p:nvCxnSpPr>
          <p:spPr>
            <a:xfrm>
              <a:off x="1557333" y="6485759"/>
              <a:ext cx="343239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5" name="Straight Connector 194"/>
            <p:cNvCxnSpPr>
              <a:stCxn id="166" idx="4"/>
              <a:endCxn id="193" idx="0"/>
            </p:cNvCxnSpPr>
            <p:nvPr/>
          </p:nvCxnSpPr>
          <p:spPr>
            <a:xfrm rot="5400000">
              <a:off x="1790170" y="6259469"/>
              <a:ext cx="3366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2341617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7" name="Straight Connector 196"/>
            <p:cNvCxnSpPr>
              <a:stCxn id="193" idx="6"/>
              <a:endCxn id="196" idx="2"/>
            </p:cNvCxnSpPr>
            <p:nvPr/>
          </p:nvCxnSpPr>
          <p:spPr>
            <a:xfrm>
              <a:off x="2014872" y="6485759"/>
              <a:ext cx="326745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8" name="Straight Connector 197"/>
            <p:cNvCxnSpPr>
              <a:stCxn id="177" idx="4"/>
              <a:endCxn id="196" idx="0"/>
            </p:cNvCxnSpPr>
            <p:nvPr/>
          </p:nvCxnSpPr>
          <p:spPr>
            <a:xfrm rot="5400000">
              <a:off x="2233192" y="6261446"/>
              <a:ext cx="33273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99" name="Rounded Rectangle 198"/>
          <p:cNvSpPr/>
          <p:nvPr/>
        </p:nvSpPr>
        <p:spPr bwMode="auto">
          <a:xfrm>
            <a:off x="1001457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0" name="Rounded Rectangle 199"/>
          <p:cNvSpPr/>
          <p:nvPr/>
        </p:nvSpPr>
        <p:spPr bwMode="auto">
          <a:xfrm>
            <a:off x="1894145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1" name="Rounded Rectangle 200"/>
          <p:cNvSpPr/>
          <p:nvPr/>
        </p:nvSpPr>
        <p:spPr bwMode="auto">
          <a:xfrm>
            <a:off x="2819400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4" name="Rounded Rectangle 203"/>
          <p:cNvSpPr/>
          <p:nvPr/>
        </p:nvSpPr>
        <p:spPr bwMode="auto">
          <a:xfrm>
            <a:off x="990600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5" name="Rounded Rectangle 204"/>
          <p:cNvSpPr/>
          <p:nvPr/>
        </p:nvSpPr>
        <p:spPr bwMode="auto">
          <a:xfrm>
            <a:off x="1894145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6" name="Rounded Rectangle 205"/>
          <p:cNvSpPr/>
          <p:nvPr/>
        </p:nvSpPr>
        <p:spPr bwMode="auto">
          <a:xfrm>
            <a:off x="2819400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7" name="Rounded Rectangle 206"/>
          <p:cNvSpPr/>
          <p:nvPr/>
        </p:nvSpPr>
        <p:spPr bwMode="auto">
          <a:xfrm>
            <a:off x="990600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8" name="Rounded Rectangle 207"/>
          <p:cNvSpPr/>
          <p:nvPr/>
        </p:nvSpPr>
        <p:spPr bwMode="auto">
          <a:xfrm>
            <a:off x="1894145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9" name="Rounded Rectangle 208"/>
          <p:cNvSpPr/>
          <p:nvPr/>
        </p:nvSpPr>
        <p:spPr bwMode="auto">
          <a:xfrm>
            <a:off x="2819400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1371600" y="1524000"/>
            <a:ext cx="1829594" cy="1676400"/>
            <a:chOff x="533400" y="4648200"/>
            <a:chExt cx="1829594" cy="1676400"/>
          </a:xfrm>
        </p:grpSpPr>
        <p:cxnSp>
          <p:nvCxnSpPr>
            <p:cNvPr id="202" name="Straight Arrow Connector 201"/>
            <p:cNvCxnSpPr/>
            <p:nvPr/>
          </p:nvCxnSpPr>
          <p:spPr bwMode="auto">
            <a:xfrm>
              <a:off x="533400" y="4648200"/>
              <a:ext cx="838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 bwMode="auto">
            <a:xfrm>
              <a:off x="1524000" y="4648200"/>
              <a:ext cx="838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 bwMode="auto">
            <a:xfrm rot="5400000">
              <a:off x="1143794" y="5104606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 bwMode="auto">
            <a:xfrm rot="5400000">
              <a:off x="2058194" y="51046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 bwMode="auto">
            <a:xfrm rot="5400000">
              <a:off x="229394" y="5104606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 bwMode="auto">
            <a:xfrm rot="5400000">
              <a:off x="1143794" y="6019006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 bwMode="auto">
            <a:xfrm rot="5400000">
              <a:off x="2058194" y="60190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 bwMode="auto">
            <a:xfrm rot="5400000">
              <a:off x="229394" y="6019006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 bwMode="auto">
            <a:xfrm>
              <a:off x="533400" y="5562600"/>
              <a:ext cx="838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 bwMode="auto">
            <a:xfrm>
              <a:off x="1524000" y="5562600"/>
              <a:ext cx="838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 bwMode="auto">
            <a:xfrm>
              <a:off x="685800" y="61722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 bwMode="auto">
            <a:xfrm>
              <a:off x="1600200" y="61722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10" name="Picture 109" descr="Sniper Kit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43000"/>
            <a:ext cx="3677816" cy="3276600"/>
          </a:xfrm>
          <a:prstGeom prst="rect">
            <a:avLst/>
          </a:prstGeom>
        </p:spPr>
      </p:pic>
      <p:cxnSp>
        <p:nvCxnSpPr>
          <p:cNvPr id="221" name="Straight Arrow Connector 220"/>
          <p:cNvCxnSpPr/>
          <p:nvPr/>
        </p:nvCxnSpPr>
        <p:spPr bwMode="auto">
          <a:xfrm>
            <a:off x="1371600" y="15240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 bwMode="auto">
          <a:xfrm>
            <a:off x="2362200" y="15240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 bwMode="auto">
          <a:xfrm rot="5400000">
            <a:off x="1981994" y="19804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 bwMode="auto">
          <a:xfrm rot="5400000">
            <a:off x="2896394" y="1980406"/>
            <a:ext cx="608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 bwMode="auto">
          <a:xfrm rot="5400000">
            <a:off x="1067594" y="19804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 bwMode="auto">
          <a:xfrm rot="5400000">
            <a:off x="1981994" y="28948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 bwMode="auto">
          <a:xfrm rot="5400000">
            <a:off x="2896394" y="2894806"/>
            <a:ext cx="608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 bwMode="auto">
          <a:xfrm rot="5400000">
            <a:off x="1067594" y="28948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 bwMode="auto">
          <a:xfrm>
            <a:off x="1371600" y="24384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 bwMode="auto">
          <a:xfrm>
            <a:off x="2362200" y="24384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 bwMode="auto">
          <a:xfrm>
            <a:off x="1524000" y="3048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 bwMode="auto">
          <a:xfrm>
            <a:off x="2438400" y="3048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Oval 1052"/>
          <p:cNvSpPr>
            <a:spLocks noChangeArrowheads="1"/>
          </p:cNvSpPr>
          <p:nvPr/>
        </p:nvSpPr>
        <p:spPr bwMode="auto">
          <a:xfrm>
            <a:off x="3505200" y="14478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1053"/>
          <p:cNvSpPr txBox="1">
            <a:spLocks noChangeArrowheads="1"/>
          </p:cNvSpPr>
          <p:nvPr/>
        </p:nvSpPr>
        <p:spPr bwMode="auto">
          <a:xfrm>
            <a:off x="3974307" y="1574023"/>
            <a:ext cx="82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Focused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10" name="Oval 1055"/>
          <p:cNvSpPr>
            <a:spLocks noChangeArrowheads="1"/>
          </p:cNvSpPr>
          <p:nvPr/>
        </p:nvSpPr>
        <p:spPr bwMode="auto">
          <a:xfrm>
            <a:off x="359432" y="33782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Box 1056"/>
          <p:cNvSpPr txBox="1">
            <a:spLocks noChangeArrowheads="1"/>
          </p:cNvSpPr>
          <p:nvPr/>
        </p:nvSpPr>
        <p:spPr bwMode="auto">
          <a:xfrm>
            <a:off x="569932" y="3390900"/>
            <a:ext cx="1407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Energy-Aware</a:t>
            </a:r>
            <a:br>
              <a:rPr lang="en-US" dirty="0" smtClean="0"/>
            </a:br>
            <a:r>
              <a:rPr lang="en-US" dirty="0" smtClean="0"/>
              <a:t>Message-Passing</a:t>
            </a:r>
            <a:br>
              <a:rPr lang="en-US" dirty="0" smtClean="0"/>
            </a:br>
            <a:r>
              <a:rPr lang="en-US" dirty="0" smtClean="0"/>
              <a:t>ICML ‘11</a:t>
            </a:r>
            <a:endParaRPr lang="en-US" dirty="0"/>
          </a:p>
        </p:txBody>
      </p:sp>
      <p:sp>
        <p:nvSpPr>
          <p:cNvPr id="13" name="Oval 1058"/>
          <p:cNvSpPr>
            <a:spLocks noChangeArrowheads="1"/>
          </p:cNvSpPr>
          <p:nvPr/>
        </p:nvSpPr>
        <p:spPr bwMode="auto">
          <a:xfrm>
            <a:off x="3543300" y="33909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 Box 1059"/>
          <p:cNvSpPr txBox="1">
            <a:spLocks noChangeArrowheads="1"/>
          </p:cNvSpPr>
          <p:nvPr/>
        </p:nvSpPr>
        <p:spPr bwMode="auto">
          <a:xfrm>
            <a:off x="3768493" y="3423468"/>
            <a:ext cx="14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Label Re-ordering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α</a:t>
            </a:r>
            <a:r>
              <a:rPr lang="en-US" dirty="0" smtClean="0"/>
              <a:t>-Expansion</a:t>
            </a:r>
            <a:br>
              <a:rPr lang="en-US" dirty="0" smtClean="0"/>
            </a:br>
            <a:r>
              <a:rPr lang="en-US" dirty="0" smtClean="0"/>
              <a:t>CVPR ‘11</a:t>
            </a:r>
            <a:endParaRPr lang="en-US" dirty="0"/>
          </a:p>
        </p:txBody>
      </p:sp>
      <p:sp>
        <p:nvSpPr>
          <p:cNvPr id="15" name="AutoShape 1066"/>
          <p:cNvSpPr>
            <a:spLocks noChangeArrowheads="1"/>
          </p:cNvSpPr>
          <p:nvPr/>
        </p:nvSpPr>
        <p:spPr bwMode="auto">
          <a:xfrm rot="18548160">
            <a:off x="1989465" y="2648159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067"/>
          <p:cNvSpPr>
            <a:spLocks noChangeArrowheads="1"/>
          </p:cNvSpPr>
          <p:nvPr/>
        </p:nvSpPr>
        <p:spPr bwMode="auto">
          <a:xfrm rot="14044523">
            <a:off x="6266701" y="2653094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1058"/>
          <p:cNvSpPr>
            <a:spLocks noChangeArrowheads="1"/>
          </p:cNvSpPr>
          <p:nvPr/>
        </p:nvSpPr>
        <p:spPr bwMode="auto">
          <a:xfrm>
            <a:off x="6972300" y="3394588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 Box 1059"/>
          <p:cNvSpPr txBox="1">
            <a:spLocks noChangeArrowheads="1"/>
          </p:cNvSpPr>
          <p:nvPr/>
        </p:nvSpPr>
        <p:spPr bwMode="auto">
          <a:xfrm>
            <a:off x="7342856" y="3427156"/>
            <a:ext cx="1125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Tightening LP</a:t>
            </a:r>
            <a:br>
              <a:rPr lang="en-US" dirty="0" smtClean="0"/>
            </a:br>
            <a:r>
              <a:rPr lang="en-US" dirty="0" smtClean="0"/>
              <a:t>Relaxations</a:t>
            </a:r>
            <a:br>
              <a:rPr lang="en-US" dirty="0" smtClean="0"/>
            </a:br>
            <a:r>
              <a:rPr lang="en-US" dirty="0" smtClean="0"/>
              <a:t>AISTATS ‘11</a:t>
            </a:r>
            <a:endParaRPr lang="en-US" dirty="0"/>
          </a:p>
        </p:txBody>
      </p:sp>
      <p:sp>
        <p:nvSpPr>
          <p:cNvPr id="19" name="AutoShape 1066"/>
          <p:cNvSpPr>
            <a:spLocks noChangeArrowheads="1"/>
          </p:cNvSpPr>
          <p:nvPr/>
        </p:nvSpPr>
        <p:spPr bwMode="auto">
          <a:xfrm rot="16200000">
            <a:off x="4076700" y="2705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320042" y="4450080"/>
            <a:ext cx="1813558" cy="1493520"/>
            <a:chOff x="370143" y="4267200"/>
            <a:chExt cx="2590798" cy="2133600"/>
          </a:xfrm>
        </p:grpSpPr>
        <p:grpSp>
          <p:nvGrpSpPr>
            <p:cNvPr id="20" name="Group 118"/>
            <p:cNvGrpSpPr/>
            <p:nvPr/>
          </p:nvGrpSpPr>
          <p:grpSpPr>
            <a:xfrm>
              <a:off x="457199" y="4343400"/>
              <a:ext cx="2382893" cy="1940846"/>
              <a:chOff x="74612" y="4602063"/>
              <a:chExt cx="2382893" cy="1940846"/>
            </a:xfrm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76200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541308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" name="Straight Connector 22"/>
              <p:cNvCxnSpPr>
                <a:stCxn id="21" idx="6"/>
                <a:endCxn id="22" idx="2"/>
              </p:cNvCxnSpPr>
              <p:nvPr/>
            </p:nvCxnSpPr>
            <p:spPr>
              <a:xfrm>
                <a:off x="190500" y="46600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76200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541308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" name="Straight Connector 25"/>
              <p:cNvCxnSpPr>
                <a:stCxn id="24" idx="6"/>
                <a:endCxn id="25" idx="2"/>
              </p:cNvCxnSpPr>
              <p:nvPr/>
            </p:nvCxnSpPr>
            <p:spPr>
              <a:xfrm>
                <a:off x="190500" y="51172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" name="Straight Connector 26"/>
              <p:cNvCxnSpPr>
                <a:stCxn id="21" idx="4"/>
                <a:endCxn id="24" idx="0"/>
              </p:cNvCxnSpPr>
              <p:nvPr/>
            </p:nvCxnSpPr>
            <p:spPr>
              <a:xfrm rot="5400000">
                <a:off x="-38100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" name="Straight Connector 27"/>
              <p:cNvCxnSpPr>
                <a:stCxn id="22" idx="4"/>
                <a:endCxn id="25" idx="0"/>
              </p:cNvCxnSpPr>
              <p:nvPr/>
            </p:nvCxnSpPr>
            <p:spPr>
              <a:xfrm rot="5400000">
                <a:off x="427008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76200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541308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" name="Straight Connector 30"/>
              <p:cNvCxnSpPr>
                <a:stCxn id="29" idx="6"/>
                <a:endCxn id="30" idx="2"/>
              </p:cNvCxnSpPr>
              <p:nvPr/>
            </p:nvCxnSpPr>
            <p:spPr>
              <a:xfrm>
                <a:off x="190500" y="55744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76200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541308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/>
              <p:cNvCxnSpPr>
                <a:stCxn id="32" idx="6"/>
                <a:endCxn id="33" idx="2"/>
              </p:cNvCxnSpPr>
              <p:nvPr/>
            </p:nvCxnSpPr>
            <p:spPr>
              <a:xfrm>
                <a:off x="190500" y="60316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991029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1444621" y="46020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" name="Straight Connector 36"/>
              <p:cNvCxnSpPr>
                <a:stCxn id="35" idx="6"/>
                <a:endCxn id="36" idx="2"/>
              </p:cNvCxnSpPr>
              <p:nvPr/>
            </p:nvCxnSpPr>
            <p:spPr>
              <a:xfrm flipV="1">
                <a:off x="1105329" y="46592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991029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1444621" y="50592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0" name="Straight Connector 39"/>
              <p:cNvCxnSpPr>
                <a:stCxn id="38" idx="6"/>
                <a:endCxn id="39" idx="2"/>
              </p:cNvCxnSpPr>
              <p:nvPr/>
            </p:nvCxnSpPr>
            <p:spPr>
              <a:xfrm flipV="1">
                <a:off x="1105329" y="51164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991029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1444621" y="55164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3" name="Straight Connector 42"/>
              <p:cNvCxnSpPr>
                <a:stCxn id="41" idx="6"/>
                <a:endCxn id="42" idx="2"/>
              </p:cNvCxnSpPr>
              <p:nvPr/>
            </p:nvCxnSpPr>
            <p:spPr>
              <a:xfrm flipV="1">
                <a:off x="1105329" y="55736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991029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1444621" y="59736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6" name="Straight Connector 45"/>
              <p:cNvCxnSpPr>
                <a:stCxn id="44" idx="6"/>
                <a:endCxn id="45" idx="2"/>
              </p:cNvCxnSpPr>
              <p:nvPr/>
            </p:nvCxnSpPr>
            <p:spPr>
              <a:xfrm flipV="1">
                <a:off x="1105329" y="60308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" name="Straight Connector 46"/>
              <p:cNvCxnSpPr>
                <a:stCxn id="41" idx="2"/>
                <a:endCxn id="30" idx="6"/>
              </p:cNvCxnSpPr>
              <p:nvPr/>
            </p:nvCxnSpPr>
            <p:spPr>
              <a:xfrm rot="10800000">
                <a:off x="655609" y="55744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" name="Straight Connector 47"/>
              <p:cNvCxnSpPr>
                <a:stCxn id="44" idx="2"/>
                <a:endCxn id="33" idx="6"/>
              </p:cNvCxnSpPr>
              <p:nvPr/>
            </p:nvCxnSpPr>
            <p:spPr>
              <a:xfrm rot="10800000">
                <a:off x="655609" y="60316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" name="Straight Connector 48"/>
              <p:cNvCxnSpPr>
                <a:stCxn id="25" idx="6"/>
                <a:endCxn id="38" idx="2"/>
              </p:cNvCxnSpPr>
              <p:nvPr/>
            </p:nvCxnSpPr>
            <p:spPr>
              <a:xfrm>
                <a:off x="655608" y="51172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" name="Straight Connector 49"/>
              <p:cNvCxnSpPr>
                <a:stCxn id="22" idx="6"/>
                <a:endCxn id="35" idx="2"/>
              </p:cNvCxnSpPr>
              <p:nvPr/>
            </p:nvCxnSpPr>
            <p:spPr>
              <a:xfrm>
                <a:off x="655608" y="46600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" name="Straight Connector 50"/>
              <p:cNvCxnSpPr>
                <a:stCxn id="25" idx="4"/>
                <a:endCxn id="30" idx="0"/>
              </p:cNvCxnSpPr>
              <p:nvPr/>
            </p:nvCxnSpPr>
            <p:spPr>
              <a:xfrm rot="5400000">
                <a:off x="427008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" name="Straight Connector 51"/>
              <p:cNvCxnSpPr>
                <a:stCxn id="24" idx="4"/>
                <a:endCxn id="29" idx="0"/>
              </p:cNvCxnSpPr>
              <p:nvPr/>
            </p:nvCxnSpPr>
            <p:spPr>
              <a:xfrm rot="5400000">
                <a:off x="-38100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" name="Straight Connector 52"/>
              <p:cNvCxnSpPr>
                <a:stCxn id="30" idx="4"/>
                <a:endCxn id="33" idx="0"/>
              </p:cNvCxnSpPr>
              <p:nvPr/>
            </p:nvCxnSpPr>
            <p:spPr>
              <a:xfrm rot="5400000">
                <a:off x="427008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" name="Straight Connector 53"/>
              <p:cNvCxnSpPr>
                <a:stCxn id="29" idx="4"/>
                <a:endCxn id="32" idx="0"/>
              </p:cNvCxnSpPr>
              <p:nvPr/>
            </p:nvCxnSpPr>
            <p:spPr>
              <a:xfrm rot="5400000">
                <a:off x="-38100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" name="Straight Connector 54"/>
              <p:cNvCxnSpPr>
                <a:stCxn id="35" idx="4"/>
                <a:endCxn id="38" idx="0"/>
              </p:cNvCxnSpPr>
              <p:nvPr/>
            </p:nvCxnSpPr>
            <p:spPr>
              <a:xfrm rot="5400000">
                <a:off x="876729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" name="Straight Connector 55"/>
              <p:cNvCxnSpPr>
                <a:stCxn id="36" idx="4"/>
                <a:endCxn id="39" idx="0"/>
              </p:cNvCxnSpPr>
              <p:nvPr/>
            </p:nvCxnSpPr>
            <p:spPr>
              <a:xfrm rot="5400000">
                <a:off x="1330321" y="48878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" name="Straight Connector 56"/>
              <p:cNvCxnSpPr>
                <a:stCxn id="39" idx="4"/>
                <a:endCxn id="42" idx="0"/>
              </p:cNvCxnSpPr>
              <p:nvPr/>
            </p:nvCxnSpPr>
            <p:spPr>
              <a:xfrm rot="5400000">
                <a:off x="1330321" y="53450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" name="Straight Connector 57"/>
              <p:cNvCxnSpPr>
                <a:stCxn id="38" idx="4"/>
                <a:endCxn id="41" idx="0"/>
              </p:cNvCxnSpPr>
              <p:nvPr/>
            </p:nvCxnSpPr>
            <p:spPr>
              <a:xfrm rot="5400000">
                <a:off x="876729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" name="Straight Connector 58"/>
              <p:cNvCxnSpPr>
                <a:stCxn id="42" idx="4"/>
                <a:endCxn id="45" idx="0"/>
              </p:cNvCxnSpPr>
              <p:nvPr/>
            </p:nvCxnSpPr>
            <p:spPr>
              <a:xfrm rot="5400000">
                <a:off x="1330321" y="58022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" name="Straight Connector 59"/>
              <p:cNvCxnSpPr>
                <a:stCxn id="41" idx="4"/>
                <a:endCxn id="44" idx="0"/>
              </p:cNvCxnSpPr>
              <p:nvPr/>
            </p:nvCxnSpPr>
            <p:spPr>
              <a:xfrm rot="5400000">
                <a:off x="876729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1902160" y="46060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2" name="Straight Connector 61"/>
              <p:cNvCxnSpPr>
                <a:endCxn id="61" idx="2"/>
              </p:cNvCxnSpPr>
              <p:nvPr/>
            </p:nvCxnSpPr>
            <p:spPr>
              <a:xfrm flipV="1">
                <a:off x="1562868" y="46631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1902160" y="50632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4" name="Straight Connector 63"/>
              <p:cNvCxnSpPr>
                <a:endCxn id="63" idx="2"/>
              </p:cNvCxnSpPr>
              <p:nvPr/>
            </p:nvCxnSpPr>
            <p:spPr>
              <a:xfrm flipV="1">
                <a:off x="1562868" y="51203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1902160" y="55204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6" name="Straight Connector 65"/>
              <p:cNvCxnSpPr>
                <a:endCxn id="65" idx="2"/>
              </p:cNvCxnSpPr>
              <p:nvPr/>
            </p:nvCxnSpPr>
            <p:spPr>
              <a:xfrm flipV="1">
                <a:off x="1562868" y="55775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1902160" y="59776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" name="Straight Connector 67"/>
              <p:cNvCxnSpPr>
                <a:endCxn id="67" idx="2"/>
              </p:cNvCxnSpPr>
              <p:nvPr/>
            </p:nvCxnSpPr>
            <p:spPr>
              <a:xfrm flipV="1">
                <a:off x="1562868" y="60347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" name="Straight Connector 68"/>
              <p:cNvCxnSpPr>
                <a:stCxn id="61" idx="4"/>
                <a:endCxn id="63" idx="0"/>
              </p:cNvCxnSpPr>
              <p:nvPr/>
            </p:nvCxnSpPr>
            <p:spPr>
              <a:xfrm rot="5400000">
                <a:off x="1787860" y="48917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" name="Straight Connector 69"/>
              <p:cNvCxnSpPr>
                <a:stCxn id="63" idx="4"/>
                <a:endCxn id="65" idx="0"/>
              </p:cNvCxnSpPr>
              <p:nvPr/>
            </p:nvCxnSpPr>
            <p:spPr>
              <a:xfrm rot="5400000">
                <a:off x="1787860" y="53489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" name="Straight Connector 70"/>
              <p:cNvCxnSpPr>
                <a:stCxn id="65" idx="4"/>
                <a:endCxn id="67" idx="0"/>
              </p:cNvCxnSpPr>
              <p:nvPr/>
            </p:nvCxnSpPr>
            <p:spPr>
              <a:xfrm rot="5400000">
                <a:off x="1787860" y="58061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2343205" y="46099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3" name="Straight Connector 72"/>
              <p:cNvCxnSpPr>
                <a:endCxn id="72" idx="2"/>
              </p:cNvCxnSpPr>
              <p:nvPr/>
            </p:nvCxnSpPr>
            <p:spPr>
              <a:xfrm flipV="1">
                <a:off x="2003913" y="46671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2343205" y="50671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5" name="Straight Connector 74"/>
              <p:cNvCxnSpPr>
                <a:endCxn id="74" idx="2"/>
              </p:cNvCxnSpPr>
              <p:nvPr/>
            </p:nvCxnSpPr>
            <p:spPr>
              <a:xfrm flipV="1">
                <a:off x="2003913" y="51243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2343205" y="55243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Straight Connector 76"/>
              <p:cNvCxnSpPr>
                <a:endCxn id="76" idx="2"/>
              </p:cNvCxnSpPr>
              <p:nvPr/>
            </p:nvCxnSpPr>
            <p:spPr>
              <a:xfrm flipV="1">
                <a:off x="2003913" y="55815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2343205" y="59815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9" name="Straight Connector 78"/>
              <p:cNvCxnSpPr>
                <a:endCxn id="78" idx="2"/>
              </p:cNvCxnSpPr>
              <p:nvPr/>
            </p:nvCxnSpPr>
            <p:spPr>
              <a:xfrm flipV="1">
                <a:off x="2003913" y="60387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" name="Straight Connector 79"/>
              <p:cNvCxnSpPr>
                <a:stCxn id="72" idx="4"/>
                <a:endCxn id="74" idx="0"/>
              </p:cNvCxnSpPr>
              <p:nvPr/>
            </p:nvCxnSpPr>
            <p:spPr>
              <a:xfrm rot="5400000">
                <a:off x="2228905" y="48957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Connector 80"/>
              <p:cNvCxnSpPr>
                <a:stCxn id="74" idx="4"/>
                <a:endCxn id="76" idx="0"/>
              </p:cNvCxnSpPr>
              <p:nvPr/>
            </p:nvCxnSpPr>
            <p:spPr>
              <a:xfrm rot="5400000">
                <a:off x="2228905" y="53529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>
                <a:stCxn id="76" idx="4"/>
                <a:endCxn id="78" idx="0"/>
              </p:cNvCxnSpPr>
              <p:nvPr/>
            </p:nvCxnSpPr>
            <p:spPr>
              <a:xfrm rot="5400000">
                <a:off x="2228905" y="58101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461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539720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Straight Connector 84"/>
              <p:cNvCxnSpPr>
                <a:stCxn id="83" idx="6"/>
                <a:endCxn id="84" idx="2"/>
              </p:cNvCxnSpPr>
              <p:nvPr/>
            </p:nvCxnSpPr>
            <p:spPr>
              <a:xfrm>
                <a:off x="188912" y="6485759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989441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1443033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8" name="Straight Connector 87"/>
              <p:cNvCxnSpPr>
                <a:stCxn id="86" idx="6"/>
                <a:endCxn id="87" idx="2"/>
              </p:cNvCxnSpPr>
              <p:nvPr/>
            </p:nvCxnSpPr>
            <p:spPr>
              <a:xfrm>
                <a:off x="1103741" y="6485759"/>
                <a:ext cx="3392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9" name="Straight Connector 88"/>
              <p:cNvCxnSpPr>
                <a:stCxn id="86" idx="2"/>
                <a:endCxn id="84" idx="6"/>
              </p:cNvCxnSpPr>
              <p:nvPr/>
            </p:nvCxnSpPr>
            <p:spPr>
              <a:xfrm rot="10800000">
                <a:off x="654021" y="6485759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0" name="Straight Connector 89"/>
              <p:cNvCxnSpPr>
                <a:stCxn id="33" idx="4"/>
                <a:endCxn id="84" idx="0"/>
              </p:cNvCxnSpPr>
              <p:nvPr/>
            </p:nvCxnSpPr>
            <p:spPr>
              <a:xfrm rot="5400000">
                <a:off x="427738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1" name="Straight Connector 90"/>
              <p:cNvCxnSpPr>
                <a:stCxn id="32" idx="4"/>
                <a:endCxn id="83" idx="0"/>
              </p:cNvCxnSpPr>
              <p:nvPr/>
            </p:nvCxnSpPr>
            <p:spPr>
              <a:xfrm rot="5400000">
                <a:off x="-37370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2" name="Straight Connector 91"/>
              <p:cNvCxnSpPr>
                <a:stCxn id="45" idx="4"/>
                <a:endCxn id="87" idx="0"/>
              </p:cNvCxnSpPr>
              <p:nvPr/>
            </p:nvCxnSpPr>
            <p:spPr>
              <a:xfrm rot="5400000">
                <a:off x="1330654" y="6257492"/>
                <a:ext cx="340646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Connector 92"/>
              <p:cNvCxnSpPr>
                <a:stCxn id="44" idx="4"/>
                <a:endCxn id="86" idx="0"/>
              </p:cNvCxnSpPr>
              <p:nvPr/>
            </p:nvCxnSpPr>
            <p:spPr>
              <a:xfrm rot="5400000">
                <a:off x="877459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190057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5" name="Straight Connector 94"/>
              <p:cNvCxnSpPr>
                <a:stCxn id="87" idx="6"/>
                <a:endCxn id="94" idx="2"/>
              </p:cNvCxnSpPr>
              <p:nvPr/>
            </p:nvCxnSpPr>
            <p:spPr>
              <a:xfrm>
                <a:off x="1557333" y="6485759"/>
                <a:ext cx="343239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6" name="Straight Connector 95"/>
              <p:cNvCxnSpPr>
                <a:stCxn id="67" idx="4"/>
                <a:endCxn id="94" idx="0"/>
              </p:cNvCxnSpPr>
              <p:nvPr/>
            </p:nvCxnSpPr>
            <p:spPr>
              <a:xfrm rot="5400000">
                <a:off x="1790170" y="6259469"/>
                <a:ext cx="3366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2341617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8" name="Straight Connector 97"/>
              <p:cNvCxnSpPr>
                <a:stCxn id="94" idx="6"/>
                <a:endCxn id="97" idx="2"/>
              </p:cNvCxnSpPr>
              <p:nvPr/>
            </p:nvCxnSpPr>
            <p:spPr>
              <a:xfrm>
                <a:off x="2014872" y="6485759"/>
                <a:ext cx="326745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9" name="Straight Connector 98"/>
              <p:cNvCxnSpPr>
                <a:stCxn id="78" idx="4"/>
                <a:endCxn id="97" idx="0"/>
              </p:cNvCxnSpPr>
              <p:nvPr/>
            </p:nvCxnSpPr>
            <p:spPr>
              <a:xfrm rot="5400000">
                <a:off x="2233192" y="6261446"/>
                <a:ext cx="33273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00" name="Rounded Rectangle 99"/>
            <p:cNvSpPr/>
            <p:nvPr/>
          </p:nvSpPr>
          <p:spPr bwMode="auto">
            <a:xfrm>
              <a:off x="381000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273688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2198943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3701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1273688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21989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3701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1273688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8" name="Rounded Rectangle 107"/>
            <p:cNvSpPr/>
            <p:nvPr/>
          </p:nvSpPr>
          <p:spPr bwMode="auto">
            <a:xfrm>
              <a:off x="21989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>
              <a:off x="7511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>
              <a:off x="17417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 bwMode="auto">
            <a:xfrm rot="5400000">
              <a:off x="13615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 bwMode="auto">
            <a:xfrm rot="5400000">
              <a:off x="2275937" y="51046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auto">
            <a:xfrm rot="5400000">
              <a:off x="4471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 bwMode="auto">
            <a:xfrm rot="5400000">
              <a:off x="13615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 bwMode="auto">
            <a:xfrm rot="5400000">
              <a:off x="2275937" y="6019006"/>
              <a:ext cx="608806" cy="79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 bwMode="auto">
            <a:xfrm rot="5400000">
              <a:off x="4471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7511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 bwMode="auto">
            <a:xfrm>
              <a:off x="17417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 bwMode="auto">
            <a:xfrm>
              <a:off x="9035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18179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35" name="Picture 134" descr="2008_00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876800"/>
            <a:ext cx="1561019" cy="1015706"/>
          </a:xfrm>
          <a:prstGeom prst="rect">
            <a:avLst/>
          </a:prstGeom>
        </p:spPr>
      </p:pic>
      <p:graphicFrame>
        <p:nvGraphicFramePr>
          <p:cNvPr id="136" name="Table 135"/>
          <p:cNvGraphicFramePr>
            <a:graphicFrameLocks noGrp="1"/>
          </p:cNvGraphicFramePr>
          <p:nvPr/>
        </p:nvGraphicFramePr>
        <p:xfrm>
          <a:off x="4304219" y="4284055"/>
          <a:ext cx="2057400" cy="15985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0290"/>
                <a:gridCol w="685800"/>
                <a:gridCol w="791310"/>
              </a:tblGrid>
              <a:tr h="166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Ordering of Labels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6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Move</a:t>
                      </a:r>
                      <a:r>
                        <a:rPr lang="en-GB" sz="800" b="1" baseline="0" dirty="0" smtClean="0"/>
                        <a:t> Number</a:t>
                      </a:r>
                      <a:endParaRPr lang="en-GB" sz="800" b="1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baseline="0" dirty="0" smtClean="0"/>
                        <a:t>Classical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baseline="0" dirty="0" smtClean="0"/>
                        <a:t>Our Guided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Airplane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Sheep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Bicycle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Dog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3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4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Boat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Cow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5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Bottle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Cat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</a:tbl>
          </a:graphicData>
        </a:graphic>
      </p:graphicFrame>
      <p:grpSp>
        <p:nvGrpSpPr>
          <p:cNvPr id="147" name="Group 146"/>
          <p:cNvGrpSpPr/>
          <p:nvPr/>
        </p:nvGrpSpPr>
        <p:grpSpPr>
          <a:xfrm>
            <a:off x="7299257" y="4343400"/>
            <a:ext cx="1539941" cy="1524000"/>
            <a:chOff x="7391400" y="4343400"/>
            <a:chExt cx="2667000" cy="2514600"/>
          </a:xfrm>
        </p:grpSpPr>
        <p:grpSp>
          <p:nvGrpSpPr>
            <p:cNvPr id="137" name="Group 40"/>
            <p:cNvGrpSpPr/>
            <p:nvPr/>
          </p:nvGrpSpPr>
          <p:grpSpPr>
            <a:xfrm>
              <a:off x="7924800" y="5105400"/>
              <a:ext cx="1600200" cy="1371600"/>
              <a:chOff x="3505200" y="4800600"/>
              <a:chExt cx="1600200" cy="1371600"/>
            </a:xfrm>
          </p:grpSpPr>
          <p:sp>
            <p:nvSpPr>
              <p:cNvPr id="138" name="Heptagon 137"/>
              <p:cNvSpPr/>
              <p:nvPr/>
            </p:nvSpPr>
            <p:spPr bwMode="auto">
              <a:xfrm>
                <a:off x="3505200" y="4800600"/>
                <a:ext cx="1600200" cy="1371600"/>
              </a:xfrm>
              <a:prstGeom prst="heptag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139" name="Picture 13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3962400" y="5334000"/>
                <a:ext cx="635000" cy="254000"/>
              </a:xfrm>
              <a:prstGeom prst="rect">
                <a:avLst/>
              </a:prstGeom>
            </p:spPr>
          </p:pic>
        </p:grpSp>
        <p:sp>
          <p:nvSpPr>
            <p:cNvPr id="141" name="Regular Pentagon 140"/>
            <p:cNvSpPr/>
            <p:nvPr/>
          </p:nvSpPr>
          <p:spPr bwMode="auto">
            <a:xfrm>
              <a:off x="7391400" y="4343400"/>
              <a:ext cx="2667000" cy="2514600"/>
            </a:xfrm>
            <a:prstGeom prst="pentagon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42" name="Picture 1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9266583" y="4469130"/>
              <a:ext cx="520700" cy="253999"/>
            </a:xfrm>
            <a:prstGeom prst="rect">
              <a:avLst/>
            </a:prstGeom>
          </p:spPr>
        </p:pic>
        <p:sp>
          <p:nvSpPr>
            <p:cNvPr id="145" name="Hexagon 144"/>
            <p:cNvSpPr/>
            <p:nvPr/>
          </p:nvSpPr>
          <p:spPr bwMode="auto">
            <a:xfrm>
              <a:off x="7696200" y="4876800"/>
              <a:ext cx="2133600" cy="1752600"/>
            </a:xfrm>
            <a:prstGeom prst="hexagon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LP-relaxation</a:t>
            </a:r>
          </a:p>
          <a:p>
            <a:pPr lvl="1"/>
            <a:r>
              <a:rPr lang="en-US" sz="1600" dirty="0" smtClean="0"/>
              <a:t>[Schlesinger ‘76, </a:t>
            </a:r>
            <a:r>
              <a:rPr lang="en-US" sz="1600" dirty="0" err="1" smtClean="0"/>
              <a:t>Koster</a:t>
            </a:r>
            <a:r>
              <a:rPr lang="en-US" sz="1600" dirty="0" smtClean="0"/>
              <a:t> ’98, </a:t>
            </a:r>
            <a:r>
              <a:rPr lang="en-US" sz="1600" dirty="0" err="1" smtClean="0"/>
              <a:t>Chekuri</a:t>
            </a:r>
            <a:r>
              <a:rPr lang="en-US" sz="1600" dirty="0" smtClean="0"/>
              <a:t> ‘01, Wainwright ’05]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43000" y="4724400"/>
            <a:ext cx="1889760" cy="1661160"/>
            <a:chOff x="3124200" y="3200400"/>
            <a:chExt cx="1889760" cy="166116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3962400" y="3200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48768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1242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33528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46482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33" name="Straight Connector 32"/>
            <p:cNvCxnSpPr>
              <a:stCxn id="28" idx="3"/>
              <a:endCxn id="30" idx="7"/>
            </p:cNvCxnSpPr>
            <p:nvPr/>
          </p:nvCxnSpPr>
          <p:spPr bwMode="auto">
            <a:xfrm rot="5400000">
              <a:off x="3393673" y="3165073"/>
              <a:ext cx="436414" cy="7412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5"/>
              <a:endCxn id="29" idx="1"/>
            </p:cNvCxnSpPr>
            <p:nvPr/>
          </p:nvCxnSpPr>
          <p:spPr bwMode="auto">
            <a:xfrm rot="16200000" flipH="1">
              <a:off x="4269973" y="3126973"/>
              <a:ext cx="436414" cy="8174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31" idx="0"/>
            </p:cNvCxnSpPr>
            <p:nvPr/>
          </p:nvCxnSpPr>
          <p:spPr bwMode="auto">
            <a:xfrm rot="16200000" flipH="1">
              <a:off x="2880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1" idx="6"/>
            </p:cNvCxnSpPr>
            <p:nvPr/>
          </p:nvCxnSpPr>
          <p:spPr bwMode="auto">
            <a:xfrm rot="10800000">
              <a:off x="3489960" y="4792980"/>
              <a:ext cx="115824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4"/>
              <a:endCxn id="32" idx="0"/>
            </p:cNvCxnSpPr>
            <p:nvPr/>
          </p:nvCxnSpPr>
          <p:spPr bwMode="auto">
            <a:xfrm rot="5400000">
              <a:off x="4404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3" name="Up Arrow 82"/>
          <p:cNvSpPr/>
          <p:nvPr/>
        </p:nvSpPr>
        <p:spPr bwMode="auto">
          <a:xfrm>
            <a:off x="1981200" y="5105400"/>
            <a:ext cx="152400" cy="9144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42090" y="3165975"/>
            <a:ext cx="84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Primal LP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3429000" y="5334000"/>
            <a:ext cx="729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Dual LP</a:t>
            </a:r>
            <a:endParaRPr lang="en-GB" dirty="0"/>
          </a:p>
        </p:txBody>
      </p:sp>
      <p:sp>
        <p:nvSpPr>
          <p:cNvPr id="64" name="Hexagon 63"/>
          <p:cNvSpPr>
            <a:spLocks noChangeAspect="1"/>
          </p:cNvSpPr>
          <p:nvPr/>
        </p:nvSpPr>
        <p:spPr bwMode="auto">
          <a:xfrm>
            <a:off x="1044590" y="2438400"/>
            <a:ext cx="1927210" cy="1645920"/>
          </a:xfrm>
          <a:prstGeom prst="hexagon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2400"/>
          </a:p>
        </p:txBody>
      </p:sp>
      <p:grpSp>
        <p:nvGrpSpPr>
          <p:cNvPr id="57" name="Group 56"/>
          <p:cNvGrpSpPr/>
          <p:nvPr/>
        </p:nvGrpSpPr>
        <p:grpSpPr>
          <a:xfrm>
            <a:off x="990600" y="2362200"/>
            <a:ext cx="2042160" cy="1785516"/>
            <a:chOff x="990600" y="2362200"/>
            <a:chExt cx="2042160" cy="1785516"/>
          </a:xfrm>
        </p:grpSpPr>
        <p:sp>
          <p:nvSpPr>
            <p:cNvPr id="66" name="Oval 65"/>
            <p:cNvSpPr>
              <a:spLocks/>
            </p:cNvSpPr>
            <p:nvPr/>
          </p:nvSpPr>
          <p:spPr bwMode="auto">
            <a:xfrm>
              <a:off x="1386450" y="4010555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>
              <a:spLocks/>
            </p:cNvSpPr>
            <p:nvPr/>
          </p:nvSpPr>
          <p:spPr bwMode="auto">
            <a:xfrm>
              <a:off x="2492674" y="3999415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>
              <a:spLocks/>
            </p:cNvSpPr>
            <p:nvPr/>
          </p:nvSpPr>
          <p:spPr bwMode="auto">
            <a:xfrm>
              <a:off x="2514600" y="236220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>
              <a:spLocks/>
            </p:cNvSpPr>
            <p:nvPr/>
          </p:nvSpPr>
          <p:spPr bwMode="auto">
            <a:xfrm>
              <a:off x="1371600" y="236220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>
              <a:spLocks/>
            </p:cNvSpPr>
            <p:nvPr/>
          </p:nvSpPr>
          <p:spPr bwMode="auto">
            <a:xfrm>
              <a:off x="990600" y="320040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>
              <a:spLocks/>
            </p:cNvSpPr>
            <p:nvPr/>
          </p:nvSpPr>
          <p:spPr bwMode="auto">
            <a:xfrm>
              <a:off x="2895600" y="320040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990600" y="2080840"/>
            <a:ext cx="2041525" cy="2234926"/>
            <a:chOff x="990600" y="2080840"/>
            <a:chExt cx="2041525" cy="2234926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990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2895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1024023" y="37338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1940326" y="4179241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2895600" y="36576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1931088" y="208084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81"/>
            <p:cNvCxnSpPr>
              <a:stCxn id="69" idx="7"/>
              <a:endCxn id="80" idx="2"/>
            </p:cNvCxnSpPr>
            <p:nvPr/>
          </p:nvCxnSpPr>
          <p:spPr bwMode="auto">
            <a:xfrm rot="5400000" flipH="1" flipV="1">
              <a:off x="1593288" y="2044488"/>
              <a:ext cx="233184" cy="4424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8" idx="1"/>
              <a:endCxn id="80" idx="6"/>
            </p:cNvCxnSpPr>
            <p:nvPr/>
          </p:nvCxnSpPr>
          <p:spPr bwMode="auto">
            <a:xfrm rot="16200000" flipV="1">
              <a:off x="2184558" y="2032158"/>
              <a:ext cx="233184" cy="4670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3" idx="1"/>
              <a:endCxn id="68" idx="6"/>
            </p:cNvCxnSpPr>
            <p:nvPr/>
          </p:nvCxnSpPr>
          <p:spPr bwMode="auto">
            <a:xfrm rot="16200000" flipV="1">
              <a:off x="2655571" y="2426971"/>
              <a:ext cx="256213" cy="2638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1" idx="0"/>
              <a:endCxn id="73" idx="4"/>
            </p:cNvCxnSpPr>
            <p:nvPr/>
          </p:nvCxnSpPr>
          <p:spPr bwMode="auto">
            <a:xfrm rot="16200000" flipV="1">
              <a:off x="2765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9" idx="0"/>
              <a:endCxn id="71" idx="4"/>
            </p:cNvCxnSpPr>
            <p:nvPr/>
          </p:nvCxnSpPr>
          <p:spPr bwMode="auto">
            <a:xfrm rot="5400000" flipH="1" flipV="1">
              <a:off x="2804002" y="3497423"/>
              <a:ext cx="320039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9" idx="3"/>
              <a:endCxn id="67" idx="6"/>
            </p:cNvCxnSpPr>
            <p:nvPr/>
          </p:nvCxnSpPr>
          <p:spPr bwMode="auto">
            <a:xfrm rot="5400000">
              <a:off x="2625782" y="3778183"/>
              <a:ext cx="293865" cy="2857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7" idx="3"/>
              <a:endCxn id="77" idx="6"/>
            </p:cNvCxnSpPr>
            <p:nvPr/>
          </p:nvCxnSpPr>
          <p:spPr bwMode="auto">
            <a:xfrm rot="5400000">
              <a:off x="2229299" y="3964041"/>
              <a:ext cx="131015" cy="4359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7" idx="2"/>
              <a:endCxn id="66" idx="5"/>
            </p:cNvCxnSpPr>
            <p:nvPr/>
          </p:nvCxnSpPr>
          <p:spPr bwMode="auto">
            <a:xfrm rot="10800000">
              <a:off x="1503524" y="4127630"/>
              <a:ext cx="436803" cy="1198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6" idx="1"/>
              <a:endCxn id="76" idx="5"/>
            </p:cNvCxnSpPr>
            <p:nvPr/>
          </p:nvCxnSpPr>
          <p:spPr bwMode="auto">
            <a:xfrm rot="16200000" flipV="1">
              <a:off x="1183391" y="3807495"/>
              <a:ext cx="180311" cy="26598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6" idx="0"/>
              <a:endCxn id="70" idx="4"/>
            </p:cNvCxnSpPr>
            <p:nvPr/>
          </p:nvCxnSpPr>
          <p:spPr bwMode="auto">
            <a:xfrm rot="16200000" flipV="1">
              <a:off x="877614" y="3519128"/>
              <a:ext cx="396239" cy="3310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0" idx="0"/>
              <a:endCxn id="72" idx="4"/>
            </p:cNvCxnSpPr>
            <p:nvPr/>
          </p:nvCxnSpPr>
          <p:spPr bwMode="auto">
            <a:xfrm rot="16200000" flipV="1">
              <a:off x="860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2" idx="7"/>
              <a:endCxn id="69" idx="2"/>
            </p:cNvCxnSpPr>
            <p:nvPr/>
          </p:nvCxnSpPr>
          <p:spPr bwMode="auto">
            <a:xfrm rot="5400000" flipH="1" flipV="1">
              <a:off x="1111259" y="2426654"/>
              <a:ext cx="256213" cy="2644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79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Down Arrow 80"/>
          <p:cNvSpPr/>
          <p:nvPr/>
        </p:nvSpPr>
        <p:spPr bwMode="auto">
          <a:xfrm>
            <a:off x="1981200" y="274320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0" name="Group 45"/>
          <p:cNvGrpSpPr/>
          <p:nvPr/>
        </p:nvGrpSpPr>
        <p:grpSpPr>
          <a:xfrm>
            <a:off x="4980801" y="3185836"/>
            <a:ext cx="3248799" cy="2331972"/>
            <a:chOff x="4599801" y="2925828"/>
            <a:chExt cx="3248799" cy="2331972"/>
          </a:xfrm>
        </p:grpSpPr>
        <p:cxnSp>
          <p:nvCxnSpPr>
            <p:cNvPr id="171" name="Straight Arrow Connector 170"/>
            <p:cNvCxnSpPr/>
            <p:nvPr/>
          </p:nvCxnSpPr>
          <p:spPr bwMode="auto">
            <a:xfrm rot="5400000" flipH="1" flipV="1">
              <a:off x="3886200" y="4037806"/>
              <a:ext cx="2133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 bwMode="auto">
            <a:xfrm>
              <a:off x="4800600" y="4953000"/>
              <a:ext cx="3048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6715199" y="4980801"/>
              <a:ext cx="10572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Computation</a:t>
              </a:r>
              <a:endParaRPr lang="en-GB" dirty="0"/>
            </a:p>
          </p:txBody>
        </p:sp>
        <p:sp>
          <p:nvSpPr>
            <p:cNvPr id="174" name="TextBox 173"/>
            <p:cNvSpPr txBox="1"/>
            <p:nvPr/>
          </p:nvSpPr>
          <p:spPr>
            <a:xfrm rot="16200000">
              <a:off x="4325229" y="3200400"/>
              <a:ext cx="826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Objective</a:t>
              </a:r>
              <a:endParaRPr lang="en-GB" dirty="0"/>
            </a:p>
          </p:txBody>
        </p:sp>
      </p:grpSp>
      <p:sp>
        <p:nvSpPr>
          <p:cNvPr id="175" name="Freeform 174"/>
          <p:cNvSpPr/>
          <p:nvPr/>
        </p:nvSpPr>
        <p:spPr bwMode="auto">
          <a:xfrm>
            <a:off x="5656541" y="4519200"/>
            <a:ext cx="2485800" cy="986046"/>
          </a:xfrm>
          <a:custGeom>
            <a:avLst/>
            <a:gdLst>
              <a:gd name="connsiteX0" fmla="*/ 0 w 2485800"/>
              <a:gd name="connsiteY0" fmla="*/ 986046 h 986046"/>
              <a:gd name="connsiteX1" fmla="*/ 434201 w 2485800"/>
              <a:gd name="connsiteY1" fmla="*/ 161024 h 986046"/>
              <a:gd name="connsiteX2" fmla="*/ 2485800 w 2485800"/>
              <a:gd name="connsiteY2" fmla="*/ 19902 h 9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800" h="986046">
                <a:moveTo>
                  <a:pt x="0" y="986046"/>
                </a:moveTo>
                <a:cubicBezTo>
                  <a:pt x="9950" y="654047"/>
                  <a:pt x="19901" y="322048"/>
                  <a:pt x="434201" y="161024"/>
                </a:cubicBezTo>
                <a:cubicBezTo>
                  <a:pt x="848501" y="0"/>
                  <a:pt x="2485800" y="19902"/>
                  <a:pt x="2485800" y="19902"/>
                </a:cubicBez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6" name="Freeform 175"/>
          <p:cNvSpPr/>
          <p:nvPr/>
        </p:nvSpPr>
        <p:spPr bwMode="auto">
          <a:xfrm>
            <a:off x="5558846" y="2819400"/>
            <a:ext cx="2583495" cy="1487212"/>
          </a:xfrm>
          <a:custGeom>
            <a:avLst/>
            <a:gdLst>
              <a:gd name="connsiteX0" fmla="*/ 0 w 2583495"/>
              <a:gd name="connsiteY0" fmla="*/ 0 h 1487212"/>
              <a:gd name="connsiteX1" fmla="*/ 162825 w 2583495"/>
              <a:gd name="connsiteY1" fmla="*/ 542778 h 1487212"/>
              <a:gd name="connsiteX2" fmla="*/ 521041 w 2583495"/>
              <a:gd name="connsiteY2" fmla="*/ 531922 h 1487212"/>
              <a:gd name="connsiteX3" fmla="*/ 564461 w 2583495"/>
              <a:gd name="connsiteY3" fmla="*/ 749034 h 1487212"/>
              <a:gd name="connsiteX4" fmla="*/ 792417 w 2583495"/>
              <a:gd name="connsiteY4" fmla="*/ 770745 h 1487212"/>
              <a:gd name="connsiteX5" fmla="*/ 814127 w 2583495"/>
              <a:gd name="connsiteY5" fmla="*/ 868445 h 1487212"/>
              <a:gd name="connsiteX6" fmla="*/ 933532 w 2583495"/>
              <a:gd name="connsiteY6" fmla="*/ 868445 h 1487212"/>
              <a:gd name="connsiteX7" fmla="*/ 955242 w 2583495"/>
              <a:gd name="connsiteY7" fmla="*/ 998712 h 1487212"/>
              <a:gd name="connsiteX8" fmla="*/ 1161487 w 2583495"/>
              <a:gd name="connsiteY8" fmla="*/ 998712 h 1487212"/>
              <a:gd name="connsiteX9" fmla="*/ 1194053 w 2583495"/>
              <a:gd name="connsiteY9" fmla="*/ 1183256 h 1487212"/>
              <a:gd name="connsiteX10" fmla="*/ 1541413 w 2583495"/>
              <a:gd name="connsiteY10" fmla="*/ 1183256 h 1487212"/>
              <a:gd name="connsiteX11" fmla="*/ 1563123 w 2583495"/>
              <a:gd name="connsiteY11" fmla="*/ 1259245 h 1487212"/>
              <a:gd name="connsiteX12" fmla="*/ 1660818 w 2583495"/>
              <a:gd name="connsiteY12" fmla="*/ 1291812 h 1487212"/>
              <a:gd name="connsiteX13" fmla="*/ 1660818 w 2583495"/>
              <a:gd name="connsiteY13" fmla="*/ 1400367 h 1487212"/>
              <a:gd name="connsiteX14" fmla="*/ 2040744 w 2583495"/>
              <a:gd name="connsiteY14" fmla="*/ 1411223 h 1487212"/>
              <a:gd name="connsiteX15" fmla="*/ 2116729 w 2583495"/>
              <a:gd name="connsiteY15" fmla="*/ 1487212 h 1487212"/>
              <a:gd name="connsiteX16" fmla="*/ 2583495 w 2583495"/>
              <a:gd name="connsiteY16" fmla="*/ 1476356 h 14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3495" h="1487212">
                <a:moveTo>
                  <a:pt x="0" y="0"/>
                </a:moveTo>
                <a:lnTo>
                  <a:pt x="162825" y="542778"/>
                </a:lnTo>
                <a:lnTo>
                  <a:pt x="521041" y="531922"/>
                </a:lnTo>
                <a:lnTo>
                  <a:pt x="564461" y="749034"/>
                </a:lnTo>
                <a:lnTo>
                  <a:pt x="792417" y="770745"/>
                </a:lnTo>
                <a:lnTo>
                  <a:pt x="814127" y="868445"/>
                </a:lnTo>
                <a:lnTo>
                  <a:pt x="933532" y="868445"/>
                </a:lnTo>
                <a:lnTo>
                  <a:pt x="955242" y="998712"/>
                </a:lnTo>
                <a:lnTo>
                  <a:pt x="1161487" y="998712"/>
                </a:lnTo>
                <a:lnTo>
                  <a:pt x="1194053" y="1183256"/>
                </a:lnTo>
                <a:lnTo>
                  <a:pt x="1541413" y="1183256"/>
                </a:lnTo>
                <a:lnTo>
                  <a:pt x="1563123" y="1259245"/>
                </a:lnTo>
                <a:lnTo>
                  <a:pt x="1660818" y="1291812"/>
                </a:lnTo>
                <a:lnTo>
                  <a:pt x="1660818" y="1400367"/>
                </a:lnTo>
                <a:lnTo>
                  <a:pt x="2040744" y="1411223"/>
                </a:lnTo>
                <a:lnTo>
                  <a:pt x="2116729" y="1487212"/>
                </a:lnTo>
                <a:lnTo>
                  <a:pt x="2583495" y="147635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7" name="Freeform 176"/>
          <p:cNvSpPr/>
          <p:nvPr/>
        </p:nvSpPr>
        <p:spPr bwMode="auto">
          <a:xfrm>
            <a:off x="5633740" y="4367846"/>
            <a:ext cx="2595860" cy="1225389"/>
          </a:xfrm>
          <a:custGeom>
            <a:avLst/>
            <a:gdLst>
              <a:gd name="connsiteX0" fmla="*/ 0 w 2595860"/>
              <a:gd name="connsiteY0" fmla="*/ 1225389 h 1225389"/>
              <a:gd name="connsiteX1" fmla="*/ 479064 w 2595860"/>
              <a:gd name="connsiteY1" fmla="*/ 278497 h 1225389"/>
              <a:gd name="connsiteX2" fmla="*/ 2595860 w 2595860"/>
              <a:gd name="connsiteY2" fmla="*/ 0 h 122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860" h="1225389">
                <a:moveTo>
                  <a:pt x="0" y="1225389"/>
                </a:moveTo>
                <a:cubicBezTo>
                  <a:pt x="23210" y="854058"/>
                  <a:pt x="46421" y="482728"/>
                  <a:pt x="479064" y="278497"/>
                </a:cubicBezTo>
                <a:cubicBezTo>
                  <a:pt x="911707" y="74266"/>
                  <a:pt x="2595860" y="0"/>
                  <a:pt x="2595860" y="0"/>
                </a:cubicBez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8" name="Freeform 177"/>
          <p:cNvSpPr/>
          <p:nvPr/>
        </p:nvSpPr>
        <p:spPr bwMode="auto">
          <a:xfrm>
            <a:off x="5600317" y="2819400"/>
            <a:ext cx="2618142" cy="1537306"/>
          </a:xfrm>
          <a:custGeom>
            <a:avLst/>
            <a:gdLst>
              <a:gd name="connsiteX0" fmla="*/ 0 w 2618142"/>
              <a:gd name="connsiteY0" fmla="*/ 0 h 1537306"/>
              <a:gd name="connsiteX1" fmla="*/ 144833 w 2618142"/>
              <a:gd name="connsiteY1" fmla="*/ 556995 h 1537306"/>
              <a:gd name="connsiteX2" fmla="*/ 523628 w 2618142"/>
              <a:gd name="connsiteY2" fmla="*/ 545855 h 1537306"/>
              <a:gd name="connsiteX3" fmla="*/ 545910 w 2618142"/>
              <a:gd name="connsiteY3" fmla="*/ 779793 h 1537306"/>
              <a:gd name="connsiteX4" fmla="*/ 802154 w 2618142"/>
              <a:gd name="connsiteY4" fmla="*/ 779793 h 1537306"/>
              <a:gd name="connsiteX5" fmla="*/ 802154 w 2618142"/>
              <a:gd name="connsiteY5" fmla="*/ 880052 h 1537306"/>
              <a:gd name="connsiteX6" fmla="*/ 924705 w 2618142"/>
              <a:gd name="connsiteY6" fmla="*/ 880052 h 1537306"/>
              <a:gd name="connsiteX7" fmla="*/ 935846 w 2618142"/>
              <a:gd name="connsiteY7" fmla="*/ 1024871 h 1537306"/>
              <a:gd name="connsiteX8" fmla="*/ 1158667 w 2618142"/>
              <a:gd name="connsiteY8" fmla="*/ 1024871 h 1537306"/>
              <a:gd name="connsiteX9" fmla="*/ 1180949 w 2618142"/>
              <a:gd name="connsiteY9" fmla="*/ 1203109 h 1537306"/>
              <a:gd name="connsiteX10" fmla="*/ 1314641 w 2618142"/>
              <a:gd name="connsiteY10" fmla="*/ 1203109 h 1537306"/>
              <a:gd name="connsiteX11" fmla="*/ 1537462 w 2618142"/>
              <a:gd name="connsiteY11" fmla="*/ 1191969 h 1537306"/>
              <a:gd name="connsiteX12" fmla="*/ 1537462 w 2618142"/>
              <a:gd name="connsiteY12" fmla="*/ 1281088 h 1537306"/>
              <a:gd name="connsiteX13" fmla="*/ 1648872 w 2618142"/>
              <a:gd name="connsiteY13" fmla="*/ 1303368 h 1537306"/>
              <a:gd name="connsiteX14" fmla="*/ 1648872 w 2618142"/>
              <a:gd name="connsiteY14" fmla="*/ 1425907 h 1537306"/>
              <a:gd name="connsiteX15" fmla="*/ 1771423 w 2618142"/>
              <a:gd name="connsiteY15" fmla="*/ 1437047 h 1537306"/>
              <a:gd name="connsiteX16" fmla="*/ 2016526 w 2618142"/>
              <a:gd name="connsiteY16" fmla="*/ 1437047 h 1537306"/>
              <a:gd name="connsiteX17" fmla="*/ 2127936 w 2618142"/>
              <a:gd name="connsiteY17" fmla="*/ 1492746 h 1537306"/>
              <a:gd name="connsiteX18" fmla="*/ 2384180 w 2618142"/>
              <a:gd name="connsiteY18" fmla="*/ 1481606 h 1537306"/>
              <a:gd name="connsiteX19" fmla="*/ 2384180 w 2618142"/>
              <a:gd name="connsiteY19" fmla="*/ 1481606 h 1537306"/>
              <a:gd name="connsiteX20" fmla="*/ 2618142 w 2618142"/>
              <a:gd name="connsiteY20" fmla="*/ 1537306 h 15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18142" h="1537306">
                <a:moveTo>
                  <a:pt x="0" y="0"/>
                </a:moveTo>
                <a:lnTo>
                  <a:pt x="144833" y="556995"/>
                </a:lnTo>
                <a:lnTo>
                  <a:pt x="523628" y="545855"/>
                </a:lnTo>
                <a:lnTo>
                  <a:pt x="545910" y="779793"/>
                </a:lnTo>
                <a:lnTo>
                  <a:pt x="802154" y="779793"/>
                </a:lnTo>
                <a:lnTo>
                  <a:pt x="802154" y="880052"/>
                </a:lnTo>
                <a:lnTo>
                  <a:pt x="924705" y="880052"/>
                </a:lnTo>
                <a:lnTo>
                  <a:pt x="935846" y="1024871"/>
                </a:lnTo>
                <a:lnTo>
                  <a:pt x="1158667" y="1024871"/>
                </a:lnTo>
                <a:lnTo>
                  <a:pt x="1180949" y="1203109"/>
                </a:lnTo>
                <a:lnTo>
                  <a:pt x="1314641" y="1203109"/>
                </a:lnTo>
                <a:lnTo>
                  <a:pt x="1537462" y="1191969"/>
                </a:lnTo>
                <a:lnTo>
                  <a:pt x="1537462" y="1281088"/>
                </a:lnTo>
                <a:lnTo>
                  <a:pt x="1648872" y="1303368"/>
                </a:lnTo>
                <a:lnTo>
                  <a:pt x="1648872" y="1425907"/>
                </a:lnTo>
                <a:lnTo>
                  <a:pt x="1771423" y="1437047"/>
                </a:lnTo>
                <a:lnTo>
                  <a:pt x="2016526" y="1437047"/>
                </a:lnTo>
                <a:lnTo>
                  <a:pt x="2127936" y="1492746"/>
                </a:lnTo>
                <a:lnTo>
                  <a:pt x="2384180" y="1481606"/>
                </a:lnTo>
                <a:lnTo>
                  <a:pt x="2384180" y="1481606"/>
                </a:lnTo>
                <a:lnTo>
                  <a:pt x="2618142" y="153730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/>
      <p:bldP spid="85" grpId="0"/>
      <p:bldP spid="64" grpId="0" animBg="1"/>
      <p:bldP spid="81" grpId="0" animBg="1"/>
      <p:bldP spid="175" grpId="0" animBg="1"/>
      <p:bldP spid="175" grpId="1" animBg="1"/>
      <p:bldP spid="176" grpId="0" animBg="1"/>
      <p:bldP spid="176" grpId="1" animBg="1"/>
      <p:bldP spid="177" grpId="0" animBg="1"/>
      <p:bldP spid="178" grpId="0" animBg="1"/>
    </p:bld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14865</TotalTime>
  <Words>1175</Words>
  <Application>Microsoft Macintosh PowerPoint</Application>
  <PresentationFormat>On-screen Show (4:3)</PresentationFormat>
  <Paragraphs>407</Paragraphs>
  <Slides>35</Slides>
  <Notes>4</Notes>
  <HiddenSlides>0</HiddenSlides>
  <MMClips>1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pictures</vt:lpstr>
      <vt:lpstr>Blank Presentation</vt:lpstr>
      <vt:lpstr>Focused  Inference with  Local Primal-Dual Gaps</vt:lpstr>
      <vt:lpstr>Overview</vt:lpstr>
      <vt:lpstr>Labelling Problems in Vision</vt:lpstr>
      <vt:lpstr>MAP Inference in MRFs</vt:lpstr>
      <vt:lpstr>Inference</vt:lpstr>
      <vt:lpstr>Approximate Inference</vt:lpstr>
      <vt:lpstr>Focused Inference</vt:lpstr>
      <vt:lpstr>Focused Inference</vt:lpstr>
      <vt:lpstr>Common Theme</vt:lpstr>
      <vt:lpstr>Common Theme</vt:lpstr>
      <vt:lpstr>MAP-MRF</vt:lpstr>
      <vt:lpstr>MAP-MRF</vt:lpstr>
      <vt:lpstr>MAP-MRF</vt:lpstr>
      <vt:lpstr>LP Relaxation</vt:lpstr>
      <vt:lpstr>LP Relaxation</vt:lpstr>
      <vt:lpstr>LP Relaxation</vt:lpstr>
      <vt:lpstr>LP Relaxation</vt:lpstr>
      <vt:lpstr>LP Relaxation</vt:lpstr>
      <vt:lpstr>Local Primal-Dual Gap</vt:lpstr>
      <vt:lpstr>Local Primal-Dual Gap</vt:lpstr>
      <vt:lpstr>Local Primal-Dual Gap</vt:lpstr>
      <vt:lpstr>Focused Inference</vt:lpstr>
      <vt:lpstr>Focused Inference</vt:lpstr>
      <vt:lpstr>Focused Inference</vt:lpstr>
      <vt:lpstr>Dynamic Re-ordering of Blocks</vt:lpstr>
      <vt:lpstr>Dynamic Re-ordering of Blocks</vt:lpstr>
      <vt:lpstr>Dynamic Re-ordering of Blocks</vt:lpstr>
      <vt:lpstr>Experiments</vt:lpstr>
      <vt:lpstr>Focused Inference</vt:lpstr>
      <vt:lpstr>LP Relaxation</vt:lpstr>
      <vt:lpstr>LP Relaxation</vt:lpstr>
      <vt:lpstr>Hierarchy of LPs</vt:lpstr>
      <vt:lpstr>Experiments</vt:lpstr>
      <vt:lpstr>Summary</vt:lpstr>
      <vt:lpstr>Thank You!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Segmentation, Contour tracking</dc:title>
  <dc:creator>Office 2004 Test Drive User</dc:creator>
  <cp:lastModifiedBy>Admin</cp:lastModifiedBy>
  <cp:revision>693</cp:revision>
  <cp:lastPrinted>2009-01-27T18:32:10Z</cp:lastPrinted>
  <dcterms:created xsi:type="dcterms:W3CDTF">2011-06-27T02:38:56Z</dcterms:created>
  <dcterms:modified xsi:type="dcterms:W3CDTF">2011-06-27T02:41:09Z</dcterms:modified>
</cp:coreProperties>
</file>